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9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FFFF66"/>
    <a:srgbClr val="FF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D5DD3-9B8E-4B6C-95D0-C300352AE214}" type="datetimeFigureOut">
              <a:rPr lang="bg-BG" smtClean="0"/>
              <a:pPr/>
              <a:t>10.4.2019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BFA1E7-8151-4663-BE07-ABF1FBBEF667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98661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FA1E7-8151-4663-BE07-ABF1FBBEF667}" type="slidenum">
              <a:rPr lang="bg-BG" smtClean="0"/>
              <a:pPr/>
              <a:t>1</a:t>
            </a:fld>
            <a:endParaRPr lang="bg-BG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FA1E7-8151-4663-BE07-ABF1FBBEF667}" type="slidenum">
              <a:rPr lang="bg-BG" smtClean="0"/>
              <a:pPr/>
              <a:t>2</a:t>
            </a:fld>
            <a:endParaRPr lang="bg-BG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Щракнете, за да редактирате стила на подзаглавията в образеца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004BA-C8AE-4071-9EC2-B600890134BA}" type="datetimeFigureOut">
              <a:rPr lang="bg-BG" smtClean="0"/>
              <a:pPr/>
              <a:t>10.4.2019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A16E-B20B-4D5B-9C53-C3C624E1AEB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004BA-C8AE-4071-9EC2-B600890134BA}" type="datetimeFigureOut">
              <a:rPr lang="bg-BG" smtClean="0"/>
              <a:pPr/>
              <a:t>10.4.2019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A16E-B20B-4D5B-9C53-C3C624E1AEB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004BA-C8AE-4071-9EC2-B600890134BA}" type="datetimeFigureOut">
              <a:rPr lang="bg-BG" smtClean="0"/>
              <a:pPr/>
              <a:t>10.4.2019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A16E-B20B-4D5B-9C53-C3C624E1AEB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004BA-C8AE-4071-9EC2-B600890134BA}" type="datetimeFigureOut">
              <a:rPr lang="bg-BG" smtClean="0"/>
              <a:pPr/>
              <a:t>10.4.2019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A16E-B20B-4D5B-9C53-C3C624E1AEB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004BA-C8AE-4071-9EC2-B600890134BA}" type="datetimeFigureOut">
              <a:rPr lang="bg-BG" smtClean="0"/>
              <a:pPr/>
              <a:t>10.4.2019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A16E-B20B-4D5B-9C53-C3C624E1AEB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004BA-C8AE-4071-9EC2-B600890134BA}" type="datetimeFigureOut">
              <a:rPr lang="bg-BG" smtClean="0"/>
              <a:pPr/>
              <a:t>10.4.2019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A16E-B20B-4D5B-9C53-C3C624E1AEB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004BA-C8AE-4071-9EC2-B600890134BA}" type="datetimeFigureOut">
              <a:rPr lang="bg-BG" smtClean="0"/>
              <a:pPr/>
              <a:t>10.4.2019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A16E-B20B-4D5B-9C53-C3C624E1AEB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004BA-C8AE-4071-9EC2-B600890134BA}" type="datetimeFigureOut">
              <a:rPr lang="bg-BG" smtClean="0"/>
              <a:pPr/>
              <a:t>10.4.2019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A16E-B20B-4D5B-9C53-C3C624E1AEB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004BA-C8AE-4071-9EC2-B600890134BA}" type="datetimeFigureOut">
              <a:rPr lang="bg-BG" smtClean="0"/>
              <a:pPr/>
              <a:t>10.4.2019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A16E-B20B-4D5B-9C53-C3C624E1AEB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004BA-C8AE-4071-9EC2-B600890134BA}" type="datetimeFigureOut">
              <a:rPr lang="bg-BG" smtClean="0"/>
              <a:pPr/>
              <a:t>10.4.2019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A16E-B20B-4D5B-9C53-C3C624E1AEB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004BA-C8AE-4071-9EC2-B600890134BA}" type="datetimeFigureOut">
              <a:rPr lang="bg-BG" smtClean="0"/>
              <a:pPr/>
              <a:t>10.4.2019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A16E-B20B-4D5B-9C53-C3C624E1AEB1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004BA-C8AE-4071-9EC2-B600890134BA}" type="datetimeFigureOut">
              <a:rPr lang="bg-BG" smtClean="0"/>
              <a:pPr/>
              <a:t>10.4.2019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EA16E-B20B-4D5B-9C53-C3C624E1AEB1}" type="slidenum">
              <a:rPr lang="bg-BG" smtClean="0"/>
              <a:pPr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 descr="64f299_f8659cb0231d4bc0830c5e029b45dbba_mv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1643042" y="3214686"/>
            <a:ext cx="4214842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g-BG" sz="4000" b="1" dirty="0" smtClean="0">
                <a:ln w="11430"/>
                <a:gradFill flip="none" rotWithShape="1"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13500000" scaled="1"/>
                  <a:tileRect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70 години</a:t>
            </a:r>
          </a:p>
          <a:p>
            <a:pPr algn="ctr"/>
            <a:r>
              <a:rPr lang="bg-BG" sz="4000" b="1" dirty="0" smtClean="0">
                <a:ln w="11430"/>
                <a:gradFill flip="none" rotWithShape="1"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13500000" scaled="1"/>
                  <a:tileRect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ДЕТСКА  ГРАДИНА №1 “ВЕДРИЦА”</a:t>
            </a:r>
          </a:p>
          <a:p>
            <a:pPr algn="ctr"/>
            <a:r>
              <a:rPr lang="bg-BG" sz="4000" b="1" dirty="0" smtClean="0">
                <a:ln w="11430"/>
                <a:gradFill flip="none" rotWithShape="1"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13500000" scaled="1"/>
                  <a:tileRect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БЛАГОЕВГРАД</a:t>
            </a:r>
            <a:endParaRPr lang="bg-BG" sz="4000" b="1" dirty="0">
              <a:ln w="11430"/>
              <a:gradFill flip="none" rotWithShape="1"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13500000" scaled="1"/>
                <a:tileRect/>
              </a:gra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60007" dir="2000400" sy="-30000" kx="-8004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pic>
        <p:nvPicPr>
          <p:cNvPr id="2" name="Richard Clayderman  My W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5774" y="543286"/>
            <a:ext cx="609600" cy="609600"/>
          </a:xfrm>
          <a:prstGeom prst="rect">
            <a:avLst/>
          </a:prstGeom>
          <a:solidFill>
            <a:schemeClr val="accent1"/>
          </a:solidFill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ДНЕС</a:t>
            </a:r>
            <a:endParaRPr lang="en-US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fontAlgn="base"/>
            <a:r>
              <a:rPr lang="en-US" b="1" i="1" dirty="0" err="1"/>
              <a:t>Педагогическият</a:t>
            </a:r>
            <a:r>
              <a:rPr lang="en-US" b="1" i="1" dirty="0"/>
              <a:t> </a:t>
            </a:r>
            <a:r>
              <a:rPr lang="en-US" b="1" i="1" dirty="0" err="1"/>
              <a:t>персонал</a:t>
            </a:r>
            <a:r>
              <a:rPr lang="en-US" b="1" i="1" dirty="0"/>
              <a:t> </a:t>
            </a:r>
            <a:r>
              <a:rPr lang="en-US" b="1" i="1" dirty="0" err="1"/>
              <a:t>се</a:t>
            </a:r>
            <a:r>
              <a:rPr lang="en-US" b="1" i="1" dirty="0"/>
              <a:t> </a:t>
            </a:r>
            <a:r>
              <a:rPr lang="en-US" b="1" i="1" dirty="0" err="1"/>
              <a:t>състои</a:t>
            </a:r>
            <a:r>
              <a:rPr lang="en-US" b="1" i="1" dirty="0"/>
              <a:t> </a:t>
            </a:r>
            <a:r>
              <a:rPr lang="en-US" b="1" i="1" dirty="0" err="1"/>
              <a:t>от</a:t>
            </a:r>
            <a:r>
              <a:rPr lang="en-US" b="1" i="1" dirty="0"/>
              <a:t> 19 </a:t>
            </a:r>
            <a:r>
              <a:rPr lang="en-US" b="1" i="1" dirty="0" err="1"/>
              <a:t>висококвалифицирани</a:t>
            </a:r>
            <a:r>
              <a:rPr lang="en-US" b="1" i="1" dirty="0"/>
              <a:t> </a:t>
            </a:r>
            <a:r>
              <a:rPr lang="en-US" b="1" i="1" dirty="0" err="1"/>
              <a:t>специалисти</a:t>
            </a:r>
            <a:r>
              <a:rPr lang="en-US" b="1" i="1" dirty="0"/>
              <a:t> с </a:t>
            </a:r>
            <a:r>
              <a:rPr lang="en-US" b="1" i="1" dirty="0" err="1"/>
              <a:t>висше</a:t>
            </a:r>
            <a:r>
              <a:rPr lang="en-US" b="1" i="1" dirty="0"/>
              <a:t> </a:t>
            </a:r>
            <a:r>
              <a:rPr lang="en-US" b="1" i="1" dirty="0" err="1"/>
              <a:t>образование</a:t>
            </a:r>
            <a:r>
              <a:rPr lang="en-US" b="1" i="1" dirty="0"/>
              <a:t>: </a:t>
            </a:r>
            <a:r>
              <a:rPr lang="bg-BG" b="1" i="1" dirty="0"/>
              <a:t>1 </a:t>
            </a:r>
            <a:r>
              <a:rPr lang="en-US" b="1" i="1" dirty="0"/>
              <a:t>директор,16 </a:t>
            </a:r>
            <a:r>
              <a:rPr lang="en-US" b="1" i="1" dirty="0" err="1"/>
              <a:t>учители</a:t>
            </a:r>
            <a:r>
              <a:rPr lang="en-US" b="1" i="1" dirty="0"/>
              <a:t>, 1 </a:t>
            </a:r>
            <a:r>
              <a:rPr lang="en-US" b="1" i="1" dirty="0" err="1"/>
              <a:t>учител</a:t>
            </a:r>
            <a:r>
              <a:rPr lang="en-US" b="1" i="1" dirty="0"/>
              <a:t> </a:t>
            </a:r>
            <a:r>
              <a:rPr lang="en-US" b="1" i="1" dirty="0" err="1"/>
              <a:t>по</a:t>
            </a:r>
            <a:r>
              <a:rPr lang="en-US" b="1" i="1" dirty="0"/>
              <a:t> </a:t>
            </a:r>
            <a:r>
              <a:rPr lang="en-US" b="1" i="1" dirty="0" err="1"/>
              <a:t>музика</a:t>
            </a:r>
            <a:r>
              <a:rPr lang="en-US" b="1" i="1" dirty="0"/>
              <a:t>, 1 </a:t>
            </a:r>
            <a:r>
              <a:rPr lang="en-US" b="1" i="1" dirty="0" err="1"/>
              <a:t>логопед</a:t>
            </a:r>
            <a:r>
              <a:rPr lang="en-US" b="1" i="1" dirty="0"/>
              <a:t>.</a:t>
            </a:r>
            <a:endParaRPr lang="en-US" dirty="0"/>
          </a:p>
          <a:p>
            <a:pPr fontAlgn="base"/>
            <a:r>
              <a:rPr lang="bg-BG" b="1" i="1" dirty="0"/>
              <a:t>В</a:t>
            </a:r>
            <a:r>
              <a:rPr lang="en-US" b="1" i="1" dirty="0" err="1"/>
              <a:t>сички</a:t>
            </a:r>
            <a:r>
              <a:rPr lang="en-US" b="1" i="1" dirty="0"/>
              <a:t> </a:t>
            </a:r>
            <a:r>
              <a:rPr lang="en-US" b="1" i="1" dirty="0" err="1"/>
              <a:t>са</a:t>
            </a:r>
            <a:r>
              <a:rPr lang="en-US" b="1" i="1" dirty="0"/>
              <a:t> с </a:t>
            </a:r>
            <a:r>
              <a:rPr lang="en-US" b="1" i="1" dirty="0" err="1"/>
              <a:t>магистърска</a:t>
            </a:r>
            <a:r>
              <a:rPr lang="en-US" b="1" i="1" dirty="0"/>
              <a:t> </a:t>
            </a:r>
            <a:r>
              <a:rPr lang="en-US" b="1" i="1" dirty="0" err="1"/>
              <a:t>степен</a:t>
            </a:r>
            <a:r>
              <a:rPr lang="en-US" b="1" i="1" dirty="0"/>
              <a:t> и </a:t>
            </a:r>
            <a:r>
              <a:rPr lang="en-US" b="1" i="1" dirty="0" err="1"/>
              <a:t>носители</a:t>
            </a:r>
            <a:r>
              <a:rPr lang="en-US" b="1" i="1" dirty="0"/>
              <a:t> </a:t>
            </a:r>
            <a:r>
              <a:rPr lang="en-US" b="1" i="1" dirty="0" err="1"/>
              <a:t>на</a:t>
            </a:r>
            <a:r>
              <a:rPr lang="en-US" b="1" i="1" dirty="0"/>
              <a:t> ПКС.</a:t>
            </a:r>
            <a:endParaRPr lang="en-US" dirty="0"/>
          </a:p>
          <a:p>
            <a:pPr fontAlgn="base"/>
            <a:r>
              <a:rPr lang="bg-BG" b="1" i="1" dirty="0" smtClean="0"/>
              <a:t>Голяма част са базови учители към ЮЗУ.</a:t>
            </a:r>
            <a:endParaRPr lang="en-US" dirty="0"/>
          </a:p>
          <a:p>
            <a:r>
              <a:rPr lang="en-US" b="1" i="1" dirty="0" err="1"/>
              <a:t>Непедагогическият</a:t>
            </a:r>
            <a:r>
              <a:rPr lang="en-US" b="1" i="1" dirty="0"/>
              <a:t> </a:t>
            </a:r>
            <a:r>
              <a:rPr lang="en-US" b="1" i="1" dirty="0" err="1"/>
              <a:t>персонал</a:t>
            </a:r>
            <a:r>
              <a:rPr lang="en-US" b="1" i="1" dirty="0"/>
              <a:t> </a:t>
            </a:r>
            <a:r>
              <a:rPr lang="en-US" b="1" i="1" dirty="0" err="1"/>
              <a:t>са</a:t>
            </a:r>
            <a:r>
              <a:rPr lang="en-US" b="1" i="1" dirty="0"/>
              <a:t> 17,</a:t>
            </a:r>
            <a:r>
              <a:rPr lang="bg-BG" b="1" i="1" dirty="0"/>
              <a:t> </a:t>
            </a:r>
            <a:r>
              <a:rPr lang="en-US" b="1" i="1" dirty="0"/>
              <a:t>с </a:t>
            </a:r>
            <a:r>
              <a:rPr lang="en-US" b="1" i="1" dirty="0" err="1"/>
              <a:t>висше</a:t>
            </a:r>
            <a:r>
              <a:rPr lang="en-US" b="1" i="1" dirty="0"/>
              <a:t>,</a:t>
            </a:r>
            <a:r>
              <a:rPr lang="bg-BG" b="1" i="1" dirty="0"/>
              <a:t> </a:t>
            </a:r>
            <a:r>
              <a:rPr lang="en-US" b="1" i="1" dirty="0" err="1"/>
              <a:t>средно</a:t>
            </a:r>
            <a:r>
              <a:rPr lang="en-US" b="1" i="1" dirty="0"/>
              <a:t> и </a:t>
            </a:r>
            <a:r>
              <a:rPr lang="en-US" b="1" i="1" dirty="0" err="1"/>
              <a:t>средно-специално</a:t>
            </a:r>
            <a:r>
              <a:rPr lang="en-US" b="1" i="1" dirty="0"/>
              <a:t> </a:t>
            </a:r>
            <a:r>
              <a:rPr lang="en-US" b="1" i="1" dirty="0" err="1"/>
              <a:t>образование</a:t>
            </a:r>
            <a:r>
              <a:rPr lang="en-US" b="1" i="1" dirty="0"/>
              <a:t>.</a:t>
            </a:r>
            <a:r>
              <a:rPr lang="bg-BG" b="1" i="1" dirty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78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 descr="_thum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686" y="142852"/>
            <a:ext cx="4619622" cy="3076843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3356992"/>
            <a:ext cx="4501165" cy="3268265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356992"/>
            <a:ext cx="4189284" cy="3268265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1" y="118956"/>
            <a:ext cx="4263735" cy="2984615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4" descr="20181004_1117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42852"/>
            <a:ext cx="4429156" cy="3214711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6" name="Картина 5" descr="20180502_1010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3571876"/>
            <a:ext cx="4190996" cy="3143247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7" name="Правоъгълник 6"/>
          <p:cNvSpPr/>
          <p:nvPr/>
        </p:nvSpPr>
        <p:spPr>
          <a:xfrm>
            <a:off x="4643438" y="3429000"/>
            <a:ext cx="27674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g-BG" sz="1200" dirty="0" smtClean="0"/>
              <a:t>НА КЪДЕ ПРЕЗ СЛЕДВАЩИТЕ ГОДИНИ?!</a:t>
            </a:r>
            <a:endParaRPr lang="bg-BG" sz="1200" dirty="0"/>
          </a:p>
        </p:txBody>
      </p:sp>
      <p:sp>
        <p:nvSpPr>
          <p:cNvPr id="8" name="Правоъгълник 7"/>
          <p:cNvSpPr/>
          <p:nvPr/>
        </p:nvSpPr>
        <p:spPr>
          <a:xfrm>
            <a:off x="4434428" y="3705999"/>
            <a:ext cx="4709572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bg-BG" sz="1100" dirty="0" smtClean="0"/>
              <a:t>ЕНТУСИАЗМЪТ И АМБИЦИЯТА НА КОЛЕКТИВА ЩЕ НАРАСТВАТ;</a:t>
            </a:r>
          </a:p>
          <a:p>
            <a:pPr algn="just">
              <a:buFont typeface="Arial" pitchFamily="34" charset="0"/>
              <a:buChar char="•"/>
            </a:pPr>
            <a:r>
              <a:rPr lang="bg-BG" sz="1100" dirty="0" smtClean="0"/>
              <a:t>ПОГЛЕДЪТ ЩЕ БЪДЕ НАСОЧЕН КЪМ НОВОТО ПОКОЛЕНИЕ ТЕХНОЛОГИИ, КАТО СРЕДСТВО И КАТО ПЕДАГОГИЧЕСКА ТЕХНОЛОГИЯ;</a:t>
            </a:r>
          </a:p>
          <a:p>
            <a:pPr algn="just">
              <a:buFont typeface="Arial" pitchFamily="34" charset="0"/>
              <a:buChar char="•"/>
            </a:pPr>
            <a:r>
              <a:rPr lang="bg-BG" sz="1100" dirty="0" smtClean="0"/>
              <a:t>ВСЕ ПОВЕЧЕ ЩЕ НАМИРА ПРИЛОЖЕНИЕ ТРИЗ-ТЕХНОЛОГИЯТА, КОЯТО РАЗВИВА МИСЛЕНЕТО НА ДЕЦАТА;</a:t>
            </a:r>
          </a:p>
          <a:p>
            <a:pPr algn="just">
              <a:buFont typeface="Arial" pitchFamily="34" charset="0"/>
              <a:buChar char="•"/>
            </a:pPr>
            <a:r>
              <a:rPr lang="bg-BG" sz="1100" dirty="0" smtClean="0"/>
              <a:t>В ПЕДАГОГИЧЕСКОТО ВЗАИМОДЕЙСТВИЕ ЩЕ НАМЕРЯТ МЯСТО ИГРИТЕ ПО МОНТЕСОРИ, ЗА ДА СЕ ПОДГОТВЯТ ДЕЦАТА ЗА РЕАЛНИЯ ЖИВОТ;</a:t>
            </a:r>
          </a:p>
          <a:p>
            <a:pPr algn="just">
              <a:buFont typeface="Arial" pitchFamily="34" charset="0"/>
              <a:buChar char="•"/>
            </a:pPr>
            <a:r>
              <a:rPr lang="bg-BG" sz="1100" dirty="0" smtClean="0"/>
              <a:t>ЩЕ НАМИРА ПРИЛОЖЕНИЕ И ПРОЕКТНО-БАЗИРАНОТО ОБУЧЕНИЕ, ЗАЩОТО ЧРЕЗ НЕГО НАЙ-ДОБРЕ СЕ РЕАЛИЗИРАТ ЦЕЛИТЕ, ЗАЛОЖЕНИ В ЗПУО </a:t>
            </a:r>
            <a:r>
              <a:rPr lang="bg-BG" sz="1200" dirty="0" smtClean="0"/>
              <a:t>– „</a:t>
            </a:r>
            <a:r>
              <a:rPr lang="ru-RU" sz="1200" dirty="0" err="1" smtClean="0"/>
              <a:t>интелектуално</a:t>
            </a:r>
            <a:r>
              <a:rPr lang="ru-RU" sz="1200" dirty="0"/>
              <a:t>, </a:t>
            </a:r>
            <a:r>
              <a:rPr lang="ru-RU" sz="1200" dirty="0" err="1"/>
              <a:t>емоционално</a:t>
            </a:r>
            <a:r>
              <a:rPr lang="ru-RU" sz="1200" dirty="0"/>
              <a:t>, </a:t>
            </a:r>
            <a:r>
              <a:rPr lang="ru-RU" sz="1200" dirty="0" err="1"/>
              <a:t>социално</a:t>
            </a:r>
            <a:r>
              <a:rPr lang="ru-RU" sz="1200" dirty="0"/>
              <a:t>, духовно-</a:t>
            </a:r>
            <a:r>
              <a:rPr lang="ru-RU" sz="1200" dirty="0" err="1"/>
              <a:t>нравствено</a:t>
            </a:r>
            <a:r>
              <a:rPr lang="ru-RU" sz="1200" dirty="0"/>
              <a:t> и физическо развитие и </a:t>
            </a:r>
            <a:r>
              <a:rPr lang="ru-RU" sz="1200" dirty="0" err="1"/>
              <a:t>подкрепа</a:t>
            </a:r>
            <a:r>
              <a:rPr lang="ru-RU" sz="1200" dirty="0"/>
              <a:t> на всяко </a:t>
            </a:r>
            <a:r>
              <a:rPr lang="ru-RU" sz="1200" dirty="0" err="1"/>
              <a:t>дете</a:t>
            </a:r>
            <a:r>
              <a:rPr lang="ru-RU" sz="1200" dirty="0"/>
              <a:t> и на </a:t>
            </a:r>
            <a:r>
              <a:rPr lang="ru-RU" sz="1200" dirty="0" err="1"/>
              <a:t>всеки</a:t>
            </a:r>
            <a:r>
              <a:rPr lang="ru-RU" sz="1200" dirty="0"/>
              <a:t> ученик в </a:t>
            </a:r>
            <a:r>
              <a:rPr lang="ru-RU" sz="1200" dirty="0" err="1"/>
              <a:t>съответствие</a:t>
            </a:r>
            <a:r>
              <a:rPr lang="ru-RU" sz="1200" dirty="0"/>
              <a:t> с </a:t>
            </a:r>
            <a:r>
              <a:rPr lang="ru-RU" sz="1200" dirty="0" err="1"/>
              <a:t>възрастта</a:t>
            </a:r>
            <a:r>
              <a:rPr lang="ru-RU" sz="1200" dirty="0"/>
              <a:t>, </a:t>
            </a:r>
            <a:r>
              <a:rPr lang="ru-RU" sz="1200" dirty="0" err="1"/>
              <a:t>потребностите</a:t>
            </a:r>
            <a:r>
              <a:rPr lang="ru-RU" sz="1200" dirty="0"/>
              <a:t>, </a:t>
            </a:r>
            <a:r>
              <a:rPr lang="ru-RU" sz="1200" dirty="0" err="1"/>
              <a:t>способностите</a:t>
            </a:r>
            <a:r>
              <a:rPr lang="ru-RU" sz="1200" dirty="0"/>
              <a:t> и </a:t>
            </a:r>
            <a:r>
              <a:rPr lang="ru-RU" sz="1200" dirty="0" err="1"/>
              <a:t>интересите</a:t>
            </a:r>
            <a:r>
              <a:rPr lang="ru-RU" sz="1200" dirty="0"/>
              <a:t> </a:t>
            </a:r>
            <a:r>
              <a:rPr lang="ru-RU" sz="1200" dirty="0" err="1"/>
              <a:t>му</a:t>
            </a:r>
            <a:r>
              <a:rPr lang="ru-RU" sz="1200" dirty="0"/>
              <a:t>. ... </a:t>
            </a:r>
            <a:r>
              <a:rPr lang="ru-RU" sz="1200" dirty="0" smtClean="0"/>
              <a:t>, </a:t>
            </a:r>
            <a:r>
              <a:rPr lang="ru-RU" sz="1200" dirty="0" err="1" smtClean="0"/>
              <a:t>ранно</a:t>
            </a:r>
            <a:r>
              <a:rPr lang="ru-RU" sz="1200" dirty="0" smtClean="0"/>
              <a:t> </a:t>
            </a:r>
            <a:r>
              <a:rPr lang="ru-RU" sz="1200" dirty="0" err="1"/>
              <a:t>откриване</a:t>
            </a:r>
            <a:r>
              <a:rPr lang="ru-RU" sz="1200" dirty="0"/>
              <a:t> на </a:t>
            </a:r>
            <a:r>
              <a:rPr lang="ru-RU" sz="1200" dirty="0" err="1"/>
              <a:t>заложбите</a:t>
            </a:r>
            <a:r>
              <a:rPr lang="ru-RU" sz="1200" dirty="0"/>
              <a:t> и </a:t>
            </a:r>
            <a:r>
              <a:rPr lang="ru-RU" sz="1200" dirty="0" err="1"/>
              <a:t>способностите</a:t>
            </a:r>
            <a:r>
              <a:rPr lang="ru-RU" sz="1200" dirty="0"/>
              <a:t> на всяко </a:t>
            </a:r>
            <a:r>
              <a:rPr lang="ru-RU" sz="1200" dirty="0" err="1"/>
              <a:t>дете</a:t>
            </a:r>
            <a:r>
              <a:rPr lang="ru-RU" sz="1200" dirty="0"/>
              <a:t> и ученик и </a:t>
            </a:r>
            <a:r>
              <a:rPr lang="ru-RU" sz="1200" dirty="0" err="1"/>
              <a:t>насърчаване</a:t>
            </a:r>
            <a:r>
              <a:rPr lang="ru-RU" sz="1200" dirty="0"/>
              <a:t> на </a:t>
            </a:r>
            <a:r>
              <a:rPr lang="ru-RU" sz="1200" dirty="0" err="1"/>
              <a:t>развитието</a:t>
            </a:r>
            <a:r>
              <a:rPr lang="ru-RU" sz="1200" dirty="0"/>
              <a:t> и </a:t>
            </a:r>
            <a:r>
              <a:rPr lang="ru-RU" sz="1200" dirty="0" err="1"/>
              <a:t>реализацията</a:t>
            </a:r>
            <a:r>
              <a:rPr lang="ru-RU" sz="1200" dirty="0"/>
              <a:t> им;  </a:t>
            </a:r>
            <a:r>
              <a:rPr lang="ru-RU" sz="1200" dirty="0" err="1" smtClean="0"/>
              <a:t>формиране</a:t>
            </a:r>
            <a:r>
              <a:rPr lang="ru-RU" sz="1200" dirty="0" smtClean="0"/>
              <a:t> </a:t>
            </a:r>
            <a:r>
              <a:rPr lang="ru-RU" sz="1200" dirty="0"/>
              <a:t>на </a:t>
            </a:r>
            <a:r>
              <a:rPr lang="ru-RU" sz="1200" dirty="0" err="1"/>
              <a:t>устойчиви</a:t>
            </a:r>
            <a:r>
              <a:rPr lang="ru-RU" sz="1200" dirty="0"/>
              <a:t> </a:t>
            </a:r>
            <a:r>
              <a:rPr lang="ru-RU" sz="1200" dirty="0" err="1"/>
              <a:t>нагласи</a:t>
            </a:r>
            <a:r>
              <a:rPr lang="ru-RU" sz="1200" dirty="0"/>
              <a:t> и мотивация за </a:t>
            </a:r>
            <a:r>
              <a:rPr lang="ru-RU" sz="1200" dirty="0" err="1"/>
              <a:t>учене</a:t>
            </a:r>
            <a:r>
              <a:rPr lang="ru-RU" sz="1200" dirty="0"/>
              <a:t> </a:t>
            </a:r>
            <a:r>
              <a:rPr lang="ru-RU" sz="1200" dirty="0" err="1"/>
              <a:t>през</a:t>
            </a:r>
            <a:r>
              <a:rPr lang="ru-RU" sz="1200" dirty="0"/>
              <a:t> </a:t>
            </a:r>
            <a:r>
              <a:rPr lang="ru-RU" sz="1200" dirty="0" err="1"/>
              <a:t>целия</a:t>
            </a:r>
            <a:r>
              <a:rPr lang="ru-RU" sz="1200" dirty="0"/>
              <a:t> живот</a:t>
            </a:r>
            <a:r>
              <a:rPr lang="ru-RU" sz="1200" dirty="0" smtClean="0"/>
              <a:t>.“;</a:t>
            </a:r>
            <a:endParaRPr lang="bg-BG" sz="1200" dirty="0" smtClean="0"/>
          </a:p>
          <a:p>
            <a:pPr algn="just">
              <a:buFont typeface="Arial" pitchFamily="34" charset="0"/>
              <a:buChar char="•"/>
            </a:pPr>
            <a:r>
              <a:rPr lang="bg-BG" sz="1100" dirty="0" smtClean="0"/>
              <a:t>РАБОТАТА ПО ПРОЕКТИ ЩЕ ПРОДЪЛЖИ, КАКТО ЗА ОБОГАТЯВАНЕ НА МТБ, ТАКА И ЗА КВАЛИФИКАЦИЯТА НА КАДРИТЕ;</a:t>
            </a:r>
            <a:endParaRPr lang="en-US" sz="1100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26279"/>
            <a:ext cx="4291584" cy="3218688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DSCN11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430" y="113948"/>
            <a:ext cx="4235648" cy="5904656"/>
          </a:xfrm>
          <a:prstGeom prst="rect">
            <a:avLst/>
          </a:prstGeom>
          <a:ln w="38100">
            <a:solidFill>
              <a:srgbClr val="9900CC"/>
            </a:solidFill>
          </a:ln>
        </p:spPr>
      </p:pic>
      <p:sp>
        <p:nvSpPr>
          <p:cNvPr id="3" name="Текстово поле 2"/>
          <p:cNvSpPr txBox="1"/>
          <p:nvPr/>
        </p:nvSpPr>
        <p:spPr>
          <a:xfrm>
            <a:off x="4932040" y="121907"/>
            <a:ext cx="32861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200" dirty="0" smtClean="0">
                <a:solidFill>
                  <a:srgbClr val="9900CC"/>
                </a:solidFill>
              </a:rPr>
              <a:t>РАЗКАЗАХ ВИ НАШАТА ИСТОРИЯ, КОЯТО  ПРЕЖИВЯХМЕ ВСИЧКИ ЗАЕДНО.</a:t>
            </a:r>
          </a:p>
          <a:p>
            <a:pPr algn="ctr"/>
            <a:r>
              <a:rPr lang="bg-BG" sz="1200" dirty="0" smtClean="0">
                <a:solidFill>
                  <a:srgbClr val="9900CC"/>
                </a:solidFill>
              </a:rPr>
              <a:t>НИЕ ПРАВЕХМЕ КАКВОТО ТРЯБВАШЕ, ЗАЩОТО НИЕ ЗНАЕХМЕ КАКВО ТРЯБВА ДА НАПРАВИМ.</a:t>
            </a:r>
          </a:p>
          <a:p>
            <a:pPr algn="ctr"/>
            <a:r>
              <a:rPr lang="bg-BG" sz="1200" dirty="0" smtClean="0">
                <a:solidFill>
                  <a:srgbClr val="9900CC"/>
                </a:solidFill>
              </a:rPr>
              <a:t>НИЕ ПРОСТО СЛЕДВАХМЕ НАШИЯ ПЪТ И МНОГО ПОВЕЧЕ!</a:t>
            </a:r>
          </a:p>
          <a:p>
            <a:pPr algn="ctr"/>
            <a:r>
              <a:rPr lang="bg-BG" sz="1200" dirty="0" smtClean="0">
                <a:solidFill>
                  <a:srgbClr val="9900CC"/>
                </a:solidFill>
              </a:rPr>
              <a:t>ПРАВЕХМЕ ГО ПО СВОЯ НАЧИН.</a:t>
            </a:r>
          </a:p>
          <a:p>
            <a:pPr algn="ctr"/>
            <a:r>
              <a:rPr lang="bg-BG" sz="1200" dirty="0" smtClean="0">
                <a:solidFill>
                  <a:srgbClr val="9900CC"/>
                </a:solidFill>
              </a:rPr>
              <a:t>ИЗПРАВЯХМЕ СЕ ПРЕД ВСИЧКО БЕЗ ДА СЕ КОЛЕБАЕМ</a:t>
            </a:r>
          </a:p>
          <a:p>
            <a:pPr algn="ctr"/>
            <a:r>
              <a:rPr lang="bg-BG" sz="1200" dirty="0" smtClean="0">
                <a:solidFill>
                  <a:srgbClr val="9900CC"/>
                </a:solidFill>
              </a:rPr>
              <a:t>И ГО ПРАВЕХМЕ ПО СВОЯ НАЧИН.</a:t>
            </a:r>
          </a:p>
          <a:p>
            <a:pPr algn="ctr"/>
            <a:r>
              <a:rPr lang="bg-BG" sz="1200" dirty="0" smtClean="0">
                <a:solidFill>
                  <a:srgbClr val="9900CC"/>
                </a:solidFill>
              </a:rPr>
              <a:t>ОБИЧАХМЕ, ПЛАКАХМЕ И СЕ СМЯХМЕ!</a:t>
            </a:r>
          </a:p>
          <a:p>
            <a:pPr algn="ctr"/>
            <a:r>
              <a:rPr lang="bg-BG" sz="1200" dirty="0" smtClean="0">
                <a:solidFill>
                  <a:srgbClr val="9900CC"/>
                </a:solidFill>
              </a:rPr>
              <a:t>ИМАХМЕ ДОСТАТЪЧНО ДОРИ И КОГАТО ГУБЕХМЕ.</a:t>
            </a:r>
          </a:p>
          <a:p>
            <a:pPr algn="ctr"/>
            <a:r>
              <a:rPr lang="bg-BG" sz="1200" dirty="0" smtClean="0">
                <a:solidFill>
                  <a:srgbClr val="9900CC"/>
                </a:solidFill>
              </a:rPr>
              <a:t>И СЕГА, КОГАТО СЪЛЗИТЕ НИ ПРЕСЪХВАТ,</a:t>
            </a:r>
          </a:p>
          <a:p>
            <a:pPr algn="ctr"/>
            <a:r>
              <a:rPr lang="bg-BG" sz="1200" dirty="0" smtClean="0">
                <a:solidFill>
                  <a:srgbClr val="9900CC"/>
                </a:solidFill>
              </a:rPr>
              <a:t>СИ СПОМНЯМЕ, ЧЕ БЕШЕ ВЕСЕЛО!</a:t>
            </a:r>
          </a:p>
          <a:p>
            <a:pPr algn="ctr"/>
            <a:r>
              <a:rPr lang="bg-BG" sz="1200" dirty="0" smtClean="0">
                <a:solidFill>
                  <a:srgbClr val="9900CC"/>
                </a:solidFill>
              </a:rPr>
              <a:t>НИЕ ПОНЕСОХМЕ МНОГО ВЕТРОВЕ И ГО ПРАВЕХМЕ ПО СВОЯ НАЧИН.</a:t>
            </a:r>
          </a:p>
          <a:p>
            <a:pPr algn="ctr"/>
            <a:r>
              <a:rPr lang="bg-BG" sz="1200" dirty="0" smtClean="0">
                <a:solidFill>
                  <a:srgbClr val="9900CC"/>
                </a:solidFill>
              </a:rPr>
              <a:t>ЗАЩОТО ТОВА Е НАШИЯТ НАЧИН!</a:t>
            </a:r>
            <a:endParaRPr lang="bg-BG" sz="1200" dirty="0">
              <a:solidFill>
                <a:srgbClr val="9900CC"/>
              </a:solidFill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4" y="3676503"/>
            <a:ext cx="4167308" cy="3010588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134" y="3676503"/>
            <a:ext cx="4104456" cy="2968188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80" y="620688"/>
            <a:ext cx="2564475" cy="34193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3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3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33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8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33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34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33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3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3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4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4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0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56" dur="50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0" dur="50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4" dur="500" autoRev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5" dur="500" autoRev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500" autoRev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8" dur="500" autoRev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9" dur="500" autoRev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" autoRev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72" dur="500" autoRev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3" dur="500" autoRev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4" dur="500" autoRev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76" dur="500" autoRev="1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500" autoRev="1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8" dur="500" autoRev="1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80" dur="500" autoRev="1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1" dur="500" autoRev="1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500" autoRev="1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84" dur="500" autoRev="1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5" dur="500" autoRev="1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" dur="500" autoRev="1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88" dur="500" autoRev="1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500" autoRev="1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500" autoRev="1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54515518_402735347213507_9200881805681491968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500562" cy="3357562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3" name="Картина 2" descr="55576079_395855014526942_1431635577555386368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0"/>
            <a:ext cx="4500563" cy="3357562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4" name="Картина 3" descr="54727587_2212481848773876_8254741329741873152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500438"/>
            <a:ext cx="4500562" cy="3357562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5" name="Картина 4" descr="55646572_671158683340323_5897653841653923840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3438" y="3500438"/>
            <a:ext cx="4500562" cy="3357562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6" name="Текстово поле 5"/>
          <p:cNvSpPr txBox="1"/>
          <p:nvPr/>
        </p:nvSpPr>
        <p:spPr>
          <a:xfrm>
            <a:off x="2500298" y="2428868"/>
            <a:ext cx="4143404" cy="193899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g-BG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ПРЕДИ 70 ГОДИНИ</a:t>
            </a:r>
            <a:endParaRPr lang="bg-BG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54525247_552749178551736_697174076627615744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84" y="0"/>
            <a:ext cx="9787006" cy="8072470"/>
          </a:xfrm>
          <a:prstGeom prst="rect">
            <a:avLst/>
          </a:prstGeom>
        </p:spPr>
      </p:pic>
      <p:sp>
        <p:nvSpPr>
          <p:cNvPr id="3" name="Правоъгълник 2"/>
          <p:cNvSpPr/>
          <p:nvPr/>
        </p:nvSpPr>
        <p:spPr>
          <a:xfrm>
            <a:off x="1331640" y="2420888"/>
            <a:ext cx="6264696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194</a:t>
            </a:r>
            <a:r>
              <a:rPr lang="bg-BG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 ГОДИНА</a:t>
            </a:r>
            <a:r>
              <a:rPr lang="bg-BG" sz="1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endParaRPr lang="bg-BG" sz="1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endParaRPr lang="en-US" sz="1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6000760" y="428604"/>
            <a:ext cx="2239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b="1" dirty="0" smtClean="0"/>
              <a:t>1953 – 1961 ГОДИНИ</a:t>
            </a:r>
            <a:endParaRPr lang="bg-BG" dirty="0"/>
          </a:p>
        </p:txBody>
      </p:sp>
      <p:sp>
        <p:nvSpPr>
          <p:cNvPr id="3" name="Правоъгълник 2"/>
          <p:cNvSpPr/>
          <p:nvPr/>
        </p:nvSpPr>
        <p:spPr>
          <a:xfrm>
            <a:off x="4643438" y="857232"/>
            <a:ext cx="42862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1953-55 </a:t>
            </a: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ГОДИНА </a:t>
            </a: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ДИРЕКТОР Е НАЗНАЧЕНА МАРИЯ ТЕНЕВА, А ИНСПЕКТОР ПО ПУВ Е БИЛА МАРГАРИТА КАМЕНОВА.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1953 ГОДИНА Е РАЗКРИТА ЧЕТВЪРТА ГРУПА.</a:t>
            </a:r>
          </a:p>
          <a:p>
            <a:pPr algn="just"/>
            <a:endParaRPr lang="bg-BG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1955-1962 ГОДИНА ДИРЕКТОР </a:t>
            </a: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НА ДГ СТАВА ТОДОРКА </a:t>
            </a: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ПОПОВА</a:t>
            </a:r>
            <a:endParaRPr lang="bg-BG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ПРЕЗ ТОЗИ ПЕРИОД </a:t>
            </a: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ЗА УЧИТЕЛИ СА НАЗНАЧЕНИ НАДЕЖДА КУНЧЕВА, ГЪЛЪБИНА ДЕСПОДСКА, НАДЕЖДА ИГНАТОВА, СОНЯ ГЕОРГИЕВА</a:t>
            </a:r>
          </a:p>
          <a:p>
            <a:pPr algn="just"/>
            <a:endParaRPr lang="bg-BG" sz="1400" dirty="0" smtClean="0"/>
          </a:p>
        </p:txBody>
      </p:sp>
      <p:sp>
        <p:nvSpPr>
          <p:cNvPr id="4" name="Правоъгълник 3"/>
          <p:cNvSpPr/>
          <p:nvPr/>
        </p:nvSpPr>
        <p:spPr>
          <a:xfrm>
            <a:off x="1103697" y="3303494"/>
            <a:ext cx="2221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 smtClean="0"/>
              <a:t>1961 – 1963 ГОДИНИ</a:t>
            </a:r>
            <a:endParaRPr lang="bg-BG" dirty="0"/>
          </a:p>
        </p:txBody>
      </p:sp>
      <p:sp>
        <p:nvSpPr>
          <p:cNvPr id="5" name="Правоъгълник 4"/>
          <p:cNvSpPr/>
          <p:nvPr/>
        </p:nvSpPr>
        <p:spPr>
          <a:xfrm>
            <a:off x="128568" y="3749457"/>
            <a:ext cx="417195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ОТНОВО </a:t>
            </a: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КАТО </a:t>
            </a: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ДИРЕКТОР </a:t>
            </a: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СЕ ЗАВРЪЩА МАРИЯ </a:t>
            </a: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ТЕНЕВА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ПОСТЪПВАТ НА РАБОТА КАТО УЧИТЕЛИ АНА УГРИНСКА, ВАНЯ КЕХАЙОВА, ВЕРГИНИЯ ЧИМЕВА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1962 ГОДИНА ПЪРВАТА ГРАМОТА ЗА ПОСТИЖЕНИЯ, </a:t>
            </a: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ПРОВЕДЕНО Е ПЪРВОТО </a:t>
            </a: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ДИРЕКТОРСКО СЪВЕЩАНИЕ ЗА ОБМЯНА НА </a:t>
            </a: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ОПИТ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1963 </a:t>
            </a: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ГОДИНА СА ПОСАДЕНИ ПЪРВИТЕ ДРЪВЧЕТА – БРЕЗИ.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1963 ГОДИНА – УЧИТЕЛИ: АНА НЕНОВА, АРДА АНЧЕВА, ЛЮБКА ЮГОВА, БЛАГА НАЧЕВА, 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Картина 5" descr="55914163_2273820862875184_400855992301204275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42852"/>
            <a:ext cx="4143404" cy="2961149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7" name="Картина 6" descr="55933708_280628652864523_1561902953550315520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3488160"/>
            <a:ext cx="4214842" cy="3226988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DSCN00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3482578"/>
            <a:ext cx="4286280" cy="3214711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3" name="Картина 2" descr="DSCN00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142852"/>
            <a:ext cx="4095778" cy="2786223"/>
          </a:xfrm>
          <a:prstGeom prst="rect">
            <a:avLst/>
          </a:prstGeom>
          <a:ln w="38100">
            <a:solidFill>
              <a:srgbClr val="FFFF66"/>
            </a:solidFill>
          </a:ln>
        </p:spPr>
      </p:pic>
      <p:sp>
        <p:nvSpPr>
          <p:cNvPr id="4" name="Правоъгълник 3"/>
          <p:cNvSpPr/>
          <p:nvPr/>
        </p:nvSpPr>
        <p:spPr>
          <a:xfrm>
            <a:off x="1117843" y="836712"/>
            <a:ext cx="2403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b="1" dirty="0" smtClean="0">
                <a:latin typeface="Times New Roman" pitchFamily="18" charset="0"/>
                <a:cs typeface="Times New Roman" pitchFamily="18" charset="0"/>
              </a:rPr>
              <a:t>1964 – 1973 ГОДИНИ</a:t>
            </a:r>
            <a:endParaRPr lang="bg-BG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авоъгълник 4"/>
          <p:cNvSpPr/>
          <p:nvPr/>
        </p:nvSpPr>
        <p:spPr>
          <a:xfrm>
            <a:off x="285720" y="145174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1964 ГОДИНА ПЪРВИ ВИЗИТИ МЕЖДУ ЦДГ 1 И БАЗОВИ ГРАДИНИ НА БАН ПО РОДЕН </a:t>
            </a: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ЕЗИК.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ПЪРВИТЕ </a:t>
            </a: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ОТКРИТИ ЗАНЯТИЯ ИЗНЕСЕНИ ОТ ЮГОВА И В.ПЕТРОВА</a:t>
            </a:r>
          </a:p>
        </p:txBody>
      </p:sp>
      <p:sp>
        <p:nvSpPr>
          <p:cNvPr id="6" name="Правоъгълник 5"/>
          <p:cNvSpPr/>
          <p:nvPr/>
        </p:nvSpPr>
        <p:spPr>
          <a:xfrm>
            <a:off x="277868" y="240585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1968 ГОДИНА ПЪРВАТА ТЕМАТИЧНА ПРОВЕРКА ПО НРАВСТВЕНО ВЪЗПИТАНИЕ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авоъгълник 6"/>
          <p:cNvSpPr/>
          <p:nvPr/>
        </p:nvSpPr>
        <p:spPr>
          <a:xfrm>
            <a:off x="5970051" y="3212071"/>
            <a:ext cx="2221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 smtClean="0"/>
              <a:t>1974 – 1978 ГОДИНИ</a:t>
            </a:r>
            <a:endParaRPr lang="bg-BG" dirty="0"/>
          </a:p>
        </p:txBody>
      </p:sp>
      <p:sp>
        <p:nvSpPr>
          <p:cNvPr id="8" name="Правоъгълник 7"/>
          <p:cNvSpPr/>
          <p:nvPr/>
        </p:nvSpPr>
        <p:spPr>
          <a:xfrm>
            <a:off x="5119691" y="3542228"/>
            <a:ext cx="371477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1974/75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ГОДИНА УЧИТЕЛИТЕ ЕКСПЕРИМЕНТИРАТ НОВАТА ПРОГРАМА ЗА ВЪЗПИТАТЕЛНАТА РАБОТА В ДГ</a:t>
            </a:r>
          </a:p>
          <a:p>
            <a:pPr algn="just">
              <a:buFont typeface="Arial" pitchFamily="34" charset="0"/>
              <a:buChar char="•"/>
            </a:pP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1975 ГОДИНА ДГ ВЗИМА УЧАСТИЕ В НАЦИОНАЛНА НАУЧНО-ПРАКТИЧЕСКА </a:t>
            </a: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КОНФЕРЕНЦИЯ С ДВА </a:t>
            </a: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ДОКЛАДА, ТРИ ОТКРИТИ ЗАНЯТИЯ ПО РОДЕН ЕЗИК И ЕДНО ПО МУЗИКАЛНО ВЪЗПИТАНИЕ.</a:t>
            </a:r>
          </a:p>
          <a:p>
            <a:pPr algn="just">
              <a:buFont typeface="Arial" pitchFamily="34" charset="0"/>
              <a:buChar char="•"/>
            </a:pP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19 ГОДИНИ ЦДГ 1 СЕ РЪКОВОДИ ОТ МАРИЯ </a:t>
            </a:r>
            <a:r>
              <a:rPr lang="bg-BG" sz="1400" dirty="0">
                <a:latin typeface="Times New Roman" pitchFamily="18" charset="0"/>
                <a:cs typeface="Times New Roman" pitchFamily="18" charset="0"/>
              </a:rPr>
              <a:t>ТЕНЕВА И ПРЕЗ 1978 </a:t>
            </a: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ГОДИНА </a:t>
            </a: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СЪЩАТА СЕ </a:t>
            </a:r>
            <a:r>
              <a:rPr lang="bg-BG" sz="1400" dirty="0">
                <a:latin typeface="Times New Roman" pitchFamily="18" charset="0"/>
                <a:cs typeface="Times New Roman" pitchFamily="18" charset="0"/>
              </a:rPr>
              <a:t>ПЕНСИОНИРА</a:t>
            </a: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42844" y="357166"/>
            <a:ext cx="2221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 smtClean="0"/>
              <a:t>1979 – 1994 ГОДИНИ</a:t>
            </a:r>
            <a:endParaRPr lang="bg-BG" dirty="0"/>
          </a:p>
        </p:txBody>
      </p:sp>
      <p:pic>
        <p:nvPicPr>
          <p:cNvPr id="5" name="Картина 4" descr="20181003_1414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238124"/>
            <a:ext cx="4410507" cy="330788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3" name="Правоъгълник 2"/>
          <p:cNvSpPr/>
          <p:nvPr/>
        </p:nvSpPr>
        <p:spPr>
          <a:xfrm>
            <a:off x="0" y="714356"/>
            <a:ext cx="45720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sz="1200" dirty="0" smtClean="0"/>
              <a:t>В ПЕРИОДА 1979/80 ЗА ДИРЕКТОР Е НАЗНАЧЕНА МАРИЯ КАВДАНСКА, КОЯТО СТАВА ПРЕПОДАВАТЕЛ В ЮЗУ</a:t>
            </a:r>
            <a:endParaRPr lang="en-US" sz="1200" dirty="0" smtClean="0"/>
          </a:p>
          <a:p>
            <a:pPr algn="just"/>
            <a:r>
              <a:rPr lang="bg-BG" sz="1200" dirty="0" smtClean="0"/>
              <a:t>1980 ГОДИНА ЗА ДИРЕКТОР Е НАЗНАЧЕНА  </a:t>
            </a:r>
            <a:r>
              <a:rPr lang="bg-BG" sz="1200" b="1" dirty="0" smtClean="0"/>
              <a:t>РУМЯНА ПЕНЗОВА</a:t>
            </a:r>
          </a:p>
          <a:p>
            <a:pPr algn="just"/>
            <a:r>
              <a:rPr lang="bg-BG" sz="1200" dirty="0" smtClean="0"/>
              <a:t>ЦДГ Е СЪС СЕДЕМ ГРУПИ: 4 В ЦЕНТРАЛНАТА СГРАДА И 3 ФИЛИАЛА</a:t>
            </a:r>
          </a:p>
          <a:p>
            <a:pPr algn="just"/>
            <a:r>
              <a:rPr lang="bg-BG" sz="1200" dirty="0" smtClean="0"/>
              <a:t>ЦДГ 1 Е БАЗА ПО РОДЕН ЕЗИК</a:t>
            </a:r>
          </a:p>
          <a:p>
            <a:pPr algn="just"/>
            <a:r>
              <a:rPr lang="bg-BG" sz="1200" dirty="0" smtClean="0"/>
              <a:t>ОТ 1.10.1981 ГОДИНА ИДВАТ И ПЪРВИТЕ СТУДЕНТИ НА ОБУЧЕНИЕ</a:t>
            </a:r>
          </a:p>
          <a:p>
            <a:pPr algn="just"/>
            <a:r>
              <a:rPr lang="bg-BG" sz="1200" dirty="0" smtClean="0"/>
              <a:t>1984 ГОДИНА СЕ ЕКСПЕРИМЕНТИРА НОВАТА ПРОГРАМА ЗА ВЪЗПИТАТЕЛНА РАБОТА</a:t>
            </a:r>
          </a:p>
          <a:p>
            <a:pPr algn="just"/>
            <a:r>
              <a:rPr lang="bg-BG" sz="1200" dirty="0" smtClean="0"/>
              <a:t>ОТ 1985/86 СЕ ВЪВЕЖДА НОВАТА ПРОГРАМА</a:t>
            </a:r>
          </a:p>
          <a:p>
            <a:pPr algn="just"/>
            <a:r>
              <a:rPr lang="bg-BG" sz="1200" dirty="0" smtClean="0"/>
              <a:t>НАСТЪПВАТ ПРОМЕНИ В ПЕРСОНАЛА НА ДГ, ПОДОБРЯВА СЕ БАЗАТА, РАЗКРИВАТ СЕ ФИЛИАЛИ ПО СЕЛАТА</a:t>
            </a:r>
          </a:p>
          <a:p>
            <a:pPr algn="just"/>
            <a:r>
              <a:rPr lang="bg-BG" sz="1200" dirty="0" smtClean="0"/>
              <a:t>20.12.1994 ГОДИНА РУМЯНА ПЕНЗОВА СЕ ПЕНСИОНИРА СЛЕД 15 ГОДИНИ УПРАВЛЕНИЕ НА ЦДГ №1</a:t>
            </a:r>
          </a:p>
          <a:p>
            <a:endParaRPr lang="bg-BG" sz="1400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970" y="541832"/>
            <a:ext cx="3980856" cy="5767487"/>
          </a:xfrm>
          <a:prstGeom prst="rect">
            <a:avLst/>
          </a:prstGeo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899592" y="257434"/>
            <a:ext cx="2221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 smtClean="0"/>
              <a:t>1995 – 2008 ГОДИНИ</a:t>
            </a:r>
            <a:endParaRPr lang="bg-BG" dirty="0"/>
          </a:p>
        </p:txBody>
      </p:sp>
      <p:sp>
        <p:nvSpPr>
          <p:cNvPr id="3" name="Правоъгълник 2"/>
          <p:cNvSpPr/>
          <p:nvPr/>
        </p:nvSpPr>
        <p:spPr>
          <a:xfrm>
            <a:off x="0" y="65348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bg-BG" sz="1200" dirty="0" smtClean="0"/>
              <a:t>В ТОЗИ ПЕРИОД ДГ СЕ РЪКОВОДИ ОТ ВЕРЖИНИЯ РУСЕВА, КОЯТО СЕ ЗАВРЪЩА В ДГ. СЪЩАТА РЪКОВОДИ ДГ 13 ГОДИНИ.</a:t>
            </a:r>
          </a:p>
          <a:p>
            <a:pPr algn="just">
              <a:buFont typeface="Arial" pitchFamily="34" charset="0"/>
              <a:buChar char="•"/>
            </a:pPr>
            <a:r>
              <a:rPr lang="bg-BG" sz="1200" dirty="0" smtClean="0"/>
              <a:t>1996 ГОДИНА Е УЧРЕДЕНО Е РОДИТЕЛСКОТО НАСТОЯТЕЛСТВО 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bg-BG" sz="1200" dirty="0" smtClean="0"/>
              <a:t>ОБОСОБЕНА Е САМОСТОЯТЕЛНА СПАЛНЯ</a:t>
            </a:r>
          </a:p>
          <a:p>
            <a:pPr algn="just">
              <a:buFont typeface="Arial" pitchFamily="34" charset="0"/>
              <a:buChar char="•"/>
            </a:pPr>
            <a:r>
              <a:rPr lang="bg-BG" sz="1200" dirty="0" smtClean="0"/>
              <a:t>1999 ГОДИНА СЕ ПРАЗНУВА 50 ГОДИШЕН ЮБИЛЕЙ НА ЦДГ 1</a:t>
            </a:r>
          </a:p>
          <a:p>
            <a:pPr algn="just">
              <a:buFont typeface="Arial" pitchFamily="34" charset="0"/>
              <a:buChar char="•"/>
            </a:pPr>
            <a:r>
              <a:rPr lang="bg-BG" sz="1200" dirty="0" smtClean="0"/>
              <a:t>2000/01 ГОДИНА  - СБОРНИК СИТУАЦИИ НА ЕКОЛОГИЧНА ТЕМА „АКО ГО ИМАШЕ…“. ДГ РАБОТИ ПО МНОГО ДРУГИ ТЕМИ.</a:t>
            </a:r>
            <a:endParaRPr lang="en-US" sz="1200" dirty="0"/>
          </a:p>
        </p:txBody>
      </p:sp>
      <p:sp>
        <p:nvSpPr>
          <p:cNvPr id="4" name="Правоъгълник 3"/>
          <p:cNvSpPr/>
          <p:nvPr/>
        </p:nvSpPr>
        <p:spPr>
          <a:xfrm>
            <a:off x="-14788" y="236181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bg-BG" sz="1200" dirty="0" smtClean="0"/>
              <a:t>ПРЕЗ ТОЗИ ПЕРИОД ДГ СИ ВЕЧЕ ИМА ИМЕ И ХИМН </a:t>
            </a:r>
          </a:p>
          <a:p>
            <a:pPr>
              <a:buFont typeface="Arial" pitchFamily="34" charset="0"/>
              <a:buChar char="•"/>
            </a:pPr>
            <a:r>
              <a:rPr lang="bg-BG" sz="1200" dirty="0" smtClean="0"/>
              <a:t>2007 ГОДИНА Е РАЗКРИТ ФИЛИАЛ ВЪВ ВТОРО ОУ, ПОРАДИ ОТНЕМАНЕ НА МНОГО ПОМЕЩЕНИЯ.</a:t>
            </a:r>
          </a:p>
          <a:p>
            <a:pPr>
              <a:buFont typeface="Arial" pitchFamily="34" charset="0"/>
              <a:buChar char="•"/>
            </a:pPr>
            <a:r>
              <a:rPr lang="bg-BG" sz="1200" dirty="0" smtClean="0"/>
              <a:t>2008 ГОДИНА ВЕРЖИНИЯ РУСЕВА СЕ ПЕНСИОНИРА</a:t>
            </a:r>
            <a:endParaRPr lang="en-US" sz="1200" dirty="0"/>
          </a:p>
        </p:txBody>
      </p:sp>
      <p:pic>
        <p:nvPicPr>
          <p:cNvPr id="5" name="Картина 4" descr="20181003_1418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9662" y="3579542"/>
            <a:ext cx="3985740" cy="298930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135" y="940812"/>
            <a:ext cx="3800600" cy="5240828"/>
          </a:xfrm>
          <a:prstGeom prst="rect">
            <a:avLst/>
          </a:prstGeom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20181003_1416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1500166" y="3357562"/>
            <a:ext cx="592935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bg-BG" sz="3600" b="1" dirty="0" smtClean="0">
                <a:ln w="11430"/>
                <a:gradFill flip="none" rotWithShape="1"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18900000" scaled="1"/>
                  <a:tileRect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ПОСЛЕДНИТЕ 10 ГОДИНИ</a:t>
            </a:r>
          </a:p>
          <a:p>
            <a:pPr algn="ctr"/>
            <a:r>
              <a:rPr lang="bg-BG" sz="3600" b="1" dirty="0" smtClean="0">
                <a:ln w="11430"/>
                <a:gradFill flip="none" rotWithShape="1"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18900000" scaled="1"/>
                  <a:tileRect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2009 – 2019 </a:t>
            </a:r>
            <a:endParaRPr lang="bg-BG" sz="3600" b="1" dirty="0">
              <a:ln w="11430"/>
              <a:gradFill flip="none" rotWithShape="1"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18900000" scaled="1"/>
                <a:tileRect/>
              </a:gra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5496704" y="2875425"/>
            <a:ext cx="2823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 smtClean="0"/>
              <a:t>2009 – КЪМ ДНЕШНА ДАТА</a:t>
            </a:r>
            <a:endParaRPr lang="bg-BG" dirty="0"/>
          </a:p>
        </p:txBody>
      </p:sp>
      <p:sp>
        <p:nvSpPr>
          <p:cNvPr id="3" name="Правоъгълник 2"/>
          <p:cNvSpPr/>
          <p:nvPr/>
        </p:nvSpPr>
        <p:spPr>
          <a:xfrm>
            <a:off x="4464357" y="3245145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ДИРЕКТОР НА ЦДГ №1 Е АНТОАНЕТА ГРИГОРОВА:</a:t>
            </a:r>
          </a:p>
          <a:p>
            <a:pPr algn="just">
              <a:buFont typeface="Arial" pitchFamily="34" charset="0"/>
              <a:buChar char="•"/>
            </a:pP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ПРЕЗ ТЕЗИ 10 ГОДИНИ ДГ СЕ ПРЕОБРАЗЯВА ИЗЦЯЛО</a:t>
            </a:r>
          </a:p>
          <a:p>
            <a:pPr algn="just">
              <a:buFont typeface="Arial" pitchFamily="34" charset="0"/>
              <a:buChar char="•"/>
            </a:pP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РЕНОМИРАХА СЕ ВСИЧКИ  ДЕТСКИ ПЛОЩАДКИ</a:t>
            </a:r>
          </a:p>
          <a:p>
            <a:pPr algn="just">
              <a:buFont typeface="Arial" pitchFamily="34" charset="0"/>
              <a:buChar char="•"/>
            </a:pP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НАПРАВИХА СЕ ПРЕУСТРОЙСТВА НА ЗАНИМАЛНИТЕ; ПРИОБЩИ СЕ ПОДТЕРАСНОТО ПРОСТРАНСТВО НА ПЪРВИЯТ ЕТАЖ.</a:t>
            </a:r>
          </a:p>
          <a:p>
            <a:pPr algn="just">
              <a:buFont typeface="Arial" pitchFamily="34" charset="0"/>
              <a:buChar char="•"/>
            </a:pP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ОТКРИВА СЕ ПЪРВИЯТ ИНТЕРАКТИВЕН КАБИНЕТ;</a:t>
            </a:r>
          </a:p>
          <a:p>
            <a:pPr algn="just">
              <a:buFont typeface="Arial" pitchFamily="34" charset="0"/>
              <a:buChar char="•"/>
            </a:pP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КЪМ МОМЕНТА ГРУПИТЕ СА ОБЕЗПЕЧЕНИ С МУЛТИМЕДИЯ, И ЕДНА СЕНЗОРНА ДЪСКА; </a:t>
            </a:r>
          </a:p>
          <a:p>
            <a:pPr algn="just">
              <a:buFont typeface="Arial" pitchFamily="34" charset="0"/>
              <a:buChar char="•"/>
            </a:pP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ИЗЦЯЛО НОВО ОБОРУДВАНЕ И ОБЗАВЕЖДАНЕ НА ДГ, СПОРЕД ИЗИСКВАНИЯТА.</a:t>
            </a:r>
          </a:p>
          <a:p>
            <a:pPr algn="just">
              <a:buFont typeface="Arial" pitchFamily="34" charset="0"/>
              <a:buChar char="•"/>
            </a:pP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НЕПРЕКЪСНАТО СЕ ОБОГАТЯВАТ КОСТЮМИТЕ ЗА СЦЕНИЧНА ДЕЙНОСТ</a:t>
            </a:r>
          </a:p>
          <a:p>
            <a:pPr algn="just">
              <a:buFont typeface="Arial" pitchFamily="34" charset="0"/>
              <a:buChar char="•"/>
            </a:pP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УСПЕШНА РАБОТА ПО ПРОЕКТИ</a:t>
            </a:r>
          </a:p>
          <a:p>
            <a:pPr algn="just">
              <a:buFont typeface="Arial" pitchFamily="34" charset="0"/>
              <a:buChar char="•"/>
            </a:pP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ПРОДЪЛЖАВА БАЗОВАТА РАБОТА В ДГ</a:t>
            </a:r>
          </a:p>
          <a:p>
            <a:pPr algn="just">
              <a:buFont typeface="Arial" pitchFamily="34" charset="0"/>
              <a:buChar char="•"/>
            </a:pPr>
            <a:r>
              <a:rPr lang="bg-BG" sz="1400" dirty="0">
                <a:latin typeface="Times New Roman" pitchFamily="18" charset="0"/>
                <a:cs typeface="Times New Roman" pitchFamily="18" charset="0"/>
              </a:rPr>
              <a:t>ДГ </a:t>
            </a:r>
            <a:r>
              <a:rPr lang="bg-BG" sz="1400" dirty="0" smtClean="0">
                <a:latin typeface="Times New Roman" pitchFamily="18" charset="0"/>
                <a:cs typeface="Times New Roman" pitchFamily="18" charset="0"/>
              </a:rPr>
              <a:t>СИ ИМА </a:t>
            </a:r>
            <a:r>
              <a:rPr lang="bg-BG" sz="1400" dirty="0">
                <a:latin typeface="Times New Roman" pitchFamily="18" charset="0"/>
                <a:cs typeface="Times New Roman" pitchFamily="18" charset="0"/>
              </a:rPr>
              <a:t>ЛОГО И ЗНАМЕ </a:t>
            </a:r>
          </a:p>
          <a:p>
            <a:pPr algn="just">
              <a:buFont typeface="Arial" pitchFamily="34" charset="0"/>
              <a:buChar char="•"/>
            </a:pPr>
            <a:endParaRPr lang="bg-BG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Картина 7" descr="56119412_2001613773468710_3376789337784975360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175952"/>
            <a:ext cx="4195557" cy="271462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5" y="142853"/>
            <a:ext cx="3899317" cy="6526506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822</Words>
  <Application>Microsoft Office PowerPoint</Application>
  <PresentationFormat>Презентация на цял екран (4:3)</PresentationFormat>
  <Paragraphs>84</Paragraphs>
  <Slides>13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13</vt:i4>
      </vt:variant>
    </vt:vector>
  </HeadingPairs>
  <TitlesOfParts>
    <vt:vector size="14" baseType="lpstr">
      <vt:lpstr>Office тема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ДНЕС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toni</cp:lastModifiedBy>
  <cp:revision>73</cp:revision>
  <dcterms:created xsi:type="dcterms:W3CDTF">2019-03-25T20:00:45Z</dcterms:created>
  <dcterms:modified xsi:type="dcterms:W3CDTF">2019-04-10T15:06:33Z</dcterms:modified>
</cp:coreProperties>
</file>