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70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FFFF66"/>
    <a:srgbClr val="FF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4D5DD3-9B8E-4B6C-95D0-C300352AE214}" type="datetimeFigureOut">
              <a:rPr lang="bg-BG" smtClean="0"/>
              <a:pPr/>
              <a:t>11.2.2022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BFA1E7-8151-4663-BE07-ABF1FBBEF667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98661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FA1E7-8151-4663-BE07-ABF1FBBEF667}" type="slidenum">
              <a:rPr lang="bg-BG" smtClean="0"/>
              <a:pPr/>
              <a:t>1</a:t>
            </a:fld>
            <a:endParaRPr lang="bg-BG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FA1E7-8151-4663-BE07-ABF1FBBEF667}" type="slidenum">
              <a:rPr lang="bg-BG" smtClean="0"/>
              <a:pPr/>
              <a:t>3</a:t>
            </a:fld>
            <a:endParaRPr lang="bg-BG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Щракнете, за да редактирате стила на подзаглавията в образеца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004BA-C8AE-4071-9EC2-B600890134BA}" type="datetimeFigureOut">
              <a:rPr lang="bg-BG" smtClean="0"/>
              <a:pPr/>
              <a:t>11.2.2022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A16E-B20B-4D5B-9C53-C3C624E1AEB1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004BA-C8AE-4071-9EC2-B600890134BA}" type="datetimeFigureOut">
              <a:rPr lang="bg-BG" smtClean="0"/>
              <a:pPr/>
              <a:t>11.2.2022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A16E-B20B-4D5B-9C53-C3C624E1AEB1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004BA-C8AE-4071-9EC2-B600890134BA}" type="datetimeFigureOut">
              <a:rPr lang="bg-BG" smtClean="0"/>
              <a:pPr/>
              <a:t>11.2.2022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A16E-B20B-4D5B-9C53-C3C624E1AEB1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004BA-C8AE-4071-9EC2-B600890134BA}" type="datetimeFigureOut">
              <a:rPr lang="bg-BG" smtClean="0"/>
              <a:pPr/>
              <a:t>11.2.2022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A16E-B20B-4D5B-9C53-C3C624E1AEB1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004BA-C8AE-4071-9EC2-B600890134BA}" type="datetimeFigureOut">
              <a:rPr lang="bg-BG" smtClean="0"/>
              <a:pPr/>
              <a:t>11.2.2022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A16E-B20B-4D5B-9C53-C3C624E1AEB1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004BA-C8AE-4071-9EC2-B600890134BA}" type="datetimeFigureOut">
              <a:rPr lang="bg-BG" smtClean="0"/>
              <a:pPr/>
              <a:t>11.2.2022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A16E-B20B-4D5B-9C53-C3C624E1AEB1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004BA-C8AE-4071-9EC2-B600890134BA}" type="datetimeFigureOut">
              <a:rPr lang="bg-BG" smtClean="0"/>
              <a:pPr/>
              <a:t>11.2.2022 г.</a:t>
            </a:fld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A16E-B20B-4D5B-9C53-C3C624E1AEB1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004BA-C8AE-4071-9EC2-B600890134BA}" type="datetimeFigureOut">
              <a:rPr lang="bg-BG" smtClean="0"/>
              <a:pPr/>
              <a:t>11.2.2022 г.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A16E-B20B-4D5B-9C53-C3C624E1AEB1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004BA-C8AE-4071-9EC2-B600890134BA}" type="datetimeFigureOut">
              <a:rPr lang="bg-BG" smtClean="0"/>
              <a:pPr/>
              <a:t>11.2.2022 г.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A16E-B20B-4D5B-9C53-C3C624E1AEB1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004BA-C8AE-4071-9EC2-B600890134BA}" type="datetimeFigureOut">
              <a:rPr lang="bg-BG" smtClean="0"/>
              <a:pPr/>
              <a:t>11.2.2022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A16E-B20B-4D5B-9C53-C3C624E1AEB1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004BA-C8AE-4071-9EC2-B600890134BA}" type="datetimeFigureOut">
              <a:rPr lang="bg-BG" smtClean="0"/>
              <a:pPr/>
              <a:t>11.2.2022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A16E-B20B-4D5B-9C53-C3C624E1AEB1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004BA-C8AE-4071-9EC2-B600890134BA}" type="datetimeFigureOut">
              <a:rPr lang="bg-BG" smtClean="0"/>
              <a:pPr/>
              <a:t>11.2.2022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EA16E-B20B-4D5B-9C53-C3C624E1AEB1}" type="slidenum">
              <a:rPr lang="bg-BG" smtClean="0"/>
              <a:pPr/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 descr="64f299_f8659cb0231d4bc0830c5e029b45dbba_mv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Текстово поле 3"/>
          <p:cNvSpPr txBox="1"/>
          <p:nvPr/>
        </p:nvSpPr>
        <p:spPr>
          <a:xfrm>
            <a:off x="5832" y="2852936"/>
            <a:ext cx="9143998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g-BG" sz="4800" b="1" dirty="0" smtClean="0">
                <a:ln w="11430"/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70 ГОДИНИ</a:t>
            </a:r>
          </a:p>
          <a:p>
            <a:pPr algn="ctr"/>
            <a:r>
              <a:rPr lang="bg-BG" sz="4800" b="1" dirty="0" smtClean="0">
                <a:ln w="11430"/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ДЕТСКА  ГРАДИНА №1 “ВЕДРИЦА”</a:t>
            </a:r>
          </a:p>
          <a:p>
            <a:pPr algn="ctr"/>
            <a:r>
              <a:rPr lang="bg-BG" sz="4800" b="1" dirty="0" smtClean="0">
                <a:ln w="11430"/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БЛАГОЕВГРАД</a:t>
            </a:r>
            <a:endParaRPr lang="bg-BG" sz="4800" b="1" dirty="0">
              <a:ln w="11430"/>
              <a:solidFill>
                <a:srgbClr val="FFFF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60007" dir="2000400" sy="-30000" kx="-800400" algn="b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pic>
        <p:nvPicPr>
          <p:cNvPr id="2" name="Richard Clayderman  My W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45774" y="543286"/>
            <a:ext cx="609600" cy="609600"/>
          </a:xfrm>
          <a:prstGeom prst="rect">
            <a:avLst/>
          </a:prstGeom>
          <a:solidFill>
            <a:schemeClr val="accent1"/>
          </a:solidFill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 descr="_thum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686" y="142852"/>
            <a:ext cx="4619622" cy="3076843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3356992"/>
            <a:ext cx="4501165" cy="3268265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356992"/>
            <a:ext cx="4189284" cy="3268265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1" y="118956"/>
            <a:ext cx="4263735" cy="2984615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артина 4" descr="20181004_1117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42852"/>
            <a:ext cx="4429156" cy="3214711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6" name="Картина 5" descr="20180502_1010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3571876"/>
            <a:ext cx="4190996" cy="3143247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7" name="Правоъгълник 6"/>
          <p:cNvSpPr/>
          <p:nvPr/>
        </p:nvSpPr>
        <p:spPr>
          <a:xfrm>
            <a:off x="4419050" y="3429000"/>
            <a:ext cx="45821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1400" b="1" dirty="0" smtClean="0"/>
              <a:t>НА КЪДЕ ПРЕЗ СЛЕДВАЩИТЕ ГОДИН</a:t>
            </a:r>
            <a:r>
              <a:rPr lang="bg-BG" sz="1200" dirty="0" smtClean="0"/>
              <a:t>И?!</a:t>
            </a:r>
            <a:endParaRPr lang="bg-BG" sz="1200" dirty="0"/>
          </a:p>
        </p:txBody>
      </p:sp>
      <p:sp>
        <p:nvSpPr>
          <p:cNvPr id="8" name="Правоъгълник 7"/>
          <p:cNvSpPr/>
          <p:nvPr/>
        </p:nvSpPr>
        <p:spPr>
          <a:xfrm>
            <a:off x="4434428" y="3705999"/>
            <a:ext cx="470957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bg-BG" sz="1600" dirty="0" smtClean="0"/>
              <a:t>ЕНТУСИАЗМЪТ И АМБИЦИЯТА НА КОЛЕКТИВА ЩЕ НАРАСТВАТ;</a:t>
            </a:r>
          </a:p>
          <a:p>
            <a:pPr algn="just">
              <a:buFont typeface="Arial" pitchFamily="34" charset="0"/>
              <a:buChar char="•"/>
            </a:pPr>
            <a:r>
              <a:rPr lang="bg-BG" sz="1600" dirty="0" smtClean="0"/>
              <a:t>ПОГЛЕДЪТ ЩЕ БЪДЕ НАСОЧЕН КЪМ НОВОТО ПОКОЛЕНИЕ ТЕХНОЛОГИИ, КАТО СРЕДСТВО И КАТО ПЕДАГОГИЧЕСКА ТЕХНОЛОГИЯ;</a:t>
            </a:r>
          </a:p>
          <a:p>
            <a:pPr algn="just">
              <a:buFont typeface="Arial" pitchFamily="34" charset="0"/>
              <a:buChar char="•"/>
            </a:pPr>
            <a:r>
              <a:rPr lang="bg-BG" sz="1600" dirty="0" smtClean="0"/>
              <a:t>ВСЕ ПОВЕЧЕ ЩЕ НАМИРА ПРИЛОЖЕНИЕ ТРИЗ-ТЕХНОЛОГИЯТА;</a:t>
            </a:r>
            <a:r>
              <a:rPr lang="bg-BG" sz="1600" dirty="0"/>
              <a:t> </a:t>
            </a:r>
            <a:r>
              <a:rPr lang="bg-BG" sz="1600" dirty="0" smtClean="0"/>
              <a:t>ИГРИТЕ ПО МОНТЕСОРИ;</a:t>
            </a:r>
            <a:r>
              <a:rPr lang="bg-BG" sz="1600" dirty="0"/>
              <a:t> </a:t>
            </a:r>
            <a:r>
              <a:rPr lang="bg-BG" sz="1600" dirty="0" smtClean="0"/>
              <a:t>ПРОЕКТНО-БАЗИРАНОТО ОБУЧЕНИЕ, ЗАЩОТО ЧРЕЗ НЕГО НАЙ-ДОБРЕ СЕ РЕАЛИЗИРАТ ЦЕЛИТЕ, ЗАЛОЖЕНИ В ЗПУО</a:t>
            </a:r>
            <a:r>
              <a:rPr lang="ru-RU" sz="1600" dirty="0" smtClean="0"/>
              <a:t>;</a:t>
            </a:r>
            <a:endParaRPr lang="bg-BG" sz="1600" dirty="0" smtClean="0"/>
          </a:p>
          <a:p>
            <a:pPr algn="just">
              <a:buFont typeface="Arial" pitchFamily="34" charset="0"/>
              <a:buChar char="•"/>
            </a:pPr>
            <a:r>
              <a:rPr lang="bg-BG" sz="1600" dirty="0" smtClean="0"/>
              <a:t>РАБОТАТА ПО ПРОЕКТИ ЩЕ ПРОДЪЛЖИ, КАКТО ЗА ОБОГАТЯВАНЕ НА МТБ, ТАКА И ЗА КВАЛИФИКАЦИЯТА НА КАДРИТЕ;</a:t>
            </a:r>
            <a:endParaRPr lang="en-US" sz="1600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126279"/>
            <a:ext cx="4291584" cy="3218688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DSCN11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8430" y="113948"/>
            <a:ext cx="4235648" cy="5904656"/>
          </a:xfrm>
          <a:prstGeom prst="rect">
            <a:avLst/>
          </a:prstGeom>
          <a:ln w="38100">
            <a:solidFill>
              <a:srgbClr val="9900CC"/>
            </a:solidFill>
          </a:ln>
        </p:spPr>
      </p:pic>
      <p:sp>
        <p:nvSpPr>
          <p:cNvPr id="3" name="Текстово поле 2"/>
          <p:cNvSpPr txBox="1"/>
          <p:nvPr/>
        </p:nvSpPr>
        <p:spPr>
          <a:xfrm>
            <a:off x="4932040" y="121907"/>
            <a:ext cx="32861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200" dirty="0" smtClean="0">
                <a:solidFill>
                  <a:srgbClr val="9900CC"/>
                </a:solidFill>
              </a:rPr>
              <a:t>РАЗКАЗАХ ВИ НАШАТА ИСТОРИЯ, КОЯТО  ПРЕЖИВЯХМЕ ВСИЧКИ ЗАЕДНО.</a:t>
            </a:r>
          </a:p>
          <a:p>
            <a:pPr algn="ctr"/>
            <a:r>
              <a:rPr lang="bg-BG" sz="1200" dirty="0" smtClean="0">
                <a:solidFill>
                  <a:srgbClr val="9900CC"/>
                </a:solidFill>
              </a:rPr>
              <a:t>НИЕ ПРАВЕХМЕ КАКВОТО ТРЯБВАШЕ, ЗАЩОТО НИЕ ЗНАЕХМЕ КАКВО ТРЯБВА ДА НАПРАВИМ.</a:t>
            </a:r>
          </a:p>
          <a:p>
            <a:pPr algn="ctr"/>
            <a:r>
              <a:rPr lang="bg-BG" sz="1200" dirty="0" smtClean="0">
                <a:solidFill>
                  <a:srgbClr val="9900CC"/>
                </a:solidFill>
              </a:rPr>
              <a:t>НИЕ ПРОСТО СЛЕДВАХМЕ НАШИЯ ПЪТ И МНОГО ПОВЕЧЕ!</a:t>
            </a:r>
          </a:p>
          <a:p>
            <a:pPr algn="ctr"/>
            <a:r>
              <a:rPr lang="bg-BG" sz="1200" dirty="0" smtClean="0">
                <a:solidFill>
                  <a:srgbClr val="9900CC"/>
                </a:solidFill>
              </a:rPr>
              <a:t>ПРАВЕХМЕ ГО ПО СВОЯ НАЧИН.</a:t>
            </a:r>
          </a:p>
          <a:p>
            <a:pPr algn="ctr"/>
            <a:r>
              <a:rPr lang="bg-BG" sz="1200" dirty="0" smtClean="0">
                <a:solidFill>
                  <a:srgbClr val="9900CC"/>
                </a:solidFill>
              </a:rPr>
              <a:t>ИЗПРАВЯХМЕ СЕ ПРЕД ВСИЧКО БЕЗ ДА СЕ КОЛЕБАЕМ</a:t>
            </a:r>
          </a:p>
          <a:p>
            <a:pPr algn="ctr"/>
            <a:r>
              <a:rPr lang="bg-BG" sz="1200" dirty="0" smtClean="0">
                <a:solidFill>
                  <a:srgbClr val="9900CC"/>
                </a:solidFill>
              </a:rPr>
              <a:t>И ГО ПРАВЕХМЕ ПО СВОЯ НАЧИН.</a:t>
            </a:r>
          </a:p>
          <a:p>
            <a:pPr algn="ctr"/>
            <a:r>
              <a:rPr lang="bg-BG" sz="1200" dirty="0" smtClean="0">
                <a:solidFill>
                  <a:srgbClr val="9900CC"/>
                </a:solidFill>
              </a:rPr>
              <a:t>ОБИЧАХМЕ, ПЛАКАХМЕ И СЕ СМЯХМЕ!</a:t>
            </a:r>
          </a:p>
          <a:p>
            <a:pPr algn="ctr"/>
            <a:r>
              <a:rPr lang="bg-BG" sz="1200" dirty="0" smtClean="0">
                <a:solidFill>
                  <a:srgbClr val="9900CC"/>
                </a:solidFill>
              </a:rPr>
              <a:t>ИМАХМЕ ДОСТАТЪЧНО ДОРИ И КОГАТО ГУБЕХМЕ.</a:t>
            </a:r>
          </a:p>
          <a:p>
            <a:pPr algn="ctr"/>
            <a:r>
              <a:rPr lang="bg-BG" sz="1200" dirty="0" smtClean="0">
                <a:solidFill>
                  <a:srgbClr val="9900CC"/>
                </a:solidFill>
              </a:rPr>
              <a:t>И СЕГА, КОГАТО СЪЛЗИТЕ НИ ПРЕСЪХВАТ,</a:t>
            </a:r>
          </a:p>
          <a:p>
            <a:pPr algn="ctr"/>
            <a:r>
              <a:rPr lang="bg-BG" sz="1200" dirty="0" smtClean="0">
                <a:solidFill>
                  <a:srgbClr val="9900CC"/>
                </a:solidFill>
              </a:rPr>
              <a:t>СИ СПОМНЯМЕ, ЧЕ БЕШЕ ВЕСЕЛО!</a:t>
            </a:r>
          </a:p>
          <a:p>
            <a:pPr algn="ctr"/>
            <a:r>
              <a:rPr lang="bg-BG" sz="1200" dirty="0" smtClean="0">
                <a:solidFill>
                  <a:srgbClr val="9900CC"/>
                </a:solidFill>
              </a:rPr>
              <a:t>НИЕ ПОНЕСОХМЕ МНОГО ВЕТРОВЕ И ГО ПРАВЕХМЕ ПО СВОЯ НАЧИН.</a:t>
            </a:r>
          </a:p>
          <a:p>
            <a:pPr algn="ctr"/>
            <a:r>
              <a:rPr lang="bg-BG" sz="1200" dirty="0" smtClean="0">
                <a:solidFill>
                  <a:srgbClr val="9900CC"/>
                </a:solidFill>
              </a:rPr>
              <a:t>ЗАЩОТО ТОВА Е НАШИЯТ НАЧИН!</a:t>
            </a:r>
            <a:endParaRPr lang="bg-BG" sz="1200" dirty="0">
              <a:solidFill>
                <a:srgbClr val="9900CC"/>
              </a:solidFill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4" y="3676503"/>
            <a:ext cx="4167308" cy="3010588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134" y="3676503"/>
            <a:ext cx="4104456" cy="2968188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80" y="620688"/>
            <a:ext cx="2564475" cy="341930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3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3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33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2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33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8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33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3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3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34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33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3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3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4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44" dur="5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48" dur="50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50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50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50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56" dur="500" autoRev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500" autoRev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500" autoRev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0" dur="500" autoRev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500" autoRev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500" autoRev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4" dur="500" autoRev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5" dur="500" autoRev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6" dur="500" autoRev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8" dur="500" autoRev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9" dur="500" autoRev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0" dur="500" autoRev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72" dur="500" autoRev="1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3" dur="500" autoRev="1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4" dur="500" autoRev="1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76" dur="500" autoRev="1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7" dur="500" autoRev="1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8" dur="500" autoRev="1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80" dur="500" autoRev="1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1" dur="500" autoRev="1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2" dur="500" autoRev="1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84" dur="500" autoRev="1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5" dur="500" autoRev="1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6" dur="500" autoRev="1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88" dur="500" autoRev="1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9" dur="500" autoRev="1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0" dur="500" autoRev="1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54525247_552749178551736_697174076627615744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84" y="0"/>
            <a:ext cx="9787006" cy="8072470"/>
          </a:xfrm>
          <a:prstGeom prst="rect">
            <a:avLst/>
          </a:prstGeom>
        </p:spPr>
      </p:pic>
      <p:sp>
        <p:nvSpPr>
          <p:cNvPr id="3" name="Правоъгълник 2"/>
          <p:cNvSpPr/>
          <p:nvPr/>
        </p:nvSpPr>
        <p:spPr>
          <a:xfrm>
            <a:off x="560966" y="3244334"/>
            <a:ext cx="802206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g-BG" sz="8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1947/49ГОДИНИ</a:t>
            </a:r>
          </a:p>
        </p:txBody>
      </p:sp>
    </p:spTree>
    <p:extLst>
      <p:ext uri="{BB962C8B-B14F-4D97-AF65-F5344CB8AC3E}">
        <p14:creationId xmlns:p14="http://schemas.microsoft.com/office/powerpoint/2010/main" val="158328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54515518_402735347213507_9200881805681491968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500562" cy="3357562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3" name="Картина 2" descr="55576079_395855014526942_1431635577555386368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0"/>
            <a:ext cx="4500563" cy="3357562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4" name="Картина 3" descr="54727587_2212481848773876_8254741329741873152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500438"/>
            <a:ext cx="4500562" cy="3357562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5" name="Картина 4" descr="55646572_671158683340323_5897653841653923840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3438" y="3500438"/>
            <a:ext cx="4500562" cy="3357562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6" name="Текстово поле 5"/>
          <p:cNvSpPr txBox="1"/>
          <p:nvPr/>
        </p:nvSpPr>
        <p:spPr>
          <a:xfrm>
            <a:off x="2500298" y="2428868"/>
            <a:ext cx="4143404" cy="193899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g-BG" sz="6000" b="1" dirty="0" smtClean="0">
                <a:ln w="11430"/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ПРЕДИ </a:t>
            </a:r>
          </a:p>
          <a:p>
            <a:pPr algn="ctr"/>
            <a:r>
              <a:rPr lang="bg-BG" sz="6000" b="1" dirty="0" smtClean="0">
                <a:ln w="11430"/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70 ГОДИНИ</a:t>
            </a:r>
            <a:endParaRPr lang="bg-BG" sz="6000" b="1" dirty="0">
              <a:ln w="11430"/>
              <a:solidFill>
                <a:srgbClr val="FFFF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6000760" y="428604"/>
            <a:ext cx="2239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b="1" dirty="0" smtClean="0"/>
              <a:t>1953 – 1961 ГОДИНИ</a:t>
            </a:r>
            <a:endParaRPr lang="bg-BG" dirty="0"/>
          </a:p>
        </p:txBody>
      </p:sp>
      <p:sp>
        <p:nvSpPr>
          <p:cNvPr id="3" name="Правоъгълник 2"/>
          <p:cNvSpPr/>
          <p:nvPr/>
        </p:nvSpPr>
        <p:spPr>
          <a:xfrm>
            <a:off x="4643438" y="857232"/>
            <a:ext cx="428624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g-BG" sz="1400" dirty="0" smtClean="0">
                <a:latin typeface="Times New Roman" pitchFamily="18" charset="0"/>
                <a:cs typeface="Times New Roman" pitchFamily="18" charset="0"/>
              </a:rPr>
              <a:t>1953-55 ЗА ДИРЕКТОР Е НАЗНАЧЕНА МАРИЯ ТЕНЕВА, А ИНСПЕКТОР ПО ПУВ Е БИЛА МАРГАРИТА КАМЕНОВА.</a:t>
            </a:r>
          </a:p>
          <a:p>
            <a:pPr algn="just"/>
            <a:r>
              <a:rPr lang="bg-BG" sz="1400" dirty="0" smtClean="0">
                <a:latin typeface="Times New Roman" pitchFamily="18" charset="0"/>
                <a:cs typeface="Times New Roman" pitchFamily="18" charset="0"/>
              </a:rPr>
              <a:t>1953 ГОДИНА Е РАЗКРИТА ЧЕТВЪРТА ГРУПА.</a:t>
            </a:r>
          </a:p>
          <a:p>
            <a:pPr algn="just"/>
            <a:endParaRPr lang="bg-BG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bg-BG" sz="1400" dirty="0" smtClean="0">
                <a:latin typeface="Times New Roman" pitchFamily="18" charset="0"/>
                <a:cs typeface="Times New Roman" pitchFamily="18" charset="0"/>
              </a:rPr>
              <a:t>1954-61 ДИРЕКТОР НА ДГ СТАВА ТОДОРКА ПОПОВА</a:t>
            </a:r>
            <a:r>
              <a:rPr lang="bg-BG" sz="1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bg-BG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bg-BG" sz="1400" dirty="0" smtClean="0">
                <a:latin typeface="Times New Roman" pitchFamily="18" charset="0"/>
                <a:cs typeface="Times New Roman" pitchFamily="18" charset="0"/>
              </a:rPr>
              <a:t>ПРЕЗ ТОВА ВРЕМЕ ЗА УЧИТЕЛИ СА НАЗНАЧЕНИ НАДЕЖДА КУНЧЕВА, ГЪЛЪБИНА ДЕСПОДСКА, НАДЕЖДА ИГНАТОВА, СОНЯ ГЕОРГИЕВА</a:t>
            </a:r>
          </a:p>
          <a:p>
            <a:pPr algn="just"/>
            <a:endParaRPr lang="bg-BG" sz="1400" dirty="0" smtClean="0"/>
          </a:p>
        </p:txBody>
      </p:sp>
      <p:sp>
        <p:nvSpPr>
          <p:cNvPr id="4" name="Правоъгълник 3"/>
          <p:cNvSpPr/>
          <p:nvPr/>
        </p:nvSpPr>
        <p:spPr>
          <a:xfrm>
            <a:off x="1103697" y="3303494"/>
            <a:ext cx="2221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dirty="0" smtClean="0"/>
              <a:t>1961 – 1963 ГОДИНИ</a:t>
            </a:r>
            <a:endParaRPr lang="bg-BG" dirty="0"/>
          </a:p>
        </p:txBody>
      </p:sp>
      <p:sp>
        <p:nvSpPr>
          <p:cNvPr id="5" name="Правоъгълник 4"/>
          <p:cNvSpPr/>
          <p:nvPr/>
        </p:nvSpPr>
        <p:spPr>
          <a:xfrm>
            <a:off x="128568" y="3749457"/>
            <a:ext cx="417195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g-BG" sz="1400" dirty="0" smtClean="0">
                <a:latin typeface="Times New Roman" pitchFamily="18" charset="0"/>
                <a:cs typeface="Times New Roman" pitchFamily="18" charset="0"/>
              </a:rPr>
              <a:t>ЗАВРЪЩА СЕ КАТО ДИРЕКТОР МАРИЯ ТЕНЕВА</a:t>
            </a:r>
          </a:p>
          <a:p>
            <a:pPr algn="just"/>
            <a:r>
              <a:rPr lang="bg-BG" sz="1400" dirty="0" smtClean="0">
                <a:latin typeface="Times New Roman" pitchFamily="18" charset="0"/>
                <a:cs typeface="Times New Roman" pitchFamily="18" charset="0"/>
              </a:rPr>
              <a:t>ПОСТЪПВАТ НА РАБОТА КАТО УЧИТЕЛИ АНА УГРИНСКА, ВАНЯ КЕХАЙОВА, ВЕРГИНИЯ ЧИМЕВА</a:t>
            </a:r>
          </a:p>
          <a:p>
            <a:pPr algn="just"/>
            <a:r>
              <a:rPr lang="bg-BG" sz="1400" dirty="0" smtClean="0">
                <a:latin typeface="Times New Roman" pitchFamily="18" charset="0"/>
                <a:cs typeface="Times New Roman" pitchFamily="18" charset="0"/>
              </a:rPr>
              <a:t>1962 ГОДИНА ПЪРВАТА ГРАМОТА ЗА ПОСТИЖЕНИЯ, КАКТО И ПЪРВОТО ДИРЕКТОРСКО СЪВЕЩАНИЕ ЗА ОБМЯНА НА ОПИТ, РЪКОВОДЕНО ОТ МАРИЯ ТЕНЕВА И БОЖИДАРА СТЕФАНОВА-ИНСПЕКТОР В МНП.</a:t>
            </a:r>
          </a:p>
          <a:p>
            <a:pPr algn="just"/>
            <a:r>
              <a:rPr lang="bg-BG" sz="1400" dirty="0" smtClean="0">
                <a:latin typeface="Times New Roman" pitchFamily="18" charset="0"/>
                <a:cs typeface="Times New Roman" pitchFamily="18" charset="0"/>
              </a:rPr>
              <a:t>1963 ГОДИНА СА ПОСАДЕНИ ПЪРВИТЕ ДРЪВЧЕТА – БРЕЗИ.</a:t>
            </a:r>
          </a:p>
          <a:p>
            <a:pPr algn="just"/>
            <a:r>
              <a:rPr lang="bg-BG" sz="1400" dirty="0" smtClean="0">
                <a:latin typeface="Times New Roman" pitchFamily="18" charset="0"/>
                <a:cs typeface="Times New Roman" pitchFamily="18" charset="0"/>
              </a:rPr>
              <a:t>1963 ГОДИНА – УЧИТЕЛИ: АНА НЕНОВА, АРДА АНЧЕВА, ЛЮБКА ЮГОВА, БЛАГА НАЧЕВА, 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Картина 5" descr="55914163_2273820862875184_400855992301204275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42852"/>
            <a:ext cx="4143404" cy="2961149"/>
          </a:xfrm>
          <a:prstGeom prst="rect">
            <a:avLst/>
          </a:prstGeom>
          <a:ln w="38100">
            <a:solidFill>
              <a:srgbClr val="FFFF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innerShdw blurRad="63500" dist="50800" dir="5400000">
              <a:prstClr val="black">
                <a:alpha val="50000"/>
              </a:prstClr>
            </a:innerShdw>
          </a:effectLst>
        </p:spPr>
      </p:pic>
      <p:pic>
        <p:nvPicPr>
          <p:cNvPr id="7" name="Картина 6" descr="55933708_280628652864523_1561902953550315520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3488160"/>
            <a:ext cx="4214842" cy="3226988"/>
          </a:xfrm>
          <a:prstGeom prst="rect">
            <a:avLst/>
          </a:prstGeom>
          <a:ln w="38100">
            <a:solidFill>
              <a:srgbClr val="FFFF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DSCN00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3482578"/>
            <a:ext cx="4286280" cy="3214711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3" name="Картина 2" descr="DSCN00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142852"/>
            <a:ext cx="4095778" cy="2786223"/>
          </a:xfrm>
          <a:prstGeom prst="rect">
            <a:avLst/>
          </a:prstGeom>
          <a:ln w="38100">
            <a:solidFill>
              <a:srgbClr val="FFFF66"/>
            </a:solidFill>
          </a:ln>
        </p:spPr>
      </p:pic>
      <p:sp>
        <p:nvSpPr>
          <p:cNvPr id="4" name="Правоъгълник 3"/>
          <p:cNvSpPr/>
          <p:nvPr/>
        </p:nvSpPr>
        <p:spPr>
          <a:xfrm>
            <a:off x="1117843" y="836712"/>
            <a:ext cx="24036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b="1" dirty="0" smtClean="0">
                <a:latin typeface="Times New Roman" pitchFamily="18" charset="0"/>
                <a:cs typeface="Times New Roman" pitchFamily="18" charset="0"/>
              </a:rPr>
              <a:t>1964 – 1973 ГОДИНИ</a:t>
            </a:r>
            <a:endParaRPr lang="bg-BG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авоъгълник 4"/>
          <p:cNvSpPr/>
          <p:nvPr/>
        </p:nvSpPr>
        <p:spPr>
          <a:xfrm>
            <a:off x="285720" y="1451748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bg-BG" sz="1400" dirty="0" smtClean="0">
                <a:latin typeface="Times New Roman" pitchFamily="18" charset="0"/>
                <a:cs typeface="Times New Roman" pitchFamily="18" charset="0"/>
              </a:rPr>
              <a:t>1964 ГОДИНА ПЪРВИ ВИЗИТИ МЕЖДУ ЦДГ 1 И БАЗОВИ ГРАДИНИ НА БАН ПО РОДЕН ЕЗИК. ПЪРВИТЕ ОТКРИТИ ЗАНЯТИЯ ИЗНЕСЕНИ ОТ ЮГОВА И В.ПЕТРОВА</a:t>
            </a:r>
          </a:p>
        </p:txBody>
      </p:sp>
      <p:sp>
        <p:nvSpPr>
          <p:cNvPr id="6" name="Правоъгълник 5"/>
          <p:cNvSpPr/>
          <p:nvPr/>
        </p:nvSpPr>
        <p:spPr>
          <a:xfrm>
            <a:off x="277868" y="240585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bg-BG" sz="1400" dirty="0" smtClean="0">
                <a:latin typeface="Times New Roman" pitchFamily="18" charset="0"/>
                <a:cs typeface="Times New Roman" pitchFamily="18" charset="0"/>
              </a:rPr>
              <a:t>1968 ГОДИНА ПЪРВАТА ТЕМАТИЧНА ПРОВЕРКА ПО НРАВСТВЕНО ВЪЗПИТАНИЕ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авоъгълник 6"/>
          <p:cNvSpPr/>
          <p:nvPr/>
        </p:nvSpPr>
        <p:spPr>
          <a:xfrm>
            <a:off x="5970051" y="3212071"/>
            <a:ext cx="2221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b="1" dirty="0" smtClean="0"/>
              <a:t>1974 – 1978 ГОДИНИ</a:t>
            </a:r>
            <a:endParaRPr lang="bg-BG" b="1" dirty="0"/>
          </a:p>
        </p:txBody>
      </p:sp>
      <p:sp>
        <p:nvSpPr>
          <p:cNvPr id="8" name="Правоъгълник 7"/>
          <p:cNvSpPr/>
          <p:nvPr/>
        </p:nvSpPr>
        <p:spPr>
          <a:xfrm>
            <a:off x="5119691" y="3542228"/>
            <a:ext cx="371477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1400" b="1" dirty="0" smtClean="0">
                <a:latin typeface="Times New Roman" pitchFamily="18" charset="0"/>
                <a:cs typeface="Times New Roman" pitchFamily="18" charset="0"/>
              </a:rPr>
              <a:t>1974/75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1400" b="1" dirty="0" smtClean="0">
                <a:latin typeface="Times New Roman" pitchFamily="18" charset="0"/>
                <a:cs typeface="Times New Roman" pitchFamily="18" charset="0"/>
              </a:rPr>
              <a:t>ГОДИНА УЧИТЕЛИТЕ ЕКСПЕРИМЕНТИРАТ НОВАТА ПРОГРАМА ЗА ВЪЗПИТАТЕЛНАТА РАБОТА В ДГ</a:t>
            </a:r>
          </a:p>
          <a:p>
            <a:pPr algn="just">
              <a:buFont typeface="Arial" pitchFamily="34" charset="0"/>
              <a:buChar char="•"/>
            </a:pPr>
            <a:r>
              <a:rPr lang="bg-BG" sz="1400" b="1" dirty="0" smtClean="0">
                <a:latin typeface="Times New Roman" pitchFamily="18" charset="0"/>
                <a:cs typeface="Times New Roman" pitchFamily="18" charset="0"/>
              </a:rPr>
              <a:t>1975 ГОДИНА ДГ ВЗИМА УЧАСТИЕ В НАЦИОНАЛНА НАУЧНО-ПРАКТИЧЕСКА КОНФЕРЕНЦИЯ. УЧАСТИЕТО С ДВА ДОКЛАДА, ТРИ ОТКРИТИ ЗАНЯТИЯ ПО РОДЕН ЕЗИК И ЕДНО ПО МУЗИКАЛНО ВЪЗПИТАНИЕ.</a:t>
            </a:r>
          </a:p>
          <a:p>
            <a:pPr algn="just">
              <a:buFont typeface="Arial" pitchFamily="34" charset="0"/>
              <a:buChar char="•"/>
            </a:pPr>
            <a:r>
              <a:rPr lang="bg-BG" sz="1400" b="1" dirty="0" smtClean="0">
                <a:latin typeface="Times New Roman" pitchFamily="18" charset="0"/>
                <a:cs typeface="Times New Roman" pitchFamily="18" charset="0"/>
              </a:rPr>
              <a:t>19 ГОДИНИ ЦДГ 1 СЕ РЪКОВОДИ ОТ МАРИЯ </a:t>
            </a:r>
            <a:r>
              <a:rPr lang="bg-BG" sz="1400" b="1" dirty="0">
                <a:latin typeface="Times New Roman" pitchFamily="18" charset="0"/>
                <a:cs typeface="Times New Roman" pitchFamily="18" charset="0"/>
              </a:rPr>
              <a:t>ТЕНЕВА И ПРЕЗ 1978 </a:t>
            </a:r>
            <a:r>
              <a:rPr lang="bg-BG" sz="1400" b="1" dirty="0" smtClean="0">
                <a:latin typeface="Times New Roman" pitchFamily="18" charset="0"/>
                <a:cs typeface="Times New Roman" pitchFamily="18" charset="0"/>
              </a:rPr>
              <a:t>ГОДИНА </a:t>
            </a:r>
            <a:r>
              <a:rPr lang="bg-BG" sz="1400" b="1" dirty="0">
                <a:latin typeface="Times New Roman" pitchFamily="18" charset="0"/>
                <a:cs typeface="Times New Roman" pitchFamily="18" charset="0"/>
              </a:rPr>
              <a:t>СЕ ПЕНСИОНИРА</a:t>
            </a:r>
            <a:r>
              <a:rPr lang="bg-BG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142844" y="357166"/>
            <a:ext cx="2221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dirty="0" smtClean="0"/>
              <a:t>1979 – 1994 ГОДИНИ</a:t>
            </a:r>
            <a:endParaRPr lang="bg-BG" dirty="0"/>
          </a:p>
        </p:txBody>
      </p:sp>
      <p:pic>
        <p:nvPicPr>
          <p:cNvPr id="5" name="Картина 4" descr="20181003_1414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238124"/>
            <a:ext cx="4410507" cy="3307882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3" name="Правоъгълник 2"/>
          <p:cNvSpPr/>
          <p:nvPr/>
        </p:nvSpPr>
        <p:spPr>
          <a:xfrm>
            <a:off x="0" y="714356"/>
            <a:ext cx="457200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g-BG" sz="1200" dirty="0" smtClean="0"/>
              <a:t>В ПЕРИОДА 1979/80 ДИРЕКТОР Е МАРИЯ КАВДАНСКА, КОЯТО СТАВА ПРЕПОДАВАТЕЛ В ЮЗУ</a:t>
            </a:r>
            <a:endParaRPr lang="en-US" sz="1200" dirty="0" smtClean="0"/>
          </a:p>
          <a:p>
            <a:pPr algn="just"/>
            <a:r>
              <a:rPr lang="bg-BG" sz="1200" dirty="0" smtClean="0"/>
              <a:t>1980 ГОДИНА ЗА ДИРЕКТОР Е НАЗНАЧЕНА  </a:t>
            </a:r>
            <a:r>
              <a:rPr lang="bg-BG" sz="1200" b="1" dirty="0" smtClean="0"/>
              <a:t>РУМЯНА ПЕНЗОВА</a:t>
            </a:r>
          </a:p>
          <a:p>
            <a:pPr algn="just"/>
            <a:r>
              <a:rPr lang="bg-BG" sz="1200" dirty="0" smtClean="0"/>
              <a:t>ЦДГ Е СЪС СЕДЕМ ГРУПИ: 4 В ЦЕНТРАЛНАТА СГРАДА И 3 ФИЛИАЛА</a:t>
            </a:r>
          </a:p>
          <a:p>
            <a:pPr algn="just"/>
            <a:r>
              <a:rPr lang="bg-BG" sz="1200" dirty="0" smtClean="0"/>
              <a:t>ЦДГ 1 Е БАЗА ПО РОДЕН ЕЗИК</a:t>
            </a:r>
          </a:p>
          <a:p>
            <a:pPr algn="just"/>
            <a:r>
              <a:rPr lang="bg-BG" sz="1200" dirty="0" smtClean="0"/>
              <a:t>ОТ 1.10.1981 ГОДИНА ИДВАТ И ПЪРВИТЕ СТУДЕНТИ НА ОБУЧЕНИЕ</a:t>
            </a:r>
          </a:p>
          <a:p>
            <a:pPr algn="just"/>
            <a:r>
              <a:rPr lang="bg-BG" sz="1200" dirty="0" smtClean="0"/>
              <a:t>1984 ГОДИНА СЕ ЕКСПЕРИМЕНТИРА НОВАТА ПРОГРАМА ЗА ВЪЗПИТАТЕЛНА РАБОТА</a:t>
            </a:r>
          </a:p>
          <a:p>
            <a:pPr algn="just"/>
            <a:r>
              <a:rPr lang="bg-BG" sz="1200" dirty="0" smtClean="0"/>
              <a:t>ОТ 1985/86 СЕ ВЪВЕЖДА НОВАТА ПРОГРАМА</a:t>
            </a:r>
          </a:p>
          <a:p>
            <a:pPr algn="just"/>
            <a:r>
              <a:rPr lang="bg-BG" sz="1200" dirty="0" smtClean="0"/>
              <a:t>НАСТЪПВАТ ПРОМЕНИ В ПЕРСОНАЛА НА ДГ, ПОДОБРЯВА СЕ БАЗАТА, РАЗКРИВАТ СЕ ФИЛИАЛИ ПО СЕЛАТА</a:t>
            </a:r>
          </a:p>
          <a:p>
            <a:pPr algn="just"/>
            <a:r>
              <a:rPr lang="bg-BG" sz="1200" dirty="0" smtClean="0"/>
              <a:t>20.12.1994 ГОДИНА РУМЯНА ПЕНЗОВА СЕ ПЕНСИОНИРА СЛЕД 15 ГОДИНИ УПРАВЛЕНИЕ НА ЦДГ №1</a:t>
            </a:r>
          </a:p>
          <a:p>
            <a:endParaRPr lang="bg-BG" sz="1400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970" y="541832"/>
            <a:ext cx="3980856" cy="5767487"/>
          </a:xfrm>
          <a:prstGeom prst="rect">
            <a:avLst/>
          </a:prstGeom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899592" y="257434"/>
            <a:ext cx="2221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dirty="0" smtClean="0"/>
              <a:t>1995 – 2008 ГОДИНИ</a:t>
            </a:r>
            <a:endParaRPr lang="bg-BG" dirty="0"/>
          </a:p>
        </p:txBody>
      </p:sp>
      <p:sp>
        <p:nvSpPr>
          <p:cNvPr id="3" name="Правоъгълник 2"/>
          <p:cNvSpPr/>
          <p:nvPr/>
        </p:nvSpPr>
        <p:spPr>
          <a:xfrm>
            <a:off x="0" y="653480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bg-BG" sz="1400" dirty="0" smtClean="0"/>
              <a:t>В ТОЗИ ПЕРИОД ДГ СЕ РЪКОВОДИ ОТ ВЕРЖИНИЯ РУСЕВА, КОЯТО СЕ ЗАВРЪЩА В ДГ. СЪЩАТА РЪКОВОДИ ДГ 13 ГОДИНИ.</a:t>
            </a:r>
          </a:p>
          <a:p>
            <a:pPr algn="just">
              <a:buFont typeface="Arial" pitchFamily="34" charset="0"/>
              <a:buChar char="•"/>
            </a:pPr>
            <a:r>
              <a:rPr lang="bg-BG" sz="1400" dirty="0" smtClean="0"/>
              <a:t>1996 ГОДИНА Е УЧРЕДЕНО Е РОДИТЕЛСКОТО НАСТОЯТЕЛСТВО 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bg-BG" sz="1400" dirty="0" smtClean="0"/>
              <a:t>ОБОСОБЕНА Е САМОСТОЯТЕЛНА СПАЛНЯ</a:t>
            </a:r>
          </a:p>
          <a:p>
            <a:pPr algn="just">
              <a:buFont typeface="Arial" pitchFamily="34" charset="0"/>
              <a:buChar char="•"/>
            </a:pPr>
            <a:r>
              <a:rPr lang="bg-BG" sz="1400" dirty="0" smtClean="0"/>
              <a:t>1999 ГОДИНА СЕ ПРАЗНУВА 50 ГОДИШЕН ЮБИЛЕЙ НА ЦДГ 1</a:t>
            </a:r>
          </a:p>
        </p:txBody>
      </p:sp>
      <p:sp>
        <p:nvSpPr>
          <p:cNvPr id="4" name="Правоъгълник 3"/>
          <p:cNvSpPr/>
          <p:nvPr/>
        </p:nvSpPr>
        <p:spPr>
          <a:xfrm>
            <a:off x="-14788" y="2361814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bg-BG" sz="1400" dirty="0" smtClean="0"/>
              <a:t>ПРЕЗ ТОЗИ ПЕРИОД ДГ СИ ВЕЧЕ ИМА ИМЕ И ХИМН </a:t>
            </a:r>
          </a:p>
          <a:p>
            <a:pPr algn="just">
              <a:buFont typeface="Arial" pitchFamily="34" charset="0"/>
              <a:buChar char="•"/>
            </a:pPr>
            <a:r>
              <a:rPr lang="bg-BG" sz="1400" dirty="0" smtClean="0"/>
              <a:t>2007 ГОДИНА Е РАЗКРИТ ФИЛИАЛ ВЪВ ВТОРО ОУ,</a:t>
            </a:r>
          </a:p>
          <a:p>
            <a:pPr algn="just">
              <a:buFont typeface="Arial" pitchFamily="34" charset="0"/>
              <a:buChar char="•"/>
            </a:pPr>
            <a:r>
              <a:rPr lang="bg-BG" sz="1400" dirty="0" smtClean="0"/>
              <a:t>2008 ГОДИНА ВЕРЖИНИЯ РУСЕВА СЕ ПЕНСИОНИРА</a:t>
            </a:r>
            <a:endParaRPr lang="en-US" sz="1400" dirty="0"/>
          </a:p>
        </p:txBody>
      </p:sp>
      <p:pic>
        <p:nvPicPr>
          <p:cNvPr id="5" name="Картина 4" descr="20181003_1418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9662" y="3579542"/>
            <a:ext cx="3985740" cy="2989305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135" y="940812"/>
            <a:ext cx="3800600" cy="5240828"/>
          </a:xfrm>
          <a:prstGeom prst="rect">
            <a:avLst/>
          </a:prstGeom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20181003_1416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1500166" y="3357562"/>
            <a:ext cx="5929354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bg-BG" sz="7200" b="1" dirty="0" smtClean="0">
                <a:ln w="11430"/>
                <a:solidFill>
                  <a:srgbClr val="FFC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2009 – 2019 ГОДИНИ</a:t>
            </a:r>
            <a:endParaRPr lang="bg-BG" sz="7200" b="1" dirty="0">
              <a:ln w="11430"/>
              <a:solidFill>
                <a:srgbClr val="FFC0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5496704" y="2875425"/>
            <a:ext cx="2823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dirty="0" smtClean="0"/>
              <a:t>2009 – КЪМ ДНЕШНА ДАТА</a:t>
            </a:r>
            <a:endParaRPr lang="bg-BG" dirty="0"/>
          </a:p>
        </p:txBody>
      </p:sp>
      <p:sp>
        <p:nvSpPr>
          <p:cNvPr id="3" name="Правоъгълник 2"/>
          <p:cNvSpPr/>
          <p:nvPr/>
        </p:nvSpPr>
        <p:spPr>
          <a:xfrm>
            <a:off x="4464357" y="3245145"/>
            <a:ext cx="4572000" cy="32316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bg-BG" sz="1200" dirty="0" smtClean="0">
                <a:latin typeface="Times New Roman" pitchFamily="18" charset="0"/>
                <a:cs typeface="Times New Roman" pitchFamily="18" charset="0"/>
              </a:rPr>
              <a:t>ДИРЕКТОР НА ЦДГ №1 Е АНТОАНЕТА ГРИГОРОВА:</a:t>
            </a:r>
          </a:p>
          <a:p>
            <a:pPr algn="just">
              <a:buFont typeface="Arial" pitchFamily="34" charset="0"/>
              <a:buChar char="•"/>
            </a:pPr>
            <a:r>
              <a:rPr lang="bg-BG" sz="1200" dirty="0" smtClean="0">
                <a:latin typeface="Times New Roman" pitchFamily="18" charset="0"/>
                <a:cs typeface="Times New Roman" pitchFamily="18" charset="0"/>
              </a:rPr>
              <a:t>ПРЕЗ ТЕЗИ 10 ГОДИНИ ДГ ДОБИВА ДРУГ ОБЛИК;</a:t>
            </a:r>
          </a:p>
          <a:p>
            <a:pPr algn="just">
              <a:buFont typeface="Arial" pitchFamily="34" charset="0"/>
              <a:buChar char="•"/>
            </a:pPr>
            <a:r>
              <a:rPr lang="bg-BG" sz="1200" dirty="0" smtClean="0">
                <a:latin typeface="Times New Roman" pitchFamily="18" charset="0"/>
                <a:cs typeface="Times New Roman" pitchFamily="18" charset="0"/>
              </a:rPr>
              <a:t>РЕНОМИРАНИ СА ВСИЧКИ  ДЕТСКИ ПЛОЩАДКИ;</a:t>
            </a:r>
          </a:p>
          <a:p>
            <a:pPr algn="just">
              <a:buFont typeface="Arial" pitchFamily="34" charset="0"/>
              <a:buChar char="•"/>
            </a:pPr>
            <a:r>
              <a:rPr lang="bg-BG" sz="1200" dirty="0" smtClean="0">
                <a:latin typeface="Times New Roman" pitchFamily="18" charset="0"/>
                <a:cs typeface="Times New Roman" pitchFamily="18" charset="0"/>
              </a:rPr>
              <a:t>НАПРАВЕНИ СА ПРЕУСТРОЙСТВА НА ЗАНИМАЛНИТЕ; ПРИОБЩЕНО Е ПОДТЕРАСНОТО ПРОСТРАНСТВО НА ПЪРВИ ЕТАЖ.</a:t>
            </a:r>
          </a:p>
          <a:p>
            <a:pPr algn="just">
              <a:buFont typeface="Arial" pitchFamily="34" charset="0"/>
              <a:buChar char="•"/>
            </a:pPr>
            <a:r>
              <a:rPr lang="bg-BG" sz="1200" dirty="0" smtClean="0">
                <a:latin typeface="Times New Roman" pitchFamily="18" charset="0"/>
                <a:cs typeface="Times New Roman" pitchFamily="18" charset="0"/>
              </a:rPr>
              <a:t>СГРАДАТА Е САНИРАНА И ГАЗИФИЦИРАНА;</a:t>
            </a:r>
          </a:p>
          <a:p>
            <a:pPr algn="just">
              <a:buFont typeface="Arial" pitchFamily="34" charset="0"/>
              <a:buChar char="•"/>
            </a:pPr>
            <a:r>
              <a:rPr lang="bg-BG" sz="1200" dirty="0" smtClean="0">
                <a:latin typeface="Times New Roman" pitchFamily="18" charset="0"/>
                <a:cs typeface="Times New Roman" pitchFamily="18" charset="0"/>
              </a:rPr>
              <a:t>ОТКРИВА СЕ ПЪРВИЯТ ИНТЕРАКТИВЕН КАБИНЕТ;</a:t>
            </a:r>
          </a:p>
          <a:p>
            <a:pPr algn="just">
              <a:buFont typeface="Arial" pitchFamily="34" charset="0"/>
              <a:buChar char="•"/>
            </a:pPr>
            <a:r>
              <a:rPr lang="bg-BG" sz="1200" dirty="0" smtClean="0">
                <a:latin typeface="Times New Roman" pitchFamily="18" charset="0"/>
                <a:cs typeface="Times New Roman" pitchFamily="18" charset="0"/>
              </a:rPr>
              <a:t>ВЪВ ВСИЧКИ ГРУПИ ИМА </a:t>
            </a:r>
            <a:r>
              <a:rPr lang="bg-BG" sz="1200" dirty="0" smtClean="0">
                <a:latin typeface="Times New Roman" pitchFamily="18" charset="0"/>
                <a:cs typeface="Times New Roman" pitchFamily="18" charset="0"/>
              </a:rPr>
              <a:t>МУЛТИМЕДИЯ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12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bg-BG" sz="1200" dirty="0" smtClean="0">
                <a:latin typeface="Times New Roman" pitchFamily="18" charset="0"/>
                <a:cs typeface="Times New Roman" pitchFamily="18" charset="0"/>
              </a:rPr>
              <a:t>ИНТЕРАКТИВНИ </a:t>
            </a:r>
            <a:r>
              <a:rPr lang="bg-BG" sz="1200" dirty="0" smtClean="0">
                <a:latin typeface="Times New Roman" pitchFamily="18" charset="0"/>
                <a:cs typeface="Times New Roman" pitchFamily="18" charset="0"/>
              </a:rPr>
              <a:t>СЕНЗОРНИ ДЪСКИ; </a:t>
            </a:r>
            <a:endParaRPr lang="bg-BG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g-BG" sz="1200" dirty="0" smtClean="0">
                <a:latin typeface="Times New Roman" pitchFamily="18" charset="0"/>
                <a:cs typeface="Times New Roman" pitchFamily="18" charset="0"/>
              </a:rPr>
              <a:t>ИЗЦЯЛО НОВО ОБОРУДВАНЕ И ОБЗАВЕЖДАНЕ НА ДГ, СПОРЕД ИЗИСКВАНИЯТА;.</a:t>
            </a:r>
          </a:p>
          <a:p>
            <a:pPr algn="just">
              <a:buFont typeface="Arial" pitchFamily="34" charset="0"/>
              <a:buChar char="•"/>
            </a:pPr>
            <a:r>
              <a:rPr lang="bg-BG" sz="1200" dirty="0" smtClean="0">
                <a:latin typeface="Times New Roman" pitchFamily="18" charset="0"/>
                <a:cs typeface="Times New Roman" pitchFamily="18" charset="0"/>
              </a:rPr>
              <a:t>ОБОГАТЯВАНЕ БАЗАТА СЪС СЦЕНИЧНИ КОСТЮМИ;</a:t>
            </a:r>
          </a:p>
          <a:p>
            <a:pPr algn="just">
              <a:buFont typeface="Arial" pitchFamily="34" charset="0"/>
              <a:buChar char="•"/>
            </a:pPr>
            <a:r>
              <a:rPr lang="bg-BG" sz="1200" dirty="0" smtClean="0">
                <a:latin typeface="Times New Roman" pitchFamily="18" charset="0"/>
                <a:cs typeface="Times New Roman" pitchFamily="18" charset="0"/>
              </a:rPr>
              <a:t>УСПЕШНА РАБОТА ПО ПРОЕКТИ;</a:t>
            </a:r>
          </a:p>
          <a:p>
            <a:pPr algn="just">
              <a:buFont typeface="Arial" pitchFamily="34" charset="0"/>
              <a:buChar char="•"/>
            </a:pPr>
            <a:r>
              <a:rPr lang="bg-BG" sz="1200" dirty="0" smtClean="0">
                <a:latin typeface="Times New Roman" pitchFamily="18" charset="0"/>
                <a:cs typeface="Times New Roman" pitchFamily="18" charset="0"/>
              </a:rPr>
              <a:t>ПРОДЪЛЖАВА БАЗОВАТА РАБОТА В ДГ.</a:t>
            </a:r>
          </a:p>
          <a:p>
            <a:pPr algn="just">
              <a:buFont typeface="Arial" pitchFamily="34" charset="0"/>
              <a:buChar char="•"/>
            </a:pPr>
            <a:r>
              <a:rPr lang="bg-BG" sz="1200" dirty="0">
                <a:latin typeface="Times New Roman" pitchFamily="18" charset="0"/>
                <a:cs typeface="Times New Roman" pitchFamily="18" charset="0"/>
              </a:rPr>
              <a:t>ДГ </a:t>
            </a:r>
            <a:r>
              <a:rPr lang="bg-BG" sz="1200" dirty="0" smtClean="0">
                <a:latin typeface="Times New Roman" pitchFamily="18" charset="0"/>
                <a:cs typeface="Times New Roman" pitchFamily="18" charset="0"/>
              </a:rPr>
              <a:t>СИ ИМА </a:t>
            </a:r>
            <a:r>
              <a:rPr lang="bg-BG" sz="1200" dirty="0">
                <a:latin typeface="Times New Roman" pitchFamily="18" charset="0"/>
                <a:cs typeface="Times New Roman" pitchFamily="18" charset="0"/>
              </a:rPr>
              <a:t>ЛОГО И ЗНАМЕ </a:t>
            </a:r>
          </a:p>
          <a:p>
            <a:pPr algn="just">
              <a:buFont typeface="Arial" pitchFamily="34" charset="0"/>
              <a:buChar char="•"/>
            </a:pPr>
            <a:endParaRPr lang="bg-BG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Картина 7" descr="56119412_2001613773468710_3376789337784975360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175952"/>
            <a:ext cx="4195557" cy="2714620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5" y="142853"/>
            <a:ext cx="3899317" cy="6526506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</TotalTime>
  <Words>688</Words>
  <Application>Microsoft Office PowerPoint</Application>
  <PresentationFormat>Презентация на цял екран (4:3)</PresentationFormat>
  <Paragraphs>76</Paragraphs>
  <Slides>12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12</vt:i4>
      </vt:variant>
    </vt:vector>
  </HeadingPairs>
  <TitlesOfParts>
    <vt:vector size="13" baseType="lpstr">
      <vt:lpstr>Office тема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toni</cp:lastModifiedBy>
  <cp:revision>79</cp:revision>
  <dcterms:created xsi:type="dcterms:W3CDTF">2019-03-25T20:00:45Z</dcterms:created>
  <dcterms:modified xsi:type="dcterms:W3CDTF">2022-02-11T10:28:10Z</dcterms:modified>
</cp:coreProperties>
</file>