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63" r:id="rId4"/>
    <p:sldId id="258" r:id="rId5"/>
    <p:sldId id="262" r:id="rId6"/>
    <p:sldId id="265" r:id="rId7"/>
    <p:sldId id="266" r:id="rId8"/>
    <p:sldId id="268" r:id="rId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1C887-2008-47C4-842D-949B47BED5C7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E22C60-8B1B-4D5A-8788-91156E7D3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764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22C60-8B1B-4D5A-8788-91156E7D35C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931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3C97-7772-45F3-8D84-3838FF6D71D5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4D85-F225-4AA6-BCC7-26DFA1087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71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лавие и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3C97-7772-45F3-8D84-3838FF6D71D5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4D85-F225-4AA6-BCC7-26DFA1087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936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3C97-7772-45F3-8D84-3838FF6D71D5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4D85-F225-4AA6-BCC7-26DFA1087EC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29902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3C97-7772-45F3-8D84-3838FF6D71D5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4D85-F225-4AA6-BCC7-26DFA1087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9034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 на цита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3C97-7772-45F3-8D84-3838FF6D71D5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4D85-F225-4AA6-BCC7-26DFA1087EC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29910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или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3C97-7772-45F3-8D84-3838FF6D71D5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4D85-F225-4AA6-BCC7-26DFA1087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237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3C97-7772-45F3-8D84-3838FF6D71D5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4D85-F225-4AA6-BCC7-26DFA1087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4197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3C97-7772-45F3-8D84-3838FF6D71D5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4D85-F225-4AA6-BCC7-26DFA1087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645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3C97-7772-45F3-8D84-3838FF6D71D5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4D85-F225-4AA6-BCC7-26DFA1087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074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разд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3C97-7772-45F3-8D84-3838FF6D71D5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4D85-F225-4AA6-BCC7-26DFA1087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92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3C97-7772-45F3-8D84-3838FF6D71D5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4D85-F225-4AA6-BCC7-26DFA1087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798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3C97-7772-45F3-8D84-3838FF6D71D5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4D85-F225-4AA6-BCC7-26DFA1087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17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3C97-7772-45F3-8D84-3838FF6D71D5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4D85-F225-4AA6-BCC7-26DFA1087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653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3C97-7772-45F3-8D84-3838FF6D71D5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4D85-F225-4AA6-BCC7-26DFA1087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164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3C97-7772-45F3-8D84-3838FF6D71D5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4D85-F225-4AA6-BCC7-26DFA1087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75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3C97-7772-45F3-8D84-3838FF6D71D5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4D85-F225-4AA6-BCC7-26DFA1087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207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53C97-7772-45F3-8D84-3838FF6D71D5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39B4D85-F225-4AA6-BCC7-26DFA1087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5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818514D1-A434-470E-A4B2-D60078427D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0312" y="417689"/>
            <a:ext cx="7766936" cy="914400"/>
          </a:xfrm>
        </p:spPr>
        <p:txBody>
          <a:bodyPr/>
          <a:lstStyle/>
          <a:p>
            <a:pPr algn="ctr"/>
            <a:r>
              <a:rPr lang="bg-BG" sz="2400" dirty="0"/>
              <a:t>Обединено училище „ Петко Рачев Славейков“ </a:t>
            </a:r>
            <a:br>
              <a:rPr lang="bg-BG" sz="2400" dirty="0"/>
            </a:br>
            <a:r>
              <a:rPr lang="bg-BG" sz="1600" dirty="0"/>
              <a:t>село Джулюница, </a:t>
            </a:r>
            <a:r>
              <a:rPr lang="bg-BG" sz="1600" dirty="0" err="1"/>
              <a:t>общ.Лясковец</a:t>
            </a:r>
            <a:r>
              <a:rPr lang="bg-BG" sz="1600" dirty="0"/>
              <a:t>, </a:t>
            </a:r>
            <a:r>
              <a:rPr lang="bg-BG" sz="1600" dirty="0" err="1"/>
              <a:t>обл.Велико</a:t>
            </a:r>
            <a:r>
              <a:rPr lang="bg-BG" sz="1600" dirty="0"/>
              <a:t> Търново</a:t>
            </a:r>
            <a:endParaRPr lang="en-US" sz="1600" dirty="0"/>
          </a:p>
        </p:txBody>
      </p:sp>
      <p:sp>
        <p:nvSpPr>
          <p:cNvPr id="4" name="Текстово поле 3">
            <a:extLst>
              <a:ext uri="{FF2B5EF4-FFF2-40B4-BE49-F238E27FC236}">
                <a16:creationId xmlns:a16="http://schemas.microsoft.com/office/drawing/2014/main" id="{D35E6293-5CD2-44AD-8CE0-530475454EEE}"/>
              </a:ext>
            </a:extLst>
          </p:cNvPr>
          <p:cNvSpPr txBox="1"/>
          <p:nvPr/>
        </p:nvSpPr>
        <p:spPr>
          <a:xfrm>
            <a:off x="3307644" y="2246489"/>
            <a:ext cx="45832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5400" dirty="0"/>
              <a:t>ПОРТФОЛИО</a:t>
            </a:r>
            <a:endParaRPr lang="en-US" sz="5400" dirty="0"/>
          </a:p>
        </p:txBody>
      </p:sp>
      <p:sp>
        <p:nvSpPr>
          <p:cNvPr id="5" name="Текстово поле 4">
            <a:extLst>
              <a:ext uri="{FF2B5EF4-FFF2-40B4-BE49-F238E27FC236}">
                <a16:creationId xmlns:a16="http://schemas.microsoft.com/office/drawing/2014/main" id="{CEA1816D-FB0D-41B7-9225-F636AC78AFFF}"/>
              </a:ext>
            </a:extLst>
          </p:cNvPr>
          <p:cNvSpPr txBox="1"/>
          <p:nvPr/>
        </p:nvSpPr>
        <p:spPr>
          <a:xfrm>
            <a:off x="1767019" y="3391721"/>
            <a:ext cx="751622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800" dirty="0" smtClean="0"/>
              <a:t>На</a:t>
            </a:r>
          </a:p>
          <a:p>
            <a:pPr algn="ctr"/>
            <a:endParaRPr lang="bg-BG" sz="2800" dirty="0"/>
          </a:p>
          <a:p>
            <a:pPr algn="ctr"/>
            <a:r>
              <a:rPr lang="bg-BG" sz="2800" dirty="0" smtClean="0"/>
              <a:t>ИВА  ЦАНКОВА  ЦАНЕВА</a:t>
            </a:r>
          </a:p>
          <a:p>
            <a:pPr algn="ctr"/>
            <a:endParaRPr lang="bg-BG" sz="2800" dirty="0"/>
          </a:p>
          <a:p>
            <a:pPr algn="ctr"/>
            <a:r>
              <a:rPr lang="bg-BG" sz="2800" dirty="0"/>
              <a:t>н</a:t>
            </a:r>
            <a:r>
              <a:rPr lang="bg-BG" sz="2800" dirty="0" smtClean="0"/>
              <a:t>ачален учител</a:t>
            </a:r>
            <a:endParaRPr lang="en-US" sz="2800" dirty="0"/>
          </a:p>
        </p:txBody>
      </p:sp>
      <p:pic>
        <p:nvPicPr>
          <p:cNvPr id="6" name="Картина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9670" y="2708154"/>
            <a:ext cx="1915155" cy="236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903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590B1123-A29F-42F8-86B3-A33E80D63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5067"/>
          </a:xfrm>
        </p:spPr>
        <p:txBody>
          <a:bodyPr/>
          <a:lstStyle/>
          <a:p>
            <a:r>
              <a:rPr lang="bg-BG" dirty="0"/>
              <a:t>СЪДЪРЖАНИЕ:</a:t>
            </a:r>
            <a:endParaRPr lang="en-US" dirty="0"/>
          </a:p>
        </p:txBody>
      </p:sp>
      <p:sp>
        <p:nvSpPr>
          <p:cNvPr id="4" name="Куб 7">
            <a:extLst>
              <a:ext uri="{FF2B5EF4-FFF2-40B4-BE49-F238E27FC236}">
                <a16:creationId xmlns:a16="http://schemas.microsoft.com/office/drawing/2014/main" id="{A1292804-F703-4A41-8CE8-4644E3DD1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530" y="1569156"/>
            <a:ext cx="8596312" cy="561622"/>
          </a:xfrm>
          <a:prstGeom prst="cube">
            <a:avLst/>
          </a:prstGeom>
          <a:solidFill>
            <a:srgbClr val="92D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Общи сведения.</a:t>
            </a:r>
          </a:p>
        </p:txBody>
      </p:sp>
      <p:sp>
        <p:nvSpPr>
          <p:cNvPr id="6" name="Куб 7">
            <a:extLst>
              <a:ext uri="{FF2B5EF4-FFF2-40B4-BE49-F238E27FC236}">
                <a16:creationId xmlns:a16="http://schemas.microsoft.com/office/drawing/2014/main" id="{BD105AE8-C044-4797-A374-78F3302261AA}"/>
              </a:ext>
            </a:extLst>
          </p:cNvPr>
          <p:cNvSpPr txBox="1">
            <a:spLocks/>
          </p:cNvSpPr>
          <p:nvPr/>
        </p:nvSpPr>
        <p:spPr>
          <a:xfrm>
            <a:off x="446984" y="2394385"/>
            <a:ext cx="8596312" cy="561622"/>
          </a:xfrm>
          <a:prstGeom prst="cube">
            <a:avLst/>
          </a:prstGeom>
          <a:solidFill>
            <a:srgbClr val="92D050"/>
          </a:solidFill>
          <a:ln w="19050" cap="rnd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ru-RU" sz="2400" b="1" dirty="0" err="1"/>
              <a:t>П</a:t>
            </a:r>
            <a:r>
              <a:rPr lang="ru-RU" sz="2400" b="1" dirty="0" err="1" smtClean="0"/>
              <a:t>едагогическа</a:t>
            </a:r>
            <a:r>
              <a:rPr lang="ru-RU" sz="2400" b="1" dirty="0" smtClean="0"/>
              <a:t> </a:t>
            </a:r>
            <a:r>
              <a:rPr lang="ru-RU" sz="2400" b="1" dirty="0" err="1"/>
              <a:t>дейност</a:t>
            </a:r>
            <a:r>
              <a:rPr lang="ru-RU" sz="2400" b="1" dirty="0"/>
              <a:t>.</a:t>
            </a:r>
          </a:p>
        </p:txBody>
      </p:sp>
      <p:sp>
        <p:nvSpPr>
          <p:cNvPr id="7" name="Куб 7">
            <a:extLst>
              <a:ext uri="{FF2B5EF4-FFF2-40B4-BE49-F238E27FC236}">
                <a16:creationId xmlns:a16="http://schemas.microsoft.com/office/drawing/2014/main" id="{16870343-F056-4B39-9DF0-27D7DF24BCC4}"/>
              </a:ext>
            </a:extLst>
          </p:cNvPr>
          <p:cNvSpPr txBox="1">
            <a:spLocks/>
          </p:cNvSpPr>
          <p:nvPr/>
        </p:nvSpPr>
        <p:spPr>
          <a:xfrm>
            <a:off x="446984" y="3301050"/>
            <a:ext cx="8596312" cy="561622"/>
          </a:xfrm>
          <a:prstGeom prst="cube">
            <a:avLst/>
          </a:prstGeom>
          <a:solidFill>
            <a:srgbClr val="92D050"/>
          </a:solidFill>
          <a:ln w="19050" cap="rnd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ru-RU" sz="2400" b="1" dirty="0" err="1"/>
              <a:t>Извънкласни</a:t>
            </a:r>
            <a:r>
              <a:rPr lang="ru-RU" sz="2400" b="1" dirty="0"/>
              <a:t> </a:t>
            </a:r>
            <a:r>
              <a:rPr lang="ru-RU" sz="2400" b="1" dirty="0" err="1"/>
              <a:t>дейности</a:t>
            </a:r>
            <a:r>
              <a:rPr lang="ru-RU" sz="2400" b="1" dirty="0"/>
              <a:t>.</a:t>
            </a:r>
          </a:p>
        </p:txBody>
      </p:sp>
      <p:sp>
        <p:nvSpPr>
          <p:cNvPr id="9" name="Куб 7">
            <a:extLst>
              <a:ext uri="{FF2B5EF4-FFF2-40B4-BE49-F238E27FC236}">
                <a16:creationId xmlns:a16="http://schemas.microsoft.com/office/drawing/2014/main" id="{0457AA93-7917-4DF6-BC3C-14D34188CF22}"/>
              </a:ext>
            </a:extLst>
          </p:cNvPr>
          <p:cNvSpPr txBox="1">
            <a:spLocks/>
          </p:cNvSpPr>
          <p:nvPr/>
        </p:nvSpPr>
        <p:spPr>
          <a:xfrm>
            <a:off x="446984" y="4241726"/>
            <a:ext cx="8596312" cy="561622"/>
          </a:xfrm>
          <a:prstGeom prst="cube">
            <a:avLst/>
          </a:prstGeom>
          <a:solidFill>
            <a:srgbClr val="92D050"/>
          </a:solidFill>
          <a:ln w="19050" cap="rnd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ru-RU" sz="2400" b="1" dirty="0"/>
              <a:t>Приложения.</a:t>
            </a:r>
          </a:p>
        </p:txBody>
      </p:sp>
    </p:spTree>
    <p:extLst>
      <p:ext uri="{BB962C8B-B14F-4D97-AF65-F5344CB8AC3E}">
        <p14:creationId xmlns:p14="http://schemas.microsoft.com/office/powerpoint/2010/main" val="2435910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21F03E89-5FFE-4D28-8D08-D24C7536F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8046" y="609600"/>
            <a:ext cx="6745955" cy="1320800"/>
          </a:xfrm>
        </p:spPr>
        <p:txBody>
          <a:bodyPr>
            <a:normAutofit/>
          </a:bodyPr>
          <a:lstStyle/>
          <a:p>
            <a:r>
              <a:rPr lang="bg-BG" sz="3200" b="1" i="1" dirty="0" smtClean="0">
                <a:solidFill>
                  <a:schemeClr val="tx1"/>
                </a:solidFill>
              </a:rPr>
              <a:t> </a:t>
            </a:r>
            <a:r>
              <a:rPr lang="bg-BG" sz="3200" b="1" i="1" dirty="0">
                <a:solidFill>
                  <a:schemeClr val="tx1"/>
                </a:solidFill>
              </a:rPr>
              <a:t>Общи сведения</a:t>
            </a:r>
            <a:endParaRPr lang="en-US" sz="3200" b="1" i="1" dirty="0">
              <a:solidFill>
                <a:schemeClr val="tx1"/>
              </a:solidFill>
            </a:endParaRP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443619AD-8D35-4D24-AEE2-88349556E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7286" y="1411112"/>
            <a:ext cx="9562614" cy="447777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bg-BG" dirty="0" smtClean="0">
                <a:solidFill>
                  <a:schemeClr val="tx1"/>
                </a:solidFill>
              </a:rPr>
              <a:t>От  учебната 2015/2016 година – начален учител.</a:t>
            </a:r>
          </a:p>
          <a:p>
            <a:pPr>
              <a:buFont typeface="Wingdings" panose="05000000000000000000" pitchFamily="2" charset="2"/>
              <a:buChar char="q"/>
            </a:pPr>
            <a:endParaRPr lang="bg-BG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bg-BG" dirty="0" smtClean="0">
                <a:solidFill>
                  <a:schemeClr val="tx1"/>
                </a:solidFill>
              </a:rPr>
              <a:t>През </a:t>
            </a:r>
            <a:r>
              <a:rPr lang="bg-BG" dirty="0">
                <a:solidFill>
                  <a:schemeClr val="tx1"/>
                </a:solidFill>
              </a:rPr>
              <a:t>учебната 2020/2021 г. </a:t>
            </a:r>
            <a:r>
              <a:rPr lang="bg-BG" dirty="0" smtClean="0">
                <a:solidFill>
                  <a:schemeClr val="tx1"/>
                </a:solidFill>
              </a:rPr>
              <a:t>– Учител по технологии и предприемачество </a:t>
            </a:r>
            <a:r>
              <a:rPr lang="bg-BG" dirty="0">
                <a:solidFill>
                  <a:schemeClr val="tx1"/>
                </a:solidFill>
              </a:rPr>
              <a:t>– </a:t>
            </a:r>
            <a:r>
              <a:rPr lang="bg-BG" dirty="0" smtClean="0">
                <a:solidFill>
                  <a:schemeClr val="tx1"/>
                </a:solidFill>
              </a:rPr>
              <a:t>6-7 </a:t>
            </a:r>
            <a:r>
              <a:rPr lang="bg-BG" dirty="0">
                <a:solidFill>
                  <a:schemeClr val="tx1"/>
                </a:solidFill>
              </a:rPr>
              <a:t>клас, Учител по </a:t>
            </a:r>
            <a:r>
              <a:rPr lang="bg-BG" dirty="0" smtClean="0">
                <a:solidFill>
                  <a:schemeClr val="tx1"/>
                </a:solidFill>
              </a:rPr>
              <a:t>музика 6 клас</a:t>
            </a:r>
            <a:endParaRPr lang="bg-BG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bg-BG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bg-BG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483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21F03E89-5FFE-4D28-8D08-D24C7536F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8046" y="609600"/>
            <a:ext cx="6745955" cy="1320800"/>
          </a:xfrm>
        </p:spPr>
        <p:txBody>
          <a:bodyPr>
            <a:normAutofit/>
          </a:bodyPr>
          <a:lstStyle/>
          <a:p>
            <a:r>
              <a:rPr lang="bg-BG" sz="3200" b="1" i="1" dirty="0">
                <a:solidFill>
                  <a:schemeClr val="tx1"/>
                </a:solidFill>
              </a:rPr>
              <a:t> </a:t>
            </a:r>
            <a:r>
              <a:rPr lang="bg-BG" sz="3200" b="1" i="1" dirty="0" smtClean="0">
                <a:solidFill>
                  <a:schemeClr val="tx1"/>
                </a:solidFill>
              </a:rPr>
              <a:t>   Общи </a:t>
            </a:r>
            <a:r>
              <a:rPr lang="bg-BG" sz="3200" b="1" i="1" dirty="0">
                <a:solidFill>
                  <a:schemeClr val="tx1"/>
                </a:solidFill>
              </a:rPr>
              <a:t>сведения</a:t>
            </a:r>
            <a:endParaRPr lang="en-US" sz="3200" b="1" i="1" dirty="0">
              <a:solidFill>
                <a:schemeClr val="tx1"/>
              </a:solidFill>
            </a:endParaRP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443619AD-8D35-4D24-AEE2-88349556E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0824" y="1930400"/>
            <a:ext cx="8596668" cy="44777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g-BG" dirty="0">
                <a:solidFill>
                  <a:schemeClr val="tx1"/>
                </a:solidFill>
              </a:rPr>
              <a:t>В своята дейност се стремя да развивам: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bg-BG" dirty="0">
                <a:solidFill>
                  <a:schemeClr val="tx1"/>
                </a:solidFill>
              </a:rPr>
              <a:t>Ученическото творчество;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bg-BG" dirty="0">
                <a:solidFill>
                  <a:schemeClr val="tx1"/>
                </a:solidFill>
              </a:rPr>
              <a:t>Личността на учениците;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bg-BG" dirty="0" smtClean="0">
                <a:solidFill>
                  <a:schemeClr val="tx1"/>
                </a:solidFill>
              </a:rPr>
              <a:t>Най-важния </a:t>
            </a:r>
            <a:r>
              <a:rPr lang="bg-BG" dirty="0">
                <a:solidFill>
                  <a:schemeClr val="tx1"/>
                </a:solidFill>
              </a:rPr>
              <a:t>резултат от работата с учениците са придобитите компетентности, изградените умения, да прилагат придобитите знания в реалния живот;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bg-BG" dirty="0">
                <a:solidFill>
                  <a:schemeClr val="tx1"/>
                </a:solidFill>
              </a:rPr>
              <a:t>Фокусирам се върху индивидуалните потребности и включването на всички ученици в процеса на учене;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bg-BG" dirty="0">
                <a:solidFill>
                  <a:schemeClr val="tx1"/>
                </a:solidFill>
              </a:rPr>
              <a:t>Старая се да постигна положителни промени в личността на учениците, да овладеят трайни знания, умения и навици;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bg-BG" dirty="0">
                <a:solidFill>
                  <a:schemeClr val="tx1"/>
                </a:solidFill>
              </a:rPr>
              <a:t>Търся подходящи начини за поднасяне на учебното съдържание;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bg-BG" dirty="0">
                <a:solidFill>
                  <a:schemeClr val="tx1"/>
                </a:solidFill>
              </a:rPr>
              <a:t>Опитвам се да разпознавам, уважавам и поощрявам индивидуалните различия на учениците;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Текстово поле 3">
            <a:extLst>
              <a:ext uri="{FF2B5EF4-FFF2-40B4-BE49-F238E27FC236}">
                <a16:creationId xmlns:a16="http://schemas.microsoft.com/office/drawing/2014/main" id="{70575516-DA64-4485-A63E-E6EB842BE2EA}"/>
              </a:ext>
            </a:extLst>
          </p:cNvPr>
          <p:cNvSpPr txBox="1"/>
          <p:nvPr/>
        </p:nvSpPr>
        <p:spPr>
          <a:xfrm>
            <a:off x="2641599" y="1355876"/>
            <a:ext cx="57852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b="1" dirty="0"/>
              <a:t>Философия на преподаването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94617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AF6ECDDD-265A-48F6-A6CA-218D9FA37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3898"/>
          </a:xfrm>
        </p:spPr>
        <p:txBody>
          <a:bodyPr>
            <a:normAutofit/>
          </a:bodyPr>
          <a:lstStyle/>
          <a:p>
            <a:r>
              <a:rPr lang="bg-BG" sz="3200" b="1" i="1" dirty="0">
                <a:solidFill>
                  <a:schemeClr val="tx1"/>
                </a:solidFill>
              </a:rPr>
              <a:t> </a:t>
            </a:r>
            <a:r>
              <a:rPr lang="bg-BG" sz="3200" b="1" i="1" dirty="0" smtClean="0">
                <a:solidFill>
                  <a:schemeClr val="tx1"/>
                </a:solidFill>
              </a:rPr>
              <a:t>     </a:t>
            </a:r>
            <a:r>
              <a:rPr lang="bg-BG" sz="3200" b="1" i="1" dirty="0">
                <a:solidFill>
                  <a:schemeClr val="tx1"/>
                </a:solidFill>
              </a:rPr>
              <a:t>Научно-методическа дейност.</a:t>
            </a:r>
            <a:endParaRPr lang="en-US" sz="3200" b="1" i="1" dirty="0">
              <a:solidFill>
                <a:schemeClr val="tx1"/>
              </a:solidFill>
            </a:endParaRP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1C640209-3523-4A11-8B8E-0912FC515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743201"/>
            <a:ext cx="8596668" cy="4114800"/>
          </a:xfrm>
        </p:spPr>
        <p:txBody>
          <a:bodyPr/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Социална педагогика  – </a:t>
            </a:r>
            <a:r>
              <a:rPr lang="bg-BG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Бакалавър    </a:t>
            </a:r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</a:t>
            </a:r>
            <a:r>
              <a:rPr lang="bg-BG" dirty="0"/>
              <a:t>ВТУ „</a:t>
            </a:r>
            <a:r>
              <a:rPr lang="bg-BG" dirty="0" err="1"/>
              <a:t>Св.Св.Кирил</a:t>
            </a:r>
            <a:r>
              <a:rPr lang="bg-BG" dirty="0"/>
              <a:t> и Методий“, </a:t>
            </a:r>
            <a:r>
              <a:rPr lang="bg-BG" dirty="0" err="1"/>
              <a:t>гр.В.Търново</a:t>
            </a:r>
            <a:r>
              <a:rPr lang="bg-BG" dirty="0"/>
              <a:t>, </a:t>
            </a:r>
            <a:r>
              <a:rPr lang="bg-BG" dirty="0" smtClean="0"/>
              <a:t>2015 </a:t>
            </a:r>
            <a:r>
              <a:rPr lang="bg-BG" dirty="0"/>
              <a:t>година</a:t>
            </a:r>
          </a:p>
          <a:p>
            <a:pPr marL="0" indent="0">
              <a:buNone/>
            </a:pPr>
            <a:endParaRPr lang="bg-BG" dirty="0"/>
          </a:p>
          <a:p>
            <a:r>
              <a:rPr lang="bg-BG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Предучилищна и начална училищна педагогика – Магистър                 </a:t>
            </a:r>
            <a:r>
              <a:rPr lang="bg-BG" dirty="0"/>
              <a:t>ВТУ „</a:t>
            </a:r>
            <a:r>
              <a:rPr lang="bg-BG" dirty="0" err="1"/>
              <a:t>Св.Св.Кирил</a:t>
            </a:r>
            <a:r>
              <a:rPr lang="bg-BG" dirty="0"/>
              <a:t> и Методий“, </a:t>
            </a:r>
            <a:r>
              <a:rPr lang="bg-BG" dirty="0" err="1"/>
              <a:t>гр.В.Търново</a:t>
            </a:r>
            <a:r>
              <a:rPr lang="bg-BG" dirty="0"/>
              <a:t>, </a:t>
            </a:r>
            <a:r>
              <a:rPr lang="bg-BG" dirty="0" smtClean="0"/>
              <a:t>2018 </a:t>
            </a:r>
            <a:r>
              <a:rPr lang="bg-BG" dirty="0"/>
              <a:t>година</a:t>
            </a:r>
          </a:p>
          <a:p>
            <a:endParaRPr lang="bg-BG" dirty="0"/>
          </a:p>
        </p:txBody>
      </p:sp>
      <p:sp>
        <p:nvSpPr>
          <p:cNvPr id="5" name="Текстово поле 4">
            <a:extLst>
              <a:ext uri="{FF2B5EF4-FFF2-40B4-BE49-F238E27FC236}">
                <a16:creationId xmlns:a16="http://schemas.microsoft.com/office/drawing/2014/main" id="{E3BB4687-EEA1-452B-AEA4-1CE23031E0DD}"/>
              </a:ext>
            </a:extLst>
          </p:cNvPr>
          <p:cNvSpPr txBox="1"/>
          <p:nvPr/>
        </p:nvSpPr>
        <p:spPr>
          <a:xfrm>
            <a:off x="1467293" y="1636364"/>
            <a:ext cx="6953693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bg-BG" sz="2800" b="1" dirty="0"/>
              <a:t>Професионална квалификация.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483130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AF6ECDDD-265A-48F6-A6CA-218D9FA37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3898"/>
          </a:xfrm>
        </p:spPr>
        <p:txBody>
          <a:bodyPr>
            <a:normAutofit/>
          </a:bodyPr>
          <a:lstStyle/>
          <a:p>
            <a:r>
              <a:rPr lang="bg-BG" sz="3200" b="1" i="1" dirty="0">
                <a:solidFill>
                  <a:schemeClr val="tx1"/>
                </a:solidFill>
              </a:rPr>
              <a:t> </a:t>
            </a:r>
            <a:r>
              <a:rPr lang="bg-BG" sz="3200" b="1" i="1" dirty="0" smtClean="0">
                <a:solidFill>
                  <a:schemeClr val="tx1"/>
                </a:solidFill>
              </a:rPr>
              <a:t>     </a:t>
            </a:r>
            <a:r>
              <a:rPr lang="bg-BG" sz="3200" b="1" i="1" dirty="0">
                <a:solidFill>
                  <a:schemeClr val="tx1"/>
                </a:solidFill>
              </a:rPr>
              <a:t>Научно-методическа дейност.</a:t>
            </a:r>
            <a:endParaRPr lang="en-US" sz="3200" b="1" i="1" dirty="0">
              <a:solidFill>
                <a:schemeClr val="tx1"/>
              </a:solidFill>
            </a:endParaRP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1C640209-3523-4A11-8B8E-0912FC515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644" y="2280356"/>
            <a:ext cx="10972800" cy="4577645"/>
          </a:xfrm>
        </p:spPr>
        <p:txBody>
          <a:bodyPr/>
          <a:lstStyle/>
          <a:p>
            <a:pPr marL="0" indent="0">
              <a:buNone/>
            </a:pPr>
            <a:endParaRPr lang="bg-BG" i="1" dirty="0" smtClean="0">
              <a:solidFill>
                <a:prstClr val="black">
                  <a:lumMod val="75000"/>
                  <a:lumOff val="25000"/>
                </a:prstClr>
              </a:solidFill>
              <a:latin typeface="Trebuchet MS" panose="020B0603020202020204"/>
            </a:endParaRPr>
          </a:p>
          <a:p>
            <a:pPr marL="0" indent="0">
              <a:buNone/>
            </a:pPr>
            <a:r>
              <a:rPr lang="bg-BG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 година</a:t>
            </a:r>
          </a:p>
          <a:p>
            <a:r>
              <a:rPr lang="bg-BG" dirty="0" smtClean="0"/>
              <a:t>„Методика на обучението по БДП</a:t>
            </a:r>
            <a:r>
              <a:rPr lang="bg-BG" i="1" dirty="0" smtClean="0"/>
              <a:t>“</a:t>
            </a:r>
            <a:r>
              <a:rPr lang="bg-BG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– </a:t>
            </a:r>
            <a:r>
              <a:rPr lang="bg-BG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1 квалификационен </a:t>
            </a:r>
            <a:r>
              <a:rPr lang="bg-BG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кредит</a:t>
            </a:r>
          </a:p>
          <a:p>
            <a:pPr marL="0" indent="0">
              <a:buNone/>
            </a:pPr>
            <a:endParaRPr lang="bg-BG" i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bg-BG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kumimoji="0" lang="bg-BG" sz="1800" b="0" i="1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Текстово поле 4">
            <a:extLst>
              <a:ext uri="{FF2B5EF4-FFF2-40B4-BE49-F238E27FC236}">
                <a16:creationId xmlns:a16="http://schemas.microsoft.com/office/drawing/2014/main" id="{E3BB4687-EEA1-452B-AEA4-1CE23031E0DD}"/>
              </a:ext>
            </a:extLst>
          </p:cNvPr>
          <p:cNvSpPr txBox="1"/>
          <p:nvPr/>
        </p:nvSpPr>
        <p:spPr>
          <a:xfrm>
            <a:off x="1498821" y="1403498"/>
            <a:ext cx="6953693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bg-BG" sz="2400" b="1" dirty="0"/>
              <a:t>Квалификационни курсове и семинари.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26203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D0C34E97-B16A-4153-9A1A-B2A6A6A8D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5644" y="609600"/>
            <a:ext cx="7998358" cy="1320800"/>
          </a:xfrm>
        </p:spPr>
        <p:txBody>
          <a:bodyPr/>
          <a:lstStyle/>
          <a:p>
            <a:r>
              <a:rPr lang="bg-BG" sz="2900" b="1" i="1" noProof="0" dirty="0">
                <a:solidFill>
                  <a:prstClr val="black"/>
                </a:solidFill>
                <a:latin typeface="Trebuchet MS" panose="020B0603020202020204"/>
              </a:rPr>
              <a:t> </a:t>
            </a:r>
            <a:r>
              <a:rPr lang="bg-BG" sz="2900" b="1" i="1" noProof="0" dirty="0" smtClean="0">
                <a:solidFill>
                  <a:prstClr val="black"/>
                </a:solidFill>
                <a:latin typeface="Trebuchet MS" panose="020B0603020202020204"/>
              </a:rPr>
              <a:t>     </a:t>
            </a:r>
            <a:r>
              <a:rPr kumimoji="0" lang="bg-BG" sz="29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 </a:t>
            </a:r>
            <a:r>
              <a:rPr kumimoji="0" lang="bg-BG" sz="29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Извънкласни дейности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4CCF950F-6FEF-4FB4-AC81-F645786B4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20711"/>
            <a:ext cx="8596668" cy="47413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    </a:t>
            </a:r>
            <a:r>
              <a:rPr lang="ru-RU" b="1" i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Учебна</a:t>
            </a:r>
            <a:r>
              <a:rPr lang="ru-RU" b="1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 2020/2021 г.</a:t>
            </a:r>
            <a:endParaRPr lang="ru-RU" b="0" i="0" dirty="0">
              <a:solidFill>
                <a:srgbClr val="333366"/>
              </a:solidFill>
              <a:effectLst/>
              <a:latin typeface="Helvetica Neue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Проект «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Подкрепа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 за успех»,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група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 за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преодоляване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 на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обучителните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 затруднения по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БЕЛ, «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Четенето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 –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писането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 -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лесно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»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с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ученици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 от 2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клас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.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endParaRPr lang="ru-RU" dirty="0">
              <a:solidFill>
                <a:srgbClr val="333366"/>
              </a:solidFill>
              <a:latin typeface="Helvetica Neue"/>
            </a:endParaRPr>
          </a:p>
          <a:p>
            <a:pPr marL="0" indent="0">
              <a:buNone/>
            </a:pPr>
            <a:r>
              <a:rPr lang="ru-RU" dirty="0">
                <a:solidFill>
                  <a:srgbClr val="333366"/>
                </a:solidFill>
                <a:latin typeface="Helvetica Neue"/>
              </a:rPr>
              <a:t>     </a:t>
            </a:r>
            <a:r>
              <a:rPr lang="ru-RU" dirty="0">
                <a:solidFill>
                  <a:schemeClr val="tx1"/>
                </a:solidFill>
                <a:latin typeface="Helvetica Neue"/>
              </a:rPr>
              <a:t>      </a:t>
            </a:r>
          </a:p>
        </p:txBody>
      </p:sp>
      <p:sp>
        <p:nvSpPr>
          <p:cNvPr id="7" name="Текстово поле 6">
            <a:extLst>
              <a:ext uri="{FF2B5EF4-FFF2-40B4-BE49-F238E27FC236}">
                <a16:creationId xmlns:a16="http://schemas.microsoft.com/office/drawing/2014/main" id="{24D434E2-2A5F-4B7C-BB51-90813247F303}"/>
              </a:ext>
            </a:extLst>
          </p:cNvPr>
          <p:cNvSpPr txBox="1"/>
          <p:nvPr/>
        </p:nvSpPr>
        <p:spPr>
          <a:xfrm>
            <a:off x="1930400" y="1270000"/>
            <a:ext cx="5170311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bg-BG" sz="2400" b="1" dirty="0"/>
              <a:t>Работа по програми и проекти.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68008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i="1" dirty="0" smtClean="0">
                <a:solidFill>
                  <a:schemeClr val="tx1"/>
                </a:solidFill>
              </a:rPr>
              <a:t>                  Приложения: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29832704"/>
      </p:ext>
    </p:extLst>
  </p:cSld>
  <p:clrMapOvr>
    <a:masterClrMapping/>
  </p:clrMapOvr>
</p:sld>
</file>

<file path=ppt/theme/theme1.xml><?xml version="1.0" encoding="utf-8"?>
<a:theme xmlns:a="http://schemas.openxmlformats.org/drawingml/2006/main" name="Фасети">
  <a:themeElements>
    <a:clrScheme name="Фасети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Фасети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Фасети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на Office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273</TotalTime>
  <Words>263</Words>
  <Application>Microsoft Office PowerPoint</Application>
  <PresentationFormat>Широк екран</PresentationFormat>
  <Paragraphs>46</Paragraphs>
  <Slides>8</Slides>
  <Notes>1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8</vt:i4>
      </vt:variant>
    </vt:vector>
  </HeadingPairs>
  <TitlesOfParts>
    <vt:vector size="15" baseType="lpstr">
      <vt:lpstr>Arial</vt:lpstr>
      <vt:lpstr>Calibri</vt:lpstr>
      <vt:lpstr>Helvetica Neue</vt:lpstr>
      <vt:lpstr>Trebuchet MS</vt:lpstr>
      <vt:lpstr>Wingdings</vt:lpstr>
      <vt:lpstr>Wingdings 3</vt:lpstr>
      <vt:lpstr>Фасети</vt:lpstr>
      <vt:lpstr>Обединено училище „ Петко Рачев Славейков“  село Джулюница, общ.Лясковец, обл.Велико Търново</vt:lpstr>
      <vt:lpstr>СЪДЪРЖАНИЕ:</vt:lpstr>
      <vt:lpstr> Общи сведения</vt:lpstr>
      <vt:lpstr>    Общи сведения</vt:lpstr>
      <vt:lpstr>      Научно-методическа дейност.</vt:lpstr>
      <vt:lpstr>      Научно-методическа дейност.</vt:lpstr>
      <vt:lpstr>       Извънкласни дейности</vt:lpstr>
      <vt:lpstr>                  Приложения: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Обединено училище „ Петко Рачев Славейков“  село Джулюница, общ.Лясковец, обл.Велико Търново</dc:title>
  <dc:creator>Светлана Иванова</dc:creator>
  <cp:lastModifiedBy>user</cp:lastModifiedBy>
  <cp:revision>45</cp:revision>
  <cp:lastPrinted>2020-12-29T09:41:49Z</cp:lastPrinted>
  <dcterms:created xsi:type="dcterms:W3CDTF">2020-10-19T03:46:49Z</dcterms:created>
  <dcterms:modified xsi:type="dcterms:W3CDTF">2022-03-07T14:42:39Z</dcterms:modified>
</cp:coreProperties>
</file>