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551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099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1232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9191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7287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7434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5688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5194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168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51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901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58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245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992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5638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178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DC7B-A834-4D47-9FC2-045FFB0B1875}" type="datetimeFigureOut">
              <a:rPr lang="bg-BG" smtClean="0"/>
              <a:t>20.3.2022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DECF22-0291-4F48-A5E2-49F70C8B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414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270738" y="2514600"/>
            <a:ext cx="8233874" cy="2262781"/>
          </a:xfrm>
        </p:spPr>
        <p:txBody>
          <a:bodyPr>
            <a:normAutofit fontScale="90000"/>
          </a:bodyPr>
          <a:lstStyle/>
          <a:p>
            <a:r>
              <a:rPr lang="ru-RU" dirty="0"/>
              <a:t>Портфолио на</a:t>
            </a:r>
            <a:br>
              <a:rPr lang="ru-RU" dirty="0"/>
            </a:br>
            <a:r>
              <a:rPr lang="ru-RU" dirty="0" err="1"/>
              <a:t>Стелиян</a:t>
            </a:r>
            <a:r>
              <a:rPr lang="ru-RU" dirty="0"/>
              <a:t> Маринов</a:t>
            </a:r>
            <a:br>
              <a:rPr lang="ru-RU" dirty="0"/>
            </a:br>
            <a:r>
              <a:rPr lang="ru-RU" dirty="0" err="1"/>
              <a:t>Станчев</a:t>
            </a:r>
            <a:r>
              <a:rPr lang="ru-RU" dirty="0"/>
              <a:t/>
            </a:r>
            <a:br>
              <a:rPr lang="ru-RU" dirty="0"/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767255" y="4777379"/>
            <a:ext cx="9737358" cy="1126283"/>
          </a:xfrm>
        </p:spPr>
        <p:txBody>
          <a:bodyPr>
            <a:normAutofit/>
          </a:bodyPr>
          <a:lstStyle/>
          <a:p>
            <a:r>
              <a:rPr lang="ru-RU" dirty="0"/>
              <a:t>Учител по ФВС </a:t>
            </a:r>
            <a:r>
              <a:rPr lang="ru-RU" dirty="0" smtClean="0"/>
              <a:t>и Технологии и </a:t>
            </a:r>
            <a:r>
              <a:rPr lang="ru-RU" dirty="0" err="1" smtClean="0"/>
              <a:t>предприемачество</a:t>
            </a:r>
            <a:r>
              <a:rPr lang="ru-RU" dirty="0" smtClean="0"/>
              <a:t>  </a:t>
            </a:r>
            <a:r>
              <a:rPr lang="ru-RU" dirty="0"/>
              <a:t>в </a:t>
            </a:r>
            <a:r>
              <a:rPr lang="ru-RU" dirty="0" smtClean="0"/>
              <a:t>ОбУ „</a:t>
            </a:r>
            <a:r>
              <a:rPr lang="ru-RU" dirty="0"/>
              <a:t>Петко </a:t>
            </a:r>
            <a:r>
              <a:rPr lang="ru-RU" dirty="0" err="1"/>
              <a:t>Рачев</a:t>
            </a:r>
            <a:r>
              <a:rPr lang="ru-RU" dirty="0"/>
              <a:t> </a:t>
            </a:r>
            <a:r>
              <a:rPr lang="ru-RU" dirty="0" err="1"/>
              <a:t>Славейков</a:t>
            </a:r>
            <a:r>
              <a:rPr lang="ru-RU" dirty="0"/>
              <a:t>“</a:t>
            </a:r>
          </a:p>
          <a:p>
            <a:r>
              <a:rPr lang="ru-RU" dirty="0"/>
              <a:t>с</a:t>
            </a:r>
            <a:r>
              <a:rPr lang="ru-RU" dirty="0" smtClean="0"/>
              <a:t>. </a:t>
            </a:r>
            <a:r>
              <a:rPr lang="ru-RU" dirty="0" err="1" smtClean="0"/>
              <a:t>Джулюница</a:t>
            </a:r>
            <a:r>
              <a:rPr lang="ru-RU" dirty="0"/>
              <a:t>, общ.Лясковец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7368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95854" y="914400"/>
            <a:ext cx="9508758" cy="4996822"/>
          </a:xfrm>
        </p:spPr>
        <p:txBody>
          <a:bodyPr/>
          <a:lstStyle/>
          <a:p>
            <a:r>
              <a:rPr lang="ru-RU" dirty="0" err="1"/>
              <a:t>Физическото</a:t>
            </a:r>
            <a:r>
              <a:rPr lang="ru-RU" dirty="0"/>
              <a:t> </a:t>
            </a:r>
            <a:r>
              <a:rPr lang="ru-RU" dirty="0" err="1"/>
              <a:t>възпитание</a:t>
            </a:r>
            <a:r>
              <a:rPr lang="ru-RU" dirty="0"/>
              <a:t> и спорт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любими</a:t>
            </a:r>
            <a:r>
              <a:rPr lang="ru-RU" dirty="0"/>
              <a:t> </a:t>
            </a:r>
            <a:r>
              <a:rPr lang="ru-RU" dirty="0" err="1"/>
              <a:t>часове</a:t>
            </a:r>
            <a:r>
              <a:rPr lang="ru-RU" dirty="0"/>
              <a:t> на учениците от </a:t>
            </a:r>
            <a:r>
              <a:rPr lang="ru-RU" dirty="0" err="1"/>
              <a:t>начален</a:t>
            </a:r>
            <a:r>
              <a:rPr lang="ru-RU" dirty="0"/>
              <a:t> и </a:t>
            </a:r>
            <a:r>
              <a:rPr lang="ru-RU" dirty="0" err="1"/>
              <a:t>среден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, </a:t>
            </a:r>
            <a:r>
              <a:rPr lang="ru-RU" dirty="0" err="1"/>
              <a:t>което</a:t>
            </a:r>
            <a:r>
              <a:rPr lang="ru-RU" dirty="0"/>
              <a:t> е фактор, </a:t>
            </a:r>
            <a:r>
              <a:rPr lang="ru-RU" dirty="0" err="1"/>
              <a:t>който</a:t>
            </a:r>
            <a:r>
              <a:rPr lang="ru-RU" dirty="0"/>
              <a:t> </a:t>
            </a:r>
            <a:r>
              <a:rPr lang="ru-RU" dirty="0" err="1"/>
              <a:t>способства</a:t>
            </a:r>
            <a:r>
              <a:rPr lang="ru-RU" dirty="0"/>
              <a:t> за </a:t>
            </a:r>
            <a:r>
              <a:rPr lang="ru-RU" dirty="0" err="1"/>
              <a:t>постигате</a:t>
            </a:r>
            <a:r>
              <a:rPr lang="ru-RU" dirty="0"/>
              <a:t> на </a:t>
            </a:r>
            <a:r>
              <a:rPr lang="ru-RU" dirty="0" err="1"/>
              <a:t>високи</a:t>
            </a:r>
            <a:r>
              <a:rPr lang="ru-RU" dirty="0"/>
              <a:t> </a:t>
            </a:r>
            <a:r>
              <a:rPr lang="ru-RU" dirty="0" err="1"/>
              <a:t>резултати</a:t>
            </a:r>
            <a:r>
              <a:rPr lang="ru-RU" dirty="0"/>
              <a:t> в </a:t>
            </a:r>
            <a:r>
              <a:rPr lang="ru-RU" dirty="0" err="1"/>
              <a:t>обучението</a:t>
            </a:r>
            <a:r>
              <a:rPr lang="ru-RU" dirty="0"/>
              <a:t> по ФВС. 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 Интереса </a:t>
            </a:r>
            <a:r>
              <a:rPr lang="ru-RU" dirty="0" err="1"/>
              <a:t>към</a:t>
            </a:r>
            <a:r>
              <a:rPr lang="ru-RU" dirty="0"/>
              <a:t> спорта в </a:t>
            </a:r>
            <a:r>
              <a:rPr lang="ru-RU" dirty="0" err="1"/>
              <a:t>часовете</a:t>
            </a:r>
            <a:r>
              <a:rPr lang="ru-RU" dirty="0"/>
              <a:t> по ФВС се </a:t>
            </a:r>
            <a:r>
              <a:rPr lang="ru-RU" dirty="0" err="1"/>
              <a:t>поддържа</a:t>
            </a:r>
            <a:r>
              <a:rPr lang="ru-RU" dirty="0"/>
              <a:t> с </a:t>
            </a:r>
            <a:r>
              <a:rPr lang="ru-RU" dirty="0" err="1"/>
              <a:t>често</a:t>
            </a:r>
            <a:r>
              <a:rPr lang="ru-RU" dirty="0"/>
              <a:t> </a:t>
            </a:r>
            <a:r>
              <a:rPr lang="ru-RU" dirty="0" err="1"/>
              <a:t>провеждане</a:t>
            </a:r>
            <a:r>
              <a:rPr lang="ru-RU" dirty="0"/>
              <a:t> на </a:t>
            </a:r>
            <a:r>
              <a:rPr lang="ru-RU" dirty="0" err="1"/>
              <a:t>състезания</a:t>
            </a:r>
            <a:r>
              <a:rPr lang="ru-RU" dirty="0"/>
              <a:t> по спорт, игри и </a:t>
            </a:r>
            <a:r>
              <a:rPr lang="ru-RU" dirty="0" err="1"/>
              <a:t>отделни</a:t>
            </a:r>
            <a:r>
              <a:rPr lang="ru-RU" dirty="0"/>
              <a:t> умения. </a:t>
            </a:r>
            <a:r>
              <a:rPr lang="ru-RU" dirty="0" err="1"/>
              <a:t>Това</a:t>
            </a:r>
            <a:r>
              <a:rPr lang="ru-RU" dirty="0"/>
              <a:t> им </a:t>
            </a:r>
            <a:r>
              <a:rPr lang="ru-RU" dirty="0" err="1"/>
              <a:t>помага</a:t>
            </a:r>
            <a:r>
              <a:rPr lang="ru-RU" dirty="0"/>
              <a:t> да </a:t>
            </a:r>
            <a:r>
              <a:rPr lang="ru-RU" dirty="0" err="1"/>
              <a:t>утвърдят</a:t>
            </a:r>
            <a:r>
              <a:rPr lang="ru-RU" dirty="0"/>
              <a:t> в себе си </a:t>
            </a:r>
            <a:r>
              <a:rPr lang="ru-RU" dirty="0" err="1"/>
              <a:t>редица</a:t>
            </a:r>
            <a:r>
              <a:rPr lang="ru-RU" dirty="0"/>
              <a:t> </a:t>
            </a:r>
            <a:r>
              <a:rPr lang="ru-RU" dirty="0" err="1"/>
              <a:t>личностни</a:t>
            </a:r>
            <a:r>
              <a:rPr lang="ru-RU" dirty="0"/>
              <a:t> качества,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лоялност</a:t>
            </a:r>
            <a:r>
              <a:rPr lang="ru-RU" dirty="0"/>
              <a:t> и уважение </a:t>
            </a:r>
            <a:r>
              <a:rPr lang="ru-RU" dirty="0" err="1"/>
              <a:t>към</a:t>
            </a:r>
            <a:r>
              <a:rPr lang="ru-RU" dirty="0"/>
              <a:t> противника, воля и </a:t>
            </a:r>
            <a:r>
              <a:rPr lang="ru-RU" dirty="0" err="1"/>
              <a:t>дисциплинираност</a:t>
            </a:r>
            <a:r>
              <a:rPr lang="ru-RU" dirty="0"/>
              <a:t>. </a:t>
            </a:r>
            <a:r>
              <a:rPr lang="ru-RU" dirty="0" err="1"/>
              <a:t>Помага</a:t>
            </a:r>
            <a:r>
              <a:rPr lang="ru-RU" dirty="0"/>
              <a:t> им да научат </a:t>
            </a:r>
            <a:r>
              <a:rPr lang="ru-RU" dirty="0" err="1"/>
              <a:t>правилата</a:t>
            </a:r>
            <a:r>
              <a:rPr lang="ru-RU" dirty="0"/>
              <a:t> за </a:t>
            </a:r>
            <a:r>
              <a:rPr lang="ru-RU" dirty="0" err="1"/>
              <a:t>провеждане</a:t>
            </a:r>
            <a:r>
              <a:rPr lang="ru-RU" dirty="0"/>
              <a:t> на </a:t>
            </a:r>
            <a:r>
              <a:rPr lang="ru-RU" dirty="0" err="1"/>
              <a:t>състезания</a:t>
            </a:r>
            <a:r>
              <a:rPr lang="ru-RU" dirty="0"/>
              <a:t> по </a:t>
            </a:r>
            <a:r>
              <a:rPr lang="ru-RU" dirty="0" err="1"/>
              <a:t>видове</a:t>
            </a:r>
            <a:r>
              <a:rPr lang="ru-RU" dirty="0"/>
              <a:t> спорт, да </a:t>
            </a:r>
            <a:r>
              <a:rPr lang="ru-RU" dirty="0" err="1"/>
              <a:t>усетят</a:t>
            </a:r>
            <a:r>
              <a:rPr lang="ru-RU" dirty="0"/>
              <a:t> </a:t>
            </a:r>
            <a:r>
              <a:rPr lang="ru-RU" dirty="0" err="1"/>
              <a:t>положително</a:t>
            </a:r>
            <a:r>
              <a:rPr lang="ru-RU" dirty="0"/>
              <a:t> влияние от „</a:t>
            </a:r>
            <a:r>
              <a:rPr lang="ru-RU" dirty="0" err="1"/>
              <a:t>стартовото</a:t>
            </a:r>
            <a:r>
              <a:rPr lang="ru-RU" dirty="0"/>
              <a:t> </a:t>
            </a:r>
            <a:r>
              <a:rPr lang="ru-RU" dirty="0" err="1"/>
              <a:t>вълнение</a:t>
            </a:r>
            <a:r>
              <a:rPr lang="ru-RU" dirty="0"/>
              <a:t>“ (</a:t>
            </a:r>
            <a:r>
              <a:rPr lang="ru-RU" dirty="0" err="1"/>
              <a:t>едно</a:t>
            </a:r>
            <a:r>
              <a:rPr lang="ru-RU" dirty="0"/>
              <a:t> от </a:t>
            </a:r>
            <a:r>
              <a:rPr lang="ru-RU" dirty="0" err="1"/>
              <a:t>положителните</a:t>
            </a:r>
            <a:r>
              <a:rPr lang="ru-RU" dirty="0"/>
              <a:t> </a:t>
            </a:r>
            <a:r>
              <a:rPr lang="ru-RU" dirty="0" err="1"/>
              <a:t>стресови</a:t>
            </a:r>
            <a:r>
              <a:rPr lang="ru-RU" dirty="0"/>
              <a:t> </a:t>
            </a:r>
            <a:r>
              <a:rPr lang="ru-RU" dirty="0" err="1"/>
              <a:t>състояния</a:t>
            </a:r>
            <a:r>
              <a:rPr lang="ru-RU" dirty="0"/>
              <a:t>).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131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3.Участия в </a:t>
            </a:r>
            <a:r>
              <a:rPr lang="ru-RU" dirty="0" err="1"/>
              <a:t>състезания</a:t>
            </a:r>
            <a:r>
              <a:rPr lang="ru-RU" dirty="0"/>
              <a:t>, отличия и награди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*Участия в </a:t>
            </a:r>
            <a:r>
              <a:rPr lang="ru-RU" dirty="0" err="1"/>
              <a:t>градски</a:t>
            </a:r>
            <a:r>
              <a:rPr lang="ru-RU" dirty="0"/>
              <a:t> ученически игри по – </a:t>
            </a:r>
            <a:r>
              <a:rPr lang="ru-RU" dirty="0" err="1"/>
              <a:t>видове</a:t>
            </a:r>
            <a:r>
              <a:rPr lang="ru-RU" dirty="0"/>
              <a:t> спорт с </a:t>
            </a:r>
            <a:r>
              <a:rPr lang="ru-RU" dirty="0" err="1"/>
              <a:t>отбори</a:t>
            </a:r>
            <a:r>
              <a:rPr lang="ru-RU" dirty="0"/>
              <a:t> по футбол – </a:t>
            </a:r>
            <a:r>
              <a:rPr lang="ru-RU" dirty="0" err="1"/>
              <a:t>момчета</a:t>
            </a:r>
            <a:r>
              <a:rPr lang="ru-RU" dirty="0"/>
              <a:t> и </a:t>
            </a:r>
            <a:r>
              <a:rPr lang="ru-RU" dirty="0" err="1"/>
              <a:t>хандбал</a:t>
            </a:r>
            <a:r>
              <a:rPr lang="ru-RU" dirty="0"/>
              <a:t> – </a:t>
            </a:r>
            <a:r>
              <a:rPr lang="ru-RU" dirty="0" err="1"/>
              <a:t>момичета</a:t>
            </a:r>
            <a:r>
              <a:rPr lang="ru-RU" dirty="0"/>
              <a:t>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/>
              <a:t>Награди: III място – отбор по футбол 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момчета</a:t>
            </a:r>
            <a:r>
              <a:rPr lang="ru-RU" dirty="0"/>
              <a:t> 3-6 </a:t>
            </a:r>
            <a:r>
              <a:rPr lang="ru-RU" dirty="0" err="1"/>
              <a:t>клас</a:t>
            </a:r>
            <a:r>
              <a:rPr lang="ru-RU" dirty="0"/>
              <a:t>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                     III място – отбор по </a:t>
            </a:r>
            <a:r>
              <a:rPr lang="ru-RU" dirty="0" err="1" smtClean="0"/>
              <a:t>хандбал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момичета</a:t>
            </a:r>
            <a:r>
              <a:rPr lang="ru-RU" dirty="0"/>
              <a:t> 4 -7 </a:t>
            </a:r>
            <a:r>
              <a:rPr lang="ru-RU" dirty="0" err="1"/>
              <a:t>клас</a:t>
            </a:r>
            <a:r>
              <a:rPr lang="ru-RU" dirty="0"/>
              <a:t>)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Подвижни</a:t>
            </a:r>
            <a:r>
              <a:rPr lang="ru-RU" dirty="0"/>
              <a:t> и </a:t>
            </a:r>
            <a:r>
              <a:rPr lang="ru-RU" dirty="0" err="1"/>
              <a:t>щафетни</a:t>
            </a:r>
            <a:r>
              <a:rPr lang="ru-RU" dirty="0"/>
              <a:t> игри за всички ученици от I до X </a:t>
            </a:r>
            <a:r>
              <a:rPr lang="ru-RU" dirty="0" err="1"/>
              <a:t>клас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110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4.Извънкласна дейност</a:t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Есенен</a:t>
            </a:r>
            <a:r>
              <a:rPr lang="ru-RU" dirty="0"/>
              <a:t> </a:t>
            </a:r>
            <a:r>
              <a:rPr lang="ru-RU" dirty="0" err="1"/>
              <a:t>крос</a:t>
            </a:r>
            <a:r>
              <a:rPr lang="ru-RU" dirty="0"/>
              <a:t> „</a:t>
            </a:r>
            <a:r>
              <a:rPr lang="ru-RU" dirty="0" err="1"/>
              <a:t>златна</a:t>
            </a:r>
            <a:r>
              <a:rPr lang="ru-RU" dirty="0"/>
              <a:t> </a:t>
            </a:r>
            <a:r>
              <a:rPr lang="ru-RU" dirty="0" err="1"/>
              <a:t>есен</a:t>
            </a:r>
            <a:r>
              <a:rPr lang="ru-RU" dirty="0"/>
              <a:t>“;</a:t>
            </a:r>
          </a:p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Колоездачно</a:t>
            </a:r>
            <a:r>
              <a:rPr lang="ru-RU" dirty="0"/>
              <a:t> </a:t>
            </a:r>
            <a:r>
              <a:rPr lang="ru-RU" dirty="0" err="1"/>
              <a:t>състезание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Начален</a:t>
            </a:r>
            <a:r>
              <a:rPr lang="ru-RU" dirty="0"/>
              <a:t> курс – </a:t>
            </a:r>
            <a:r>
              <a:rPr lang="ru-RU" dirty="0" err="1"/>
              <a:t>бързи,смели</a:t>
            </a:r>
            <a:r>
              <a:rPr lang="ru-RU" dirty="0"/>
              <a:t>, </a:t>
            </a:r>
            <a:r>
              <a:rPr lang="ru-RU" dirty="0" err="1"/>
              <a:t>сръчни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Вътрешни</a:t>
            </a:r>
            <a:r>
              <a:rPr lang="ru-RU" dirty="0"/>
              <a:t> </a:t>
            </a:r>
            <a:r>
              <a:rPr lang="ru-RU" dirty="0" err="1"/>
              <a:t>първенства</a:t>
            </a:r>
            <a:r>
              <a:rPr lang="ru-RU" dirty="0"/>
              <a:t> по футбол и </a:t>
            </a:r>
            <a:r>
              <a:rPr lang="ru-RU" dirty="0" err="1"/>
              <a:t>хандбал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Пролетен</a:t>
            </a:r>
            <a:r>
              <a:rPr lang="ru-RU" dirty="0"/>
              <a:t> курс „не на </a:t>
            </a:r>
            <a:r>
              <a:rPr lang="ru-RU" dirty="0" err="1"/>
              <a:t>дрогата</a:t>
            </a:r>
            <a:r>
              <a:rPr lang="ru-RU" dirty="0"/>
              <a:t>“;</a:t>
            </a:r>
          </a:p>
          <a:p>
            <a:endParaRPr lang="ru-RU" dirty="0"/>
          </a:p>
          <a:p>
            <a:r>
              <a:rPr lang="ru-RU" dirty="0"/>
              <a:t>*Турнир „народна топка“ – </a:t>
            </a:r>
            <a:r>
              <a:rPr lang="ru-RU" dirty="0" err="1"/>
              <a:t>начален</a:t>
            </a:r>
            <a:r>
              <a:rPr lang="ru-RU" dirty="0"/>
              <a:t> курс;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203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49569" y="1644162"/>
            <a:ext cx="10555043" cy="426706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/>
              <a:t>Благодаря!</a:t>
            </a:r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marL="0" indent="0" algn="ctr">
              <a:buNone/>
            </a:pPr>
            <a:r>
              <a:rPr lang="ru-RU" sz="2000" dirty="0" smtClean="0"/>
              <a:t>„</a:t>
            </a:r>
            <a:r>
              <a:rPr lang="ru-RU" sz="2000" dirty="0"/>
              <a:t>CITIUS, ALTIUS, FORTIUS“</a:t>
            </a:r>
          </a:p>
          <a:p>
            <a:pPr marL="0" indent="0" algn="ctr">
              <a:buNone/>
            </a:pPr>
            <a:r>
              <a:rPr lang="ru-RU" sz="2000" dirty="0"/>
              <a:t>„ПО-БЪРЗО, ПО-ВИСОКО, ПО-СИЛНО“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8857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Учителско</a:t>
            </a:r>
            <a:r>
              <a:rPr lang="ru-RU" dirty="0"/>
              <a:t> портфолио  - знак за качество на </a:t>
            </a:r>
            <a:r>
              <a:rPr lang="ru-RU" dirty="0" err="1"/>
              <a:t>педагогическа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r>
              <a:rPr lang="ru-RU" dirty="0"/>
              <a:t>!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Мотиви</a:t>
            </a:r>
            <a:r>
              <a:rPr lang="ru-RU" dirty="0"/>
              <a:t> за </a:t>
            </a:r>
            <a:r>
              <a:rPr lang="ru-RU" dirty="0" err="1"/>
              <a:t>изготвяне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портфолиото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 Персонализация </a:t>
            </a:r>
            <a:r>
              <a:rPr lang="ru-RU" dirty="0"/>
              <a:t>на </a:t>
            </a:r>
            <a:r>
              <a:rPr lang="ru-RU" dirty="0" err="1"/>
              <a:t>учителския</a:t>
            </a:r>
            <a:r>
              <a:rPr lang="ru-RU" dirty="0"/>
              <a:t> ми труд;</a:t>
            </a:r>
          </a:p>
          <a:p>
            <a:pPr marL="0" indent="0">
              <a:buNone/>
            </a:pPr>
            <a:r>
              <a:rPr lang="ru-RU" dirty="0" smtClean="0"/>
              <a:t>- Място </a:t>
            </a:r>
            <a:r>
              <a:rPr lang="ru-RU" dirty="0"/>
              <a:t>за наблюдение и </a:t>
            </a:r>
            <a:r>
              <a:rPr lang="ru-RU" dirty="0" err="1"/>
              <a:t>обективна</a:t>
            </a:r>
            <a:r>
              <a:rPr lang="ru-RU" dirty="0"/>
              <a:t> оценка;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Доказателственост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прозрачност</a:t>
            </a:r>
            <a:r>
              <a:rPr lang="ru-RU" dirty="0"/>
              <a:t> на </a:t>
            </a:r>
            <a:r>
              <a:rPr lang="ru-RU" dirty="0" err="1"/>
              <a:t>педагогическата</a:t>
            </a:r>
            <a:r>
              <a:rPr lang="ru-RU" dirty="0"/>
              <a:t> ми </a:t>
            </a:r>
            <a:r>
              <a:rPr lang="ru-RU" dirty="0" err="1"/>
              <a:t>дейност</a:t>
            </a:r>
            <a:r>
              <a:rPr lang="ru-RU" dirty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Електронното</a:t>
            </a:r>
            <a:r>
              <a:rPr lang="ru-RU" dirty="0" smtClean="0"/>
              <a:t> </a:t>
            </a:r>
            <a:r>
              <a:rPr lang="ru-RU" dirty="0"/>
              <a:t>ми портфолио – възможност за </a:t>
            </a:r>
            <a:r>
              <a:rPr lang="ru-RU" dirty="0" err="1"/>
              <a:t>професионален</a:t>
            </a:r>
            <a:r>
              <a:rPr lang="ru-RU" dirty="0"/>
              <a:t> </a:t>
            </a:r>
            <a:r>
              <a:rPr lang="ru-RU" dirty="0" err="1"/>
              <a:t>обем</a:t>
            </a:r>
            <a:r>
              <a:rPr lang="ru-RU" dirty="0"/>
              <a:t> в </a:t>
            </a:r>
            <a:r>
              <a:rPr lang="ru-RU" dirty="0" err="1"/>
              <a:t>мрежата</a:t>
            </a:r>
            <a:r>
              <a:rPr lang="ru-RU" dirty="0"/>
              <a:t> (</a:t>
            </a:r>
            <a:r>
              <a:rPr lang="ru-RU" dirty="0" err="1"/>
              <a:t>internet</a:t>
            </a:r>
            <a:r>
              <a:rPr lang="ru-RU" dirty="0" smtClean="0"/>
              <a:t>).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r>
              <a:rPr lang="ru-RU" dirty="0"/>
              <a:t>*</a:t>
            </a:r>
            <a:r>
              <a:rPr lang="ru-RU" dirty="0" err="1"/>
              <a:t>Забележка</a:t>
            </a:r>
            <a:r>
              <a:rPr lang="ru-RU" dirty="0"/>
              <a:t>: </a:t>
            </a:r>
            <a:r>
              <a:rPr lang="ru-RU" dirty="0" err="1"/>
              <a:t>Портфолиото</a:t>
            </a:r>
            <a:r>
              <a:rPr lang="ru-RU" dirty="0"/>
              <a:t> е отворено и подлежи на изменение, </a:t>
            </a:r>
            <a:r>
              <a:rPr lang="ru-RU" dirty="0" err="1"/>
              <a:t>допълване</a:t>
            </a:r>
            <a:r>
              <a:rPr lang="ru-RU" dirty="0"/>
              <a:t> и </a:t>
            </a:r>
            <a:r>
              <a:rPr lang="ru-RU" dirty="0" err="1"/>
              <a:t>актуализиране</a:t>
            </a:r>
            <a:r>
              <a:rPr lang="ru-RU" dirty="0"/>
              <a:t> </a:t>
            </a:r>
            <a:r>
              <a:rPr lang="ru-RU" dirty="0" err="1"/>
              <a:t>във</a:t>
            </a:r>
            <a:r>
              <a:rPr lang="ru-RU" dirty="0"/>
              <a:t> </a:t>
            </a:r>
            <a:r>
              <a:rPr lang="ru-RU" dirty="0" err="1"/>
              <a:t>всеки</a:t>
            </a:r>
            <a:r>
              <a:rPr lang="ru-RU" dirty="0"/>
              <a:t> един момент от </a:t>
            </a:r>
            <a:r>
              <a:rPr lang="ru-RU" dirty="0" err="1"/>
              <a:t>дейността</a:t>
            </a:r>
            <a:r>
              <a:rPr lang="ru-RU" dirty="0"/>
              <a:t> ми </a:t>
            </a:r>
            <a:r>
              <a:rPr lang="ru-RU" dirty="0" err="1"/>
              <a:t>като</a:t>
            </a:r>
            <a:r>
              <a:rPr lang="ru-RU" dirty="0"/>
              <a:t> учител.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2695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Съдържание: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	Общи сведения;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2.	</a:t>
            </a:r>
            <a:r>
              <a:rPr lang="ru-RU" dirty="0" err="1"/>
              <a:t>Педагогическа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r>
              <a:rPr lang="ru-RU" dirty="0"/>
              <a:t>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3.	Участия в </a:t>
            </a:r>
            <a:r>
              <a:rPr lang="ru-RU" dirty="0" err="1" smtClean="0"/>
              <a:t>състезания</a:t>
            </a:r>
            <a:r>
              <a:rPr lang="ru-RU" dirty="0" smtClean="0"/>
              <a:t>, отличия </a:t>
            </a:r>
            <a:r>
              <a:rPr lang="ru-RU" dirty="0"/>
              <a:t>и награди;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4.	Извън </a:t>
            </a:r>
            <a:r>
              <a:rPr lang="ru-RU" dirty="0" err="1"/>
              <a:t>класна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r>
              <a:rPr lang="ru-RU" dirty="0"/>
              <a:t>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5.	Приложение, </a:t>
            </a:r>
            <a:r>
              <a:rPr lang="ru-RU" dirty="0" smtClean="0"/>
              <a:t>снимков материал</a:t>
            </a:r>
            <a:r>
              <a:rPr lang="ru-RU" dirty="0"/>
              <a:t>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9104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1.Общи сведения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62908" y="1582615"/>
            <a:ext cx="9341704" cy="43286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2900" dirty="0"/>
              <a:t>1.1.Представяне</a:t>
            </a:r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/>
              <a:t>*</a:t>
            </a:r>
            <a:r>
              <a:rPr lang="ru-RU" sz="2900" dirty="0" err="1"/>
              <a:t>Име</a:t>
            </a:r>
            <a:r>
              <a:rPr lang="ru-RU" sz="2900" dirty="0"/>
              <a:t>: </a:t>
            </a:r>
            <a:r>
              <a:rPr lang="ru-RU" sz="2900" dirty="0" err="1"/>
              <a:t>Стелиян</a:t>
            </a:r>
            <a:r>
              <a:rPr lang="ru-RU" sz="2900" dirty="0"/>
              <a:t> Маринов </a:t>
            </a:r>
            <a:r>
              <a:rPr lang="ru-RU" sz="2900" dirty="0" err="1"/>
              <a:t>Станчев</a:t>
            </a:r>
            <a:endParaRPr lang="ru-RU" sz="2900" dirty="0"/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/>
              <a:t>*Дата на </a:t>
            </a:r>
            <a:r>
              <a:rPr lang="ru-RU" sz="2900" dirty="0" err="1"/>
              <a:t>раждане</a:t>
            </a:r>
            <a:r>
              <a:rPr lang="ru-RU" sz="2900" dirty="0"/>
              <a:t>: 20.02.1984год.,</a:t>
            </a:r>
          </a:p>
          <a:p>
            <a:pPr marL="0" indent="0">
              <a:buNone/>
            </a:pPr>
            <a:r>
              <a:rPr lang="ru-RU" sz="2900" dirty="0" err="1"/>
              <a:t>гр.Горна</a:t>
            </a:r>
            <a:r>
              <a:rPr lang="ru-RU" sz="2900" dirty="0"/>
              <a:t> </a:t>
            </a:r>
            <a:r>
              <a:rPr lang="ru-RU" sz="2900" dirty="0" err="1"/>
              <a:t>Оряховица</a:t>
            </a:r>
            <a:r>
              <a:rPr lang="ru-RU" sz="2900" dirty="0"/>
              <a:t>, обл.Велико </a:t>
            </a:r>
            <a:r>
              <a:rPr lang="ru-RU" sz="2900" dirty="0" err="1"/>
              <a:t>Търново</a:t>
            </a:r>
            <a:endParaRPr lang="ru-RU" sz="2900" dirty="0"/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/>
              <a:t>*Адрес: </a:t>
            </a:r>
            <a:r>
              <a:rPr lang="ru-RU" sz="2900" dirty="0" err="1"/>
              <a:t>с.Джулюница</a:t>
            </a:r>
            <a:r>
              <a:rPr lang="ru-RU" sz="2900" dirty="0"/>
              <a:t>, общ.Лясковец, </a:t>
            </a:r>
          </a:p>
          <a:p>
            <a:pPr marL="0" indent="0">
              <a:buNone/>
            </a:pPr>
            <a:r>
              <a:rPr lang="ru-RU" sz="2900" dirty="0" err="1"/>
              <a:t>ул</a:t>
            </a:r>
            <a:r>
              <a:rPr lang="ru-RU" sz="2900" dirty="0"/>
              <a:t>.“Георги Сава </a:t>
            </a:r>
            <a:r>
              <a:rPr lang="ru-RU" sz="2900" dirty="0" err="1"/>
              <a:t>Раковски</a:t>
            </a:r>
            <a:r>
              <a:rPr lang="ru-RU" sz="2900" dirty="0"/>
              <a:t>“ № 11</a:t>
            </a:r>
          </a:p>
          <a:p>
            <a:pPr marL="0" indent="0">
              <a:buNone/>
            </a:pP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*</a:t>
            </a:r>
            <a:r>
              <a:rPr lang="ru-RU" sz="2900" dirty="0"/>
              <a:t>E-</a:t>
            </a:r>
            <a:r>
              <a:rPr lang="ru-RU" sz="2900" dirty="0" err="1"/>
              <a:t>mail</a:t>
            </a:r>
            <a:r>
              <a:rPr lang="ru-RU" sz="2900" dirty="0"/>
              <a:t>: stelian_stanchev@abv.bg;</a:t>
            </a:r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/>
              <a:t>*</a:t>
            </a:r>
            <a:r>
              <a:rPr lang="ru-RU" sz="2900" dirty="0" err="1"/>
              <a:t>Националност</a:t>
            </a:r>
            <a:r>
              <a:rPr lang="ru-RU" sz="2900" dirty="0"/>
              <a:t>: </a:t>
            </a:r>
            <a:r>
              <a:rPr lang="ru-RU" sz="2900" dirty="0" err="1"/>
              <a:t>българин</a:t>
            </a:r>
            <a:r>
              <a:rPr lang="ru-RU" sz="2900" dirty="0"/>
              <a:t>;</a:t>
            </a:r>
            <a:endParaRPr lang="bg-BG" sz="2900" dirty="0"/>
          </a:p>
        </p:txBody>
      </p:sp>
    </p:spTree>
    <p:extLst>
      <p:ext uri="{BB962C8B-B14F-4D97-AF65-F5344CB8AC3E}">
        <p14:creationId xmlns:p14="http://schemas.microsoft.com/office/powerpoint/2010/main" val="274458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591408" y="211015"/>
            <a:ext cx="10600592" cy="65326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2600" dirty="0" smtClean="0"/>
              <a:t>     </a:t>
            </a:r>
            <a:r>
              <a:rPr lang="ru-RU" sz="2600" dirty="0"/>
              <a:t>1.2.Образование</a:t>
            </a:r>
          </a:p>
          <a:p>
            <a:endParaRPr lang="ru-RU" sz="2600" dirty="0"/>
          </a:p>
          <a:p>
            <a:r>
              <a:rPr lang="ru-RU" sz="2600" dirty="0"/>
              <a:t>*</a:t>
            </a:r>
            <a:r>
              <a:rPr lang="ru-RU" sz="2600" dirty="0" err="1"/>
              <a:t>Висше</a:t>
            </a:r>
            <a:r>
              <a:rPr lang="ru-RU" sz="2600" dirty="0"/>
              <a:t>;</a:t>
            </a:r>
          </a:p>
          <a:p>
            <a:endParaRPr lang="ru-RU" sz="2600" dirty="0"/>
          </a:p>
          <a:p>
            <a:r>
              <a:rPr lang="ru-RU" sz="2600" dirty="0"/>
              <a:t>*</a:t>
            </a:r>
            <a:r>
              <a:rPr lang="ru-RU" sz="2600" dirty="0" err="1"/>
              <a:t>Образователно</a:t>
            </a:r>
            <a:r>
              <a:rPr lang="ru-RU" sz="2600" dirty="0"/>
              <a:t> – </a:t>
            </a:r>
            <a:r>
              <a:rPr lang="ru-RU" sz="2600" dirty="0" err="1"/>
              <a:t>квалификационна</a:t>
            </a:r>
            <a:r>
              <a:rPr lang="ru-RU" sz="2600" dirty="0"/>
              <a:t> степен </a:t>
            </a:r>
          </a:p>
          <a:p>
            <a:r>
              <a:rPr lang="ru-RU" sz="2600" dirty="0"/>
              <a:t>„</a:t>
            </a:r>
            <a:r>
              <a:rPr lang="ru-RU" sz="2600" dirty="0" err="1"/>
              <a:t>магистър</a:t>
            </a:r>
            <a:r>
              <a:rPr lang="ru-RU" sz="2600" dirty="0"/>
              <a:t>“. </a:t>
            </a:r>
          </a:p>
          <a:p>
            <a:endParaRPr lang="ru-RU" sz="2600" dirty="0"/>
          </a:p>
          <a:p>
            <a:r>
              <a:rPr lang="ru-RU" sz="2600" dirty="0"/>
              <a:t>*</a:t>
            </a:r>
            <a:r>
              <a:rPr lang="ru-RU" sz="2600" dirty="0" err="1"/>
              <a:t>Специалност</a:t>
            </a:r>
            <a:r>
              <a:rPr lang="ru-RU" sz="2600" dirty="0"/>
              <a:t>:</a:t>
            </a:r>
          </a:p>
          <a:p>
            <a:r>
              <a:rPr lang="ru-RU" sz="2600" dirty="0"/>
              <a:t>1.Треньор по Футбол;</a:t>
            </a:r>
          </a:p>
          <a:p>
            <a:r>
              <a:rPr lang="ru-RU" sz="2600" dirty="0"/>
              <a:t>2. Учител по </a:t>
            </a:r>
            <a:r>
              <a:rPr lang="ru-RU" sz="2600" dirty="0" err="1"/>
              <a:t>Физическо</a:t>
            </a:r>
            <a:r>
              <a:rPr lang="ru-RU" sz="2600" dirty="0"/>
              <a:t> </a:t>
            </a:r>
            <a:r>
              <a:rPr lang="ru-RU" sz="2600" dirty="0" err="1"/>
              <a:t>възпитание</a:t>
            </a:r>
            <a:r>
              <a:rPr lang="ru-RU" sz="2600" dirty="0"/>
              <a:t> и спорт;</a:t>
            </a:r>
          </a:p>
          <a:p>
            <a:endParaRPr lang="ru-RU" sz="2600" dirty="0"/>
          </a:p>
          <a:p>
            <a:r>
              <a:rPr lang="ru-RU" sz="2600" dirty="0"/>
              <a:t>*</a:t>
            </a:r>
            <a:r>
              <a:rPr lang="ru-RU" sz="2600" dirty="0" err="1"/>
              <a:t>Учебно</a:t>
            </a:r>
            <a:r>
              <a:rPr lang="ru-RU" sz="2600" dirty="0"/>
              <a:t> заведение – ВТУ (</a:t>
            </a:r>
            <a:r>
              <a:rPr lang="ru-RU" sz="2600" dirty="0" err="1"/>
              <a:t>Великотърновски</a:t>
            </a:r>
            <a:r>
              <a:rPr lang="ru-RU" sz="2600" dirty="0"/>
              <a:t> университет) </a:t>
            </a:r>
          </a:p>
          <a:p>
            <a:r>
              <a:rPr lang="ru-RU" sz="2600" dirty="0"/>
              <a:t>„</a:t>
            </a:r>
            <a:r>
              <a:rPr lang="ru-RU" sz="2600" dirty="0" err="1"/>
              <a:t>Св.Св.Кирил</a:t>
            </a:r>
            <a:r>
              <a:rPr lang="ru-RU" sz="2600" dirty="0"/>
              <a:t> и </a:t>
            </a:r>
            <a:r>
              <a:rPr lang="ru-RU" sz="2600" dirty="0" err="1"/>
              <a:t>Методий</a:t>
            </a:r>
            <a:r>
              <a:rPr lang="ru-RU" sz="2600" dirty="0"/>
              <a:t>“;</a:t>
            </a:r>
          </a:p>
          <a:p>
            <a:endParaRPr lang="ru-RU" sz="2600" dirty="0"/>
          </a:p>
          <a:p>
            <a:r>
              <a:rPr lang="ru-RU" sz="2600" dirty="0"/>
              <a:t>*Сертификат 2018 година;</a:t>
            </a:r>
          </a:p>
          <a:p>
            <a:endParaRPr lang="ru-RU" sz="2600" dirty="0"/>
          </a:p>
          <a:p>
            <a:r>
              <a:rPr lang="ru-RU" sz="2600" dirty="0"/>
              <a:t>*Семинар за </a:t>
            </a:r>
            <a:r>
              <a:rPr lang="ru-RU" sz="2600" dirty="0" err="1"/>
              <a:t>лицензирани</a:t>
            </a:r>
            <a:r>
              <a:rPr lang="ru-RU" sz="2600" dirty="0"/>
              <a:t> </a:t>
            </a:r>
            <a:r>
              <a:rPr lang="ru-RU" sz="2600" dirty="0" err="1"/>
              <a:t>треньори</a:t>
            </a:r>
            <a:r>
              <a:rPr lang="ru-RU" sz="2600" dirty="0"/>
              <a:t> на БФС</a:t>
            </a:r>
          </a:p>
          <a:p>
            <a:r>
              <a:rPr lang="ru-RU" sz="2600" dirty="0"/>
              <a:t>„С“ – </a:t>
            </a:r>
            <a:r>
              <a:rPr lang="ru-RU" sz="2600" dirty="0" err="1"/>
              <a:t>лиценз</a:t>
            </a:r>
            <a:r>
              <a:rPr lang="ru-RU" sz="2600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677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16723" y="369277"/>
            <a:ext cx="9587889" cy="5541945"/>
          </a:xfrm>
        </p:spPr>
        <p:txBody>
          <a:bodyPr>
            <a:normAutofit/>
          </a:bodyPr>
          <a:lstStyle/>
          <a:p>
            <a:r>
              <a:rPr lang="ru-RU" dirty="0"/>
              <a:t>1.3.Професионални умения и компетентности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В </a:t>
            </a:r>
            <a:r>
              <a:rPr lang="ru-RU" dirty="0" smtClean="0"/>
              <a:t>ОбУ </a:t>
            </a:r>
            <a:r>
              <a:rPr lang="ru-RU" dirty="0"/>
              <a:t>„Петко </a:t>
            </a:r>
            <a:r>
              <a:rPr lang="ru-RU" dirty="0" err="1"/>
              <a:t>Рачев</a:t>
            </a:r>
            <a:r>
              <a:rPr lang="ru-RU" dirty="0"/>
              <a:t> </a:t>
            </a:r>
            <a:r>
              <a:rPr lang="ru-RU" dirty="0" err="1"/>
              <a:t>Славейков</a:t>
            </a:r>
            <a:r>
              <a:rPr lang="ru-RU" dirty="0"/>
              <a:t>“ </a:t>
            </a:r>
            <a:r>
              <a:rPr lang="ru-RU" dirty="0" err="1"/>
              <a:t>работя</a:t>
            </a:r>
            <a:r>
              <a:rPr lang="ru-RU" dirty="0"/>
              <a:t> от 2019 год. на </a:t>
            </a:r>
            <a:r>
              <a:rPr lang="ru-RU" dirty="0" err="1"/>
              <a:t>длъжност</a:t>
            </a:r>
            <a:r>
              <a:rPr lang="ru-RU" dirty="0"/>
              <a:t> учител по </a:t>
            </a:r>
            <a:r>
              <a:rPr lang="ru-RU" dirty="0" err="1"/>
              <a:t>физическо</a:t>
            </a:r>
            <a:r>
              <a:rPr lang="ru-RU" dirty="0"/>
              <a:t> </a:t>
            </a:r>
            <a:r>
              <a:rPr lang="ru-RU" dirty="0" err="1"/>
              <a:t>възпитание</a:t>
            </a:r>
            <a:r>
              <a:rPr lang="ru-RU" dirty="0"/>
              <a:t> и спорт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 Водя трети </a:t>
            </a:r>
            <a:r>
              <a:rPr lang="ru-RU" dirty="0" err="1"/>
              <a:t>учебни</a:t>
            </a:r>
            <a:r>
              <a:rPr lang="ru-RU" dirty="0"/>
              <a:t> </a:t>
            </a:r>
            <a:r>
              <a:rPr lang="ru-RU" dirty="0" err="1"/>
              <a:t>часове</a:t>
            </a:r>
            <a:r>
              <a:rPr lang="ru-RU" dirty="0"/>
              <a:t> по ФВС на </a:t>
            </a:r>
            <a:r>
              <a:rPr lang="ru-RU" dirty="0" err="1"/>
              <a:t>класовете</a:t>
            </a:r>
            <a:r>
              <a:rPr lang="ru-RU" dirty="0"/>
              <a:t> от 5 до 10 </a:t>
            </a:r>
            <a:r>
              <a:rPr lang="ru-RU" dirty="0" err="1"/>
              <a:t>клас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1.4.Лични умения и компетенции</a:t>
            </a:r>
          </a:p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Майчин</a:t>
            </a:r>
            <a:r>
              <a:rPr lang="ru-RU" dirty="0"/>
              <a:t> език: български;</a:t>
            </a:r>
          </a:p>
          <a:p>
            <a:endParaRPr lang="ru-RU" dirty="0"/>
          </a:p>
          <a:p>
            <a:r>
              <a:rPr lang="ru-RU" dirty="0"/>
              <a:t>*</a:t>
            </a:r>
            <a:r>
              <a:rPr lang="ru-RU" dirty="0" err="1"/>
              <a:t>Съдия</a:t>
            </a:r>
            <a:r>
              <a:rPr lang="ru-RU" dirty="0"/>
              <a:t> по футбол.</a:t>
            </a:r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491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Квалификационни курсове и семинари.</a:t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rgbClr val="C00000"/>
                </a:solidFill>
              </a:rPr>
              <a:t> </a:t>
            </a:r>
            <a:r>
              <a:rPr lang="bg-BG" b="1" dirty="0" smtClean="0">
                <a:solidFill>
                  <a:srgbClr val="C00000"/>
                </a:solidFill>
              </a:rPr>
              <a:t>2018 г.</a:t>
            </a:r>
          </a:p>
          <a:p>
            <a:r>
              <a:rPr lang="bg-BG" dirty="0" smtClean="0"/>
              <a:t>Управление на гнева и агресивните прояви</a:t>
            </a:r>
          </a:p>
          <a:p>
            <a:r>
              <a:rPr lang="bg-BG" dirty="0" smtClean="0"/>
              <a:t>Работа с деца – жертви или в риск от насилие. </a:t>
            </a:r>
          </a:p>
          <a:p>
            <a:endParaRPr lang="bg-BG" dirty="0" smtClean="0"/>
          </a:p>
          <a:p>
            <a:pPr marL="0" indent="0">
              <a:buNone/>
            </a:pPr>
            <a:r>
              <a:rPr lang="bg-BG" b="1" dirty="0" smtClean="0">
                <a:solidFill>
                  <a:srgbClr val="C00000"/>
                </a:solidFill>
              </a:rPr>
              <a:t>2020 г. </a:t>
            </a:r>
          </a:p>
          <a:p>
            <a:r>
              <a:rPr lang="bg-BG" dirty="0" smtClean="0"/>
              <a:t>Методи на обучението по БДП – 2 кредита</a:t>
            </a:r>
          </a:p>
          <a:p>
            <a:r>
              <a:rPr lang="bg-BG" dirty="0" smtClean="0"/>
              <a:t>Проектиране и конструиране на модели и изделия в обучението по ТП в прогимназиален етап /5-7 кл./ - 1 кредит</a:t>
            </a:r>
          </a:p>
          <a:p>
            <a:pPr marL="0" indent="0">
              <a:buNone/>
            </a:pPr>
            <a:r>
              <a:rPr lang="bg-BG" b="1" dirty="0" smtClean="0">
                <a:solidFill>
                  <a:srgbClr val="C00000"/>
                </a:solidFill>
              </a:rPr>
              <a:t>2021 г.</a:t>
            </a:r>
            <a:endParaRPr lang="bg-BG" b="1" dirty="0">
              <a:solidFill>
                <a:srgbClr val="C00000"/>
              </a:solidFill>
            </a:endParaRPr>
          </a:p>
          <a:p>
            <a:r>
              <a:rPr lang="bg-BG" dirty="0" smtClean="0"/>
              <a:t> Планиране и организация на образователния процес в мултикултурна среда – 2 кредита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25651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98077" y="844063"/>
            <a:ext cx="9306535" cy="5067160"/>
          </a:xfrm>
        </p:spPr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rgbClr val="C00000"/>
                </a:solidFill>
              </a:rPr>
              <a:t>2021 г.</a:t>
            </a:r>
          </a:p>
          <a:p>
            <a:r>
              <a:rPr lang="bg-BG" dirty="0" smtClean="0"/>
              <a:t>Свидетелство на </a:t>
            </a:r>
            <a:r>
              <a:rPr lang="en-US" dirty="0" smtClean="0"/>
              <a:t>V</a:t>
            </a:r>
            <a:r>
              <a:rPr lang="bg-BG" dirty="0" smtClean="0"/>
              <a:t> ПКС</a:t>
            </a:r>
          </a:p>
          <a:p>
            <a:r>
              <a:rPr lang="bg-BG" dirty="0" smtClean="0"/>
              <a:t>Удостоверение за вписване в регистъра на треньорски кадри в Министерството на младежта и спорта – инструктор по футбол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2177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2.Педагогическа дейност</a:t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Целта</a:t>
            </a:r>
            <a:r>
              <a:rPr lang="ru-RU" dirty="0"/>
              <a:t> на </a:t>
            </a:r>
            <a:r>
              <a:rPr lang="ru-RU" dirty="0" err="1"/>
              <a:t>физическото</a:t>
            </a:r>
            <a:r>
              <a:rPr lang="ru-RU" dirty="0"/>
              <a:t> </a:t>
            </a:r>
            <a:r>
              <a:rPr lang="ru-RU" dirty="0" err="1"/>
              <a:t>възпитание</a:t>
            </a:r>
            <a:r>
              <a:rPr lang="ru-RU" dirty="0"/>
              <a:t> и спорт е </a:t>
            </a:r>
            <a:r>
              <a:rPr lang="ru-RU" dirty="0" err="1"/>
              <a:t>достигането</a:t>
            </a:r>
            <a:r>
              <a:rPr lang="ru-RU" dirty="0"/>
              <a:t> на </a:t>
            </a:r>
            <a:r>
              <a:rPr lang="ru-RU" dirty="0" err="1"/>
              <a:t>физическо</a:t>
            </a:r>
            <a:r>
              <a:rPr lang="ru-RU" dirty="0"/>
              <a:t> </a:t>
            </a:r>
            <a:r>
              <a:rPr lang="ru-RU" dirty="0" err="1"/>
              <a:t>съвършенство</a:t>
            </a:r>
            <a:r>
              <a:rPr lang="ru-RU" dirty="0"/>
              <a:t> на човека, а критерии за такова </a:t>
            </a:r>
            <a:r>
              <a:rPr lang="ru-RU" dirty="0" err="1"/>
              <a:t>съвършенство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здравословното</a:t>
            </a:r>
            <a:r>
              <a:rPr lang="ru-RU" dirty="0"/>
              <a:t> </a:t>
            </a:r>
            <a:r>
              <a:rPr lang="ru-RU" dirty="0" err="1"/>
              <a:t>състояние</a:t>
            </a:r>
            <a:r>
              <a:rPr lang="ru-RU" dirty="0"/>
              <a:t>, </a:t>
            </a:r>
            <a:r>
              <a:rPr lang="ru-RU" dirty="0" err="1"/>
              <a:t>физическата</a:t>
            </a:r>
            <a:r>
              <a:rPr lang="ru-RU" dirty="0"/>
              <a:t> </a:t>
            </a:r>
            <a:r>
              <a:rPr lang="ru-RU" dirty="0" err="1"/>
              <a:t>работоспособност</a:t>
            </a:r>
            <a:r>
              <a:rPr lang="ru-RU" dirty="0"/>
              <a:t> и </a:t>
            </a:r>
            <a:r>
              <a:rPr lang="ru-RU" dirty="0" err="1"/>
              <a:t>творческото</a:t>
            </a:r>
            <a:r>
              <a:rPr lang="ru-RU" dirty="0"/>
              <a:t> </a:t>
            </a:r>
            <a:r>
              <a:rPr lang="ru-RU" dirty="0" err="1"/>
              <a:t>дълголетие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Основни</a:t>
            </a:r>
            <a:r>
              <a:rPr lang="ru-RU" dirty="0"/>
              <a:t> задачи на ФВС в училище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формирането</a:t>
            </a:r>
            <a:r>
              <a:rPr lang="ru-RU" dirty="0"/>
              <a:t> на </a:t>
            </a:r>
            <a:r>
              <a:rPr lang="ru-RU" dirty="0" err="1"/>
              <a:t>двигателни</a:t>
            </a:r>
            <a:r>
              <a:rPr lang="ru-RU" dirty="0"/>
              <a:t> способности на ученика, </a:t>
            </a:r>
            <a:r>
              <a:rPr lang="ru-RU" dirty="0" err="1"/>
              <a:t>подобряване</a:t>
            </a:r>
            <a:r>
              <a:rPr lang="ru-RU" dirty="0"/>
              <a:t> на </a:t>
            </a:r>
            <a:r>
              <a:rPr lang="ru-RU" dirty="0" err="1"/>
              <a:t>функционалните</a:t>
            </a:r>
            <a:r>
              <a:rPr lang="ru-RU" dirty="0"/>
              <a:t> </a:t>
            </a:r>
            <a:r>
              <a:rPr lang="ru-RU" dirty="0" err="1"/>
              <a:t>възможности</a:t>
            </a:r>
            <a:r>
              <a:rPr lang="ru-RU" dirty="0"/>
              <a:t> и </a:t>
            </a:r>
            <a:r>
              <a:rPr lang="ru-RU" dirty="0" err="1"/>
              <a:t>адаптационните</a:t>
            </a:r>
            <a:r>
              <a:rPr lang="ru-RU" dirty="0"/>
              <a:t> и </a:t>
            </a:r>
            <a:r>
              <a:rPr lang="ru-RU" dirty="0" err="1"/>
              <a:t>защитните</a:t>
            </a:r>
            <a:r>
              <a:rPr lang="ru-RU" dirty="0"/>
              <a:t> функции на организма </a:t>
            </a:r>
            <a:r>
              <a:rPr lang="ru-RU" dirty="0" err="1"/>
              <a:t>към</a:t>
            </a:r>
            <a:r>
              <a:rPr lang="ru-RU" dirty="0"/>
              <a:t> неблагоприятно </a:t>
            </a:r>
            <a:r>
              <a:rPr lang="ru-RU" dirty="0" err="1"/>
              <a:t>въздействие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среда, създаване на </a:t>
            </a:r>
            <a:r>
              <a:rPr lang="ru-RU" dirty="0" err="1"/>
              <a:t>правилната</a:t>
            </a:r>
            <a:r>
              <a:rPr lang="ru-RU" dirty="0"/>
              <a:t> </a:t>
            </a:r>
            <a:r>
              <a:rPr lang="ru-RU" dirty="0" err="1"/>
              <a:t>представа</a:t>
            </a:r>
            <a:r>
              <a:rPr lang="ru-RU" dirty="0"/>
              <a:t> за </a:t>
            </a:r>
            <a:r>
              <a:rPr lang="ru-RU" dirty="0" err="1"/>
              <a:t>красивото</a:t>
            </a:r>
            <a:r>
              <a:rPr lang="ru-RU" dirty="0"/>
              <a:t>, </a:t>
            </a:r>
            <a:r>
              <a:rPr lang="ru-RU" dirty="0" err="1"/>
              <a:t>хармоничното</a:t>
            </a:r>
            <a:r>
              <a:rPr lang="ru-RU" dirty="0"/>
              <a:t>, </a:t>
            </a:r>
            <a:r>
              <a:rPr lang="ru-RU" dirty="0" err="1"/>
              <a:t>естетическото</a:t>
            </a:r>
            <a:r>
              <a:rPr lang="ru-RU" dirty="0"/>
              <a:t> в </a:t>
            </a:r>
            <a:r>
              <a:rPr lang="ru-RU" dirty="0" err="1"/>
              <a:t>движенията</a:t>
            </a:r>
            <a:r>
              <a:rPr lang="ru-RU" dirty="0"/>
              <a:t> и </a:t>
            </a:r>
            <a:r>
              <a:rPr lang="ru-RU" dirty="0" err="1"/>
              <a:t>поведението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9015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684</Words>
  <Application>Microsoft Office PowerPoint</Application>
  <PresentationFormat>Широк екран</PresentationFormat>
  <Paragraphs>118</Paragraphs>
  <Slides>13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Загатване</vt:lpstr>
      <vt:lpstr>Портфолио на Стелиян Маринов Станчев </vt:lpstr>
      <vt:lpstr>Учителско портфолио  - знак за качество на педагогическа дейност!</vt:lpstr>
      <vt:lpstr>Съдържание:</vt:lpstr>
      <vt:lpstr>1.Общи сведения</vt:lpstr>
      <vt:lpstr>Презентация на PowerPoint</vt:lpstr>
      <vt:lpstr>Презентация на PowerPoint</vt:lpstr>
      <vt:lpstr>Квалификационни курсове и семинари. </vt:lpstr>
      <vt:lpstr>Презентация на PowerPoint</vt:lpstr>
      <vt:lpstr>2.Педагогическа дейност </vt:lpstr>
      <vt:lpstr>Презентация на PowerPoint</vt:lpstr>
      <vt:lpstr>3.Участия в състезания, отличия и награди</vt:lpstr>
      <vt:lpstr>4.Извънкласна дейност 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на Стелиян Маринов Станчев </dc:title>
  <dc:creator>user</dc:creator>
  <cp:lastModifiedBy>user</cp:lastModifiedBy>
  <cp:revision>20</cp:revision>
  <dcterms:created xsi:type="dcterms:W3CDTF">2021-09-23T06:14:10Z</dcterms:created>
  <dcterms:modified xsi:type="dcterms:W3CDTF">2022-03-20T11:51:25Z</dcterms:modified>
</cp:coreProperties>
</file>