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74" r:id="rId10"/>
    <p:sldId id="275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8" r:id="rId38"/>
    <p:sldId id="299" r:id="rId39"/>
    <p:sldId id="300" r:id="rId40"/>
    <p:sldId id="301" r:id="rId41"/>
    <p:sldId id="304" r:id="rId42"/>
    <p:sldId id="295" r:id="rId43"/>
    <p:sldId id="271" r:id="rId44"/>
  </p:sldIdLst>
  <p:sldSz cx="10080625" cy="7559675"/>
  <p:notesSz cx="7559675" cy="106918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Контейнер за долния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Контейнер за номер на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6BC28B-B871-4CBE-8A6C-E9E36F394B0B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888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Контейнер за бележ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-"/>
          </a:p>
        </p:txBody>
      </p:sp>
      <p:sp>
        <p:nvSpPr>
          <p:cNvPr id="4" name="Контейнер за горния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-"/>
          </a:p>
        </p:txBody>
      </p:sp>
      <p:sp>
        <p:nvSpPr>
          <p:cNvPr id="5" name="Контейнер за 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-"/>
          </a:p>
        </p:txBody>
      </p:sp>
      <p:sp>
        <p:nvSpPr>
          <p:cNvPr id="6" name="Контейнер за долния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-"/>
          </a:p>
        </p:txBody>
      </p:sp>
      <p:sp>
        <p:nvSpPr>
          <p:cNvPr id="7" name="Контейнер за номер на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0296A80-7615-4A5E-B877-0DB4DA3F56CD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68748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-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F5682E-B2A3-4722-8F3B-E43380DC2879}" type="slidenum">
              <a:t>1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FF79FC-2078-44B8-93BA-B5A121CF84C0}" type="slidenum">
              <a:t>14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9B21E4-9C7F-4BB5-8521-B234CD5B3659}" type="slidenum">
              <a:t>15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ACF8D5-63C8-4365-A31C-FF08A63BF184}" type="slidenum">
              <a:t>16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9F9C6F-5F61-4753-8041-7E7F49F3F240}" type="slidenum">
              <a:t>17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A782DF-4783-4094-A634-5CB87C4BFCE2}" type="slidenum">
              <a:t>18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CB29DA-F1FE-4199-B001-F0E6A3FE3B62}" type="slidenum">
              <a:t>19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3" name="Контейнер за бележ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1D4E1B-751A-4D0B-8513-96C7D7F14902}" type="slidenum">
              <a:t>22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ACFD88-7DAB-4D80-A092-CBBBA4743C5B}" type="slidenum">
              <a:t>42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EA1525-8E67-4008-8798-FD65D36AD589}" type="slidenum">
              <a:t>2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CE877F-44A1-4443-9AF9-955E1880C72E}" type="slidenum">
              <a:t>3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63CF8B-6512-42E8-9857-9B28F5981B20}" type="slidenum">
              <a:t>4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1D064E-C5FE-4D03-A802-EC727421E344}" type="slidenum">
              <a:t>5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ACEE12-CEDF-404B-9314-4A673D152ADC}" type="slidenum">
              <a:t>6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33365D-116C-4757-ACDB-FD918EB21C0C}" type="slidenum">
              <a:t>11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70513B-890D-4E71-A0B7-F454AD125F12}" type="slidenum">
              <a:t>12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D23613-E6C0-4A5F-9F3F-9F2F3371848A}" type="slidenum">
              <a:t>13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Контейнер за бележ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bg-BG" sz="60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Контейнер за долния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номер на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2F1061-3CB4-44C3-A73C-E62EBBB6B4C3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379341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Контейнер за долния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номер на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300B9D-3C3D-4356-B035-9F3AB21B55A6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133724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Контейнер за долния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номер на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E639A-5988-4ED4-860A-E250BEE30E06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122933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bg-BG" sz="60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bg-BG"/>
              <a:t>Щракнете, за да редактирате стила на подзаглавието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9185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10087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bg-BG" sz="60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74014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822329" y="2138360"/>
            <a:ext cx="4132265" cy="4762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 txBox="1">
            <a:spLocks noGrp="1"/>
          </p:cNvSpPr>
          <p:nvPr>
            <p:ph idx="2"/>
          </p:nvPr>
        </p:nvSpPr>
        <p:spPr>
          <a:xfrm>
            <a:off x="5106988" y="2138360"/>
            <a:ext cx="4133846" cy="4762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410750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313369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61310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49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bg-BG" sz="32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62490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Контейнер за долния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номер на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125172-DD8B-411A-88EB-9E8F45BAD8F9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276197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bg-BG" sz="32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bg-BG"/>
          </a:p>
        </p:txBody>
      </p:sp>
      <p:sp>
        <p:nvSpPr>
          <p:cNvPr id="4" name="Текстов контейнер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502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8328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 txBox="1">
            <a:spLocks noGrp="1"/>
          </p:cNvSpPr>
          <p:nvPr>
            <p:ph type="title" orient="vert"/>
          </p:nvPr>
        </p:nvSpPr>
        <p:spPr>
          <a:xfrm>
            <a:off x="7197727" y="700092"/>
            <a:ext cx="2151061" cy="6200775"/>
          </a:xfrm>
        </p:spPr>
        <p:txBody>
          <a:bodyPr vert="eaVert"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 txBox="1">
            <a:spLocks noGrp="1"/>
          </p:cNvSpPr>
          <p:nvPr>
            <p:ph type="body" orient="vert" idx="1"/>
          </p:nvPr>
        </p:nvSpPr>
        <p:spPr>
          <a:xfrm>
            <a:off x="741358" y="700092"/>
            <a:ext cx="6303965" cy="62007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37491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bg-BG" sz="60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Контейнер за долния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номер на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C6F1CF-DDDF-410A-81D0-A34DF314B9FA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252548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долния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7" name="Контейнер за номер на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5CFB5E-07E2-4C7F-8D3D-7B0FF7D6B9A9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162977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8" name="Контейнер за долния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9" name="Контейнер за номер на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6B2E1-83EE-40C8-A9DF-32DDEF3717B2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428036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4" name="Контейнер за долния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5" name="Контейнер за номер на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7A71A-E9EE-4EDF-8E8A-D489E2FF1B8A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11027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3" name="Контейнер за долния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4" name="Контейнер за номер на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5F5E4-F053-497A-A599-C8306C460FF8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196061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bg-BG" sz="32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долния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7" name="Контейнер за номер на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FC1113-EF74-4682-A80F-63E152E04600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352584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bg-BG" sz="3200"/>
            </a:lvl1pPr>
          </a:lstStyle>
          <a:p>
            <a:pPr lvl="0"/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bg-BG"/>
          </a:p>
        </p:txBody>
      </p:sp>
      <p:sp>
        <p:nvSpPr>
          <p:cNvPr id="4" name="Текстов контейнер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6" name="Контейнер за долния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-"/>
          </a:p>
        </p:txBody>
      </p:sp>
      <p:sp>
        <p:nvSpPr>
          <p:cNvPr id="7" name="Контейнер за номер на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F83960-63C4-4E1B-B283-E0596B50AF26}" type="slidenum">
              <a:t>‹#›</a:t>
            </a:fld>
            <a:endParaRPr lang="-"/>
          </a:p>
        </p:txBody>
      </p:sp>
    </p:spTree>
    <p:extLst>
      <p:ext uri="{BB962C8B-B14F-4D97-AF65-F5344CB8AC3E}">
        <p14:creationId xmlns:p14="http://schemas.microsoft.com/office/powerpoint/2010/main" val="88053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-"/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-"/>
          </a:p>
        </p:txBody>
      </p:sp>
      <p:sp>
        <p:nvSpPr>
          <p:cNvPr id="4" name="Контейнер за 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-"/>
          </a:p>
        </p:txBody>
      </p:sp>
      <p:sp>
        <p:nvSpPr>
          <p:cNvPr id="5" name="Контейнер за долния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-"/>
          </a:p>
        </p:txBody>
      </p:sp>
      <p:sp>
        <p:nvSpPr>
          <p:cNvPr id="6" name="Контейнер за номер на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-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9897D65-6432-45B6-9850-D564FB0133C9}" type="slidenum">
              <a:t>‹#›</a:t>
            </a:fld>
            <a:endParaRPr lang="-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-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bg-BG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Контейнер за заглавие 2"/>
          <p:cNvSpPr txBox="1">
            <a:spLocks noGrp="1"/>
          </p:cNvSpPr>
          <p:nvPr>
            <p:ph type="title"/>
          </p:nvPr>
        </p:nvSpPr>
        <p:spPr>
          <a:xfrm>
            <a:off x="740883" y="699479"/>
            <a:ext cx="86079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4" name="Текстов контейнер 3"/>
          <p:cNvSpPr txBox="1">
            <a:spLocks noGrp="1"/>
          </p:cNvSpPr>
          <p:nvPr>
            <p:ph type="body" idx="1"/>
          </p:nvPr>
        </p:nvSpPr>
        <p:spPr>
          <a:xfrm>
            <a:off x="822603" y="2137684"/>
            <a:ext cx="8418240" cy="4762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2400" b="1" i="1" u="none" strike="noStrike" kern="0" cap="none" spc="0" baseline="0">
          <a:solidFill>
            <a:srgbClr val="99284C"/>
          </a:solidFill>
          <a:uFillTx/>
          <a:latin typeface="Albany" pitchFamily="34"/>
          <a:cs typeface="Tahoma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bg-BG" sz="2400" b="0" i="0" u="none" strike="noStrike" kern="0" cap="none" spc="0" baseline="0">
          <a:solidFill>
            <a:srgbClr val="333333"/>
          </a:solidFill>
          <a:uFillTx/>
          <a:latin typeface="Albany" pitchFamily="34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bg-BG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/>
          <p:cNvSpPr txBox="1">
            <a:spLocks noGrp="1"/>
          </p:cNvSpPr>
          <p:nvPr>
            <p:ph type="subTitle" idx="4294967295"/>
          </p:nvPr>
        </p:nvSpPr>
        <p:spPr>
          <a:xfrm>
            <a:off x="740883" y="699479"/>
            <a:ext cx="8607960" cy="6200637"/>
          </a:xfrm>
        </p:spPr>
        <p:txBody>
          <a:bodyPr anchor="ctr" anchorCtr="1"/>
          <a:lstStyle/>
          <a:p>
            <a:pPr lvl="0" algn="ctr"/>
            <a:r>
              <a:rPr lang="de-DE" sz="4000" i="1">
                <a:solidFill>
                  <a:srgbClr val="99284C"/>
                </a:solidFill>
                <a:effectLst>
                  <a:outerShdw dist="17962" dir="2700000">
                    <a:srgbClr val="000000"/>
                  </a:outerShdw>
                </a:effectLst>
                <a:latin typeface="Malgun Gothic" pitchFamily="34"/>
              </a:rPr>
              <a:t>Портфолио</a:t>
            </a:r>
          </a:p>
          <a:p>
            <a:pPr lvl="0" algn="ctr"/>
            <a:r>
              <a:rPr lang="de-DE" sz="4000" i="1">
                <a:solidFill>
                  <a:srgbClr val="99284C"/>
                </a:solidFill>
                <a:effectLst>
                  <a:outerShdw dist="17962" dir="2700000">
                    <a:srgbClr val="000000"/>
                  </a:outerShdw>
                </a:effectLst>
                <a:latin typeface="Malgun Gothic" pitchFamily="34"/>
              </a:rPr>
              <a:t>на</a:t>
            </a:r>
          </a:p>
          <a:p>
            <a:pPr lvl="0" algn="ctr"/>
            <a:r>
              <a:rPr lang="de-DE" sz="4000" i="1">
                <a:solidFill>
                  <a:srgbClr val="99284C"/>
                </a:solidFill>
                <a:effectLst>
                  <a:outerShdw dist="17962" dir="2700000">
                    <a:srgbClr val="000000"/>
                  </a:outerShdw>
                </a:effectLst>
                <a:latin typeface="Malgun Gothic" pitchFamily="34"/>
              </a:rPr>
              <a:t> Марияна Маринова Дончева</a:t>
            </a:r>
          </a:p>
          <a:p>
            <a:pPr lvl="0" algn="ctr"/>
            <a:r>
              <a:rPr lang="de-DE" sz="4000" i="1">
                <a:solidFill>
                  <a:srgbClr val="99284C"/>
                </a:solidFill>
                <a:effectLst>
                  <a:outerShdw dist="17962" dir="2700000">
                    <a:srgbClr val="000000"/>
                  </a:outerShdw>
                </a:effectLst>
                <a:latin typeface="Malgun Gothic" pitchFamily="34"/>
              </a:rPr>
              <a:t>старши учител</a:t>
            </a:r>
          </a:p>
          <a:p>
            <a:pPr lvl="0" algn="ctr"/>
            <a:r>
              <a:rPr lang="de-DE" sz="4000" i="1">
                <a:solidFill>
                  <a:srgbClr val="99284C"/>
                </a:solidFill>
                <a:effectLst>
                  <a:outerShdw dist="17962" dir="2700000">
                    <a:srgbClr val="000000"/>
                  </a:outerShdw>
                </a:effectLst>
                <a:latin typeface="Malgun Gothic" pitchFamily="34"/>
              </a:rPr>
              <a:t>в ОУ,, П.Р.Славейков“</a:t>
            </a:r>
          </a:p>
          <a:p>
            <a:pPr lvl="0" algn="ctr"/>
            <a:r>
              <a:rPr lang="de-DE" sz="4000" i="1">
                <a:solidFill>
                  <a:srgbClr val="99284C"/>
                </a:solidFill>
                <a:effectLst>
                  <a:outerShdw dist="17962" dir="2700000">
                    <a:srgbClr val="000000"/>
                  </a:outerShdw>
                </a:effectLst>
                <a:latin typeface="Malgun Gothic" pitchFamily="34"/>
              </a:rPr>
              <a:t>с. Джулюница, обл. В.Търново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670200" y="567961"/>
            <a:ext cx="8418240" cy="4762798"/>
          </a:xfrm>
        </p:spPr>
        <p:txBody>
          <a:bodyPr/>
          <a:lstStyle/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2020г.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 „Методика на обучението по БДП“(2 кредит)</a:t>
            </a:r>
          </a:p>
          <a:p>
            <a:pPr lvl="0"/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2021г. Практическа насоченост за работа в образователна среда </a:t>
            </a:r>
            <a:r>
              <a:rPr lang="en-US" i="1" kern="1200">
                <a:solidFill>
                  <a:srgbClr val="7E0021"/>
                </a:solidFill>
                <a:latin typeface="Times New Roman" pitchFamily="18"/>
              </a:rPr>
              <a:t>IZZI</a:t>
            </a:r>
            <a:endParaRPr lang="bg-BG" b="1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2021г. 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„Формиране на уменията за прилагане на новата учебна програма по компютърно моделиране в начален етап“(1 кредит)</a:t>
            </a: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2021г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. Интерактивни стратегии и методи на обучение по околен свят в начален етап (1 кредит)</a:t>
            </a: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2021г. 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Прилагане на инструментариума за ранно идентифициране на ученици в риск от преждевременно напускане на образователната система и за диференциран подход при определяне на потребностите им от предоставяне на индивидуална подкрепа (1 кредит)</a:t>
            </a:r>
          </a:p>
          <a:p>
            <a:pPr lvl="0"/>
            <a:endParaRPr lang="bg-BG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endParaRPr lang="bg-BG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endParaRPr lang="bg-BG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3600">
                <a:latin typeface="Times New Roman" pitchFamily="18"/>
              </a:rPr>
              <a:t>Философия на преподаване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4294967295"/>
          </p:nvPr>
        </p:nvSpPr>
        <p:spPr>
          <a:xfrm>
            <a:off x="899998" y="2159995"/>
            <a:ext cx="8418240" cy="4762798"/>
          </a:xfrm>
        </p:spPr>
        <p:txBody>
          <a:bodyPr/>
          <a:lstStyle/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</a:rPr>
              <a:t>Добрият учител не просто преподава и оценява, а съумява да предизвика интереса на учениците и да ги мотивира.</a:t>
            </a:r>
          </a:p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</a:rPr>
              <a:t>С малките ученици е много важно да се постигнат специални отношения. Трябва да спечелиш доверието им, да ги накараш да обикнат училището, но в същото време да запазиш отношенията учител - ученик. Много е важно да не ги разочароваш и да не изгубиш философията на преподаване.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3600">
                <a:latin typeface="Times New Roman" pitchFamily="18"/>
              </a:rPr>
              <a:t>Философия на преподаване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</a:rPr>
              <a:t>Необходимо е фокусиране върху индивидуалните потребности на учениците и включването им в процеса на учене, за да се постигнат положителни промени в тях и да се овладеят трайни знания, умения и навици.</a:t>
            </a:r>
          </a:p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</a:rPr>
              <a:t>Учениците трябва да учат от преживяванията и събитията от реалния живот, които са значими за тях.</a:t>
            </a:r>
          </a:p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</a:rPr>
              <a:t>Всички ученици имат силни страни и целта на образованието е да ги идентифицира и надгражда.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>
          <a:xfrm>
            <a:off x="740883" y="699122"/>
            <a:ext cx="8607960" cy="1262155"/>
          </a:xfrm>
        </p:spPr>
        <p:txBody>
          <a:bodyPr>
            <a:spAutoFit/>
          </a:bodyPr>
          <a:lstStyle/>
          <a:p>
            <a:pPr lvl="0"/>
            <a:r>
              <a:rPr lang="de-DE" sz="3600">
                <a:solidFill>
                  <a:srgbClr val="7E0021"/>
                </a:solidFill>
                <a:latin typeface="Times New Roman" pitchFamily="18"/>
              </a:rPr>
              <a:t>Раздел 3 Отговорности на учителя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4294967295"/>
          </p:nvPr>
        </p:nvSpPr>
        <p:spPr>
          <a:xfrm>
            <a:off x="761759" y="1799996"/>
            <a:ext cx="8418240" cy="4999683"/>
          </a:xfrm>
        </p:spPr>
        <p:txBody>
          <a:bodyPr>
            <a:spAutoFit/>
          </a:bodyPr>
          <a:lstStyle/>
          <a:p>
            <a:pPr lvl="0"/>
            <a:endParaRPr lang="de-DE">
              <a:solidFill>
                <a:srgbClr val="7E0021"/>
              </a:solidFill>
            </a:endParaRP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Дейността ми на преподавател е свързана с изграждане на добри взаимоотношения и организационни връзки с: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Ученици и родители 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Учители и възпитатели от училището;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Колеги от други училища;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Управленския и административен персонал на училището;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Експерти от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Arial" pitchFamily="34"/>
              </a:rPr>
              <a:t>РИО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3600">
                <a:solidFill>
                  <a:srgbClr val="7E0021"/>
                </a:solidFill>
                <a:latin typeface="Times New Roman" pitchFamily="18"/>
              </a:rPr>
              <a:t>Философия на преподаване</a:t>
            </a:r>
          </a:p>
        </p:txBody>
      </p:sp>
      <p:sp>
        <p:nvSpPr>
          <p:cNvPr id="3" name="Подзаглавие 2"/>
          <p:cNvSpPr txBox="1">
            <a:spLocks noGrp="1"/>
          </p:cNvSpPr>
          <p:nvPr>
            <p:ph type="subTitle" idx="4294967295"/>
          </p:nvPr>
        </p:nvSpPr>
        <p:spPr>
          <a:xfrm>
            <a:off x="822603" y="1960921"/>
            <a:ext cx="8418240" cy="5116680"/>
          </a:xfrm>
        </p:spPr>
        <p:txBody>
          <a:bodyPr anchor="ctr"/>
          <a:lstStyle/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</a:rPr>
              <a:t>Добрият учител не просто преподава и оценява, а съумява да предизвика интереса на учениците и     да ги мотивира.</a:t>
            </a:r>
          </a:p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</a:rPr>
              <a:t> С малките ученици е много важно да се постигнат специални отношения. Трябва да спечелиш доверието им, да ги накараш да обикнат училището, но в същото време да запазиш отношенията учител - ученик. Много е важно да не ги разочароваш и да не изгубиш философията на преподаване.</a:t>
            </a:r>
          </a:p>
          <a:p>
            <a:pPr lvl="0"/>
            <a:endParaRPr lang="de-DE" sz="3000">
              <a:solidFill>
                <a:srgbClr val="7E0021"/>
              </a:solidFill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>
          <a:xfrm>
            <a:off x="719998" y="717840"/>
            <a:ext cx="8607960" cy="1262155"/>
          </a:xfrm>
        </p:spPr>
        <p:txBody>
          <a:bodyPr/>
          <a:lstStyle/>
          <a:p>
            <a:pPr lvl="0"/>
            <a:r>
              <a:rPr lang="de-DE" sz="4400">
                <a:solidFill>
                  <a:srgbClr val="7E0021"/>
                </a:solidFill>
                <a:latin typeface="Times New Roman" pitchFamily="18"/>
              </a:rPr>
              <a:t>Философия на преподаване</a:t>
            </a:r>
          </a:p>
        </p:txBody>
      </p:sp>
      <p:sp>
        <p:nvSpPr>
          <p:cNvPr id="3" name="Подзаглавие 2"/>
          <p:cNvSpPr txBox="1">
            <a:spLocks noGrp="1"/>
          </p:cNvSpPr>
          <p:nvPr>
            <p:ph type="subTitle" idx="4294967295"/>
          </p:nvPr>
        </p:nvSpPr>
        <p:spPr>
          <a:xfrm>
            <a:off x="867235" y="1785237"/>
            <a:ext cx="8418240" cy="4991398"/>
          </a:xfrm>
        </p:spPr>
        <p:txBody>
          <a:bodyPr anchor="ctr"/>
          <a:lstStyle/>
          <a:p>
            <a:pPr lvl="0" algn="ctr"/>
            <a:endParaRPr lang="de-DE">
              <a:solidFill>
                <a:srgbClr val="99284C"/>
              </a:solidFill>
            </a:endParaRPr>
          </a:p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  <a:cs typeface="Calibri" pitchFamily="34"/>
              </a:rPr>
              <a:t>Необходимо е фокусиране върху индивидуалните потребности на учениците и включването им в процеса на учене, за да се постигнат положителни промени в тях и да се овладеят трайни знания, умения и навици.</a:t>
            </a:r>
          </a:p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  <a:cs typeface="Calibri" pitchFamily="34"/>
              </a:rPr>
              <a:t>Учениците трябва да учат от преживяванията и събитията от реалния живот, които са значими за тях.</a:t>
            </a:r>
          </a:p>
          <a:p>
            <a:pPr lvl="0"/>
            <a:r>
              <a:rPr lang="de-DE" sz="3000">
                <a:solidFill>
                  <a:srgbClr val="7E0021"/>
                </a:solidFill>
                <a:latin typeface="Calibri" pitchFamily="34"/>
                <a:cs typeface="Calibri" pitchFamily="34"/>
              </a:rPr>
              <a:t>Всички ученици имат силни страни и целта на образованието е да ги идентифицира и надгражда.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878043" y="1439997"/>
            <a:ext cx="8661955" cy="56026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24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	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74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000" b="0" i="0" u="none" strike="noStrike" kern="1200" cap="none" spc="0" baseline="0">
              <a:solidFill>
                <a:srgbClr val="7E0021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Заглавие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de-DE"/>
              <a:t/>
            </a:r>
            <a:br>
              <a:rPr lang="de-DE"/>
            </a:br>
            <a:r>
              <a:rPr lang="de-DE" sz="4000">
                <a:solidFill>
                  <a:srgbClr val="7E0021"/>
                </a:solidFill>
                <a:latin typeface="Times New Roman" pitchFamily="18"/>
              </a:rPr>
              <a:t>Раздел 3 Отговорности на учителя</a:t>
            </a:r>
          </a:p>
        </p:txBody>
      </p:sp>
      <p:sp>
        <p:nvSpPr>
          <p:cNvPr id="4" name="Подзаглавие 3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/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Дейността ми на преподавател е свързана с изграждане на добри взаимоотношения и организационни връзки с: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Ученици и родители 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Учители и възпитатели от училището;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Колеги от други училища;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Управленския и административен персонал на училището;</a:t>
            </a:r>
          </a:p>
          <a:p>
            <a:pPr lvl="0">
              <a:spcAft>
                <a:spcPts val="745"/>
              </a:spcAft>
            </a:pPr>
            <a:r>
              <a:rPr lang="de-DE" sz="3000">
                <a:solidFill>
                  <a:srgbClr val="7E0021"/>
                </a:solidFill>
              </a:rPr>
              <a:t></a:t>
            </a:r>
            <a:r>
              <a:rPr lang="de-DE" sz="30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Експерти от 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Arial" pitchFamily="34"/>
              </a:rPr>
              <a:t>Р</a:t>
            </a:r>
            <a:r>
              <a:rPr lang="bg-BG" sz="3000" b="1" i="1">
                <a:solidFill>
                  <a:srgbClr val="7E0021"/>
                </a:solidFill>
                <a:latin typeface="Calibri" pitchFamily="34"/>
                <a:cs typeface="Arial" pitchFamily="34"/>
              </a:rPr>
              <a:t>У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Arial" pitchFamily="34"/>
              </a:rPr>
              <a:t>О</a:t>
            </a:r>
            <a:r>
              <a:rPr lang="de-DE" sz="30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079997" y="2159995"/>
            <a:ext cx="8525883" cy="71301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1" i="1" u="none" strike="noStrike" kern="1200" cap="none" spc="0" baseline="0">
              <a:solidFill>
                <a:srgbClr val="000000"/>
              </a:solidFill>
              <a:uFillTx/>
              <a:latin typeface="Wingdings" pitchFamily="34"/>
              <a:ea typeface="Wingdings" pitchFamily="34"/>
              <a:cs typeface="Wingdings" pitchFamily="34"/>
            </a:endParaRPr>
          </a:p>
        </p:txBody>
      </p:sp>
      <p:sp>
        <p:nvSpPr>
          <p:cNvPr id="3" name="Заглавие 2"/>
          <p:cNvSpPr txBox="1">
            <a:spLocks noGrp="1"/>
          </p:cNvSpPr>
          <p:nvPr>
            <p:ph type="title" idx="4294967295"/>
          </p:nvPr>
        </p:nvSpPr>
        <p:spPr>
          <a:xfrm>
            <a:off x="740883" y="719998"/>
            <a:ext cx="8607960" cy="1241636"/>
          </a:xfrm>
        </p:spPr>
        <p:txBody>
          <a:bodyPr/>
          <a:lstStyle/>
          <a:p>
            <a:pPr lvl="0"/>
            <a:r>
              <a:rPr lang="de-DE" sz="3200">
                <a:solidFill>
                  <a:srgbClr val="7E0021"/>
                </a:solidFill>
                <a:latin typeface="Times New Roman" pitchFamily="18"/>
              </a:rPr>
              <a:t>РАЗДЕЛ</a:t>
            </a:r>
            <a:r>
              <a:rPr lang="de-DE" sz="3600">
                <a:solidFill>
                  <a:srgbClr val="7E0021"/>
                </a:solidFill>
                <a:latin typeface="Times New Roman" pitchFamily="18"/>
              </a:rPr>
              <a:t> 4: Описание на педагогическата и научно - методическата дейност</a:t>
            </a:r>
          </a:p>
        </p:txBody>
      </p:sp>
      <p:sp>
        <p:nvSpPr>
          <p:cNvPr id="4" name="Подзаглавие 3"/>
          <p:cNvSpPr txBox="1">
            <a:spLocks noGrp="1"/>
          </p:cNvSpPr>
          <p:nvPr>
            <p:ph type="subTitle" idx="4294967295"/>
          </p:nvPr>
        </p:nvSpPr>
        <p:spPr>
          <a:xfrm>
            <a:off x="719998" y="1949043"/>
            <a:ext cx="8418240" cy="5339163"/>
          </a:xfrm>
        </p:spPr>
        <p:txBody>
          <a:bodyPr anchor="ctr"/>
          <a:lstStyle/>
          <a:p>
            <a:pPr lvl="0"/>
            <a:r>
              <a:rPr lang="de-DE" sz="32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4.1. Ресурси за преподаванe</a:t>
            </a:r>
          </a:p>
          <a:p>
            <a:pPr lvl="0"/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В работата си използвам :</a:t>
            </a:r>
          </a:p>
          <a:p>
            <a:pPr lvl="0"/>
            <a:r>
              <a:rPr lang="de-DE" sz="2800">
                <a:solidFill>
                  <a:srgbClr val="7E0021"/>
                </a:solidFill>
              </a:rPr>
              <a:t></a:t>
            </a:r>
            <a:r>
              <a:rPr lang="de-DE" sz="28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учебници и учебни тетрадки на изд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Arial" pitchFamily="34"/>
              </a:rPr>
              <a:t>.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«Булвест»</a:t>
            </a:r>
            <a:r>
              <a:rPr lang="bg-BG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,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«</a:t>
            </a:r>
            <a:r>
              <a:rPr lang="bg-BG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Просвета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»</a:t>
            </a:r>
            <a:r>
              <a:rPr lang="bg-BG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, «</a:t>
            </a:r>
            <a:r>
              <a:rPr lang="bg-BG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Бит и техника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»</a:t>
            </a:r>
            <a:r>
              <a:rPr lang="bg-BG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 </a:t>
            </a:r>
            <a:endParaRPr lang="de-DE" sz="2800" b="1" i="1">
              <a:solidFill>
                <a:srgbClr val="7E0021"/>
              </a:solidFill>
              <a:latin typeface="Calibri" pitchFamily="34"/>
              <a:cs typeface="Calibri" pitchFamily="34"/>
            </a:endParaRPr>
          </a:p>
          <a:p>
            <a:pPr lvl="0"/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както и електронните учебници   ;</a:t>
            </a:r>
          </a:p>
          <a:p>
            <a:pPr lvl="0">
              <a:spcAft>
                <a:spcPts val="245"/>
              </a:spcAft>
            </a:pPr>
            <a:r>
              <a:rPr lang="de-DE" sz="2800">
                <a:solidFill>
                  <a:srgbClr val="7E0021"/>
                </a:solidFill>
              </a:rPr>
              <a:t></a:t>
            </a:r>
            <a:r>
              <a:rPr lang="de-DE" sz="28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табла;</a:t>
            </a:r>
          </a:p>
          <a:p>
            <a:pPr lvl="0">
              <a:spcAft>
                <a:spcPts val="245"/>
              </a:spcAft>
            </a:pPr>
            <a:r>
              <a:rPr lang="de-DE" sz="2800">
                <a:solidFill>
                  <a:srgbClr val="7E0021"/>
                </a:solidFill>
              </a:rPr>
              <a:t></a:t>
            </a:r>
            <a:r>
              <a:rPr lang="de-DE" sz="28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компактдискове, съдържащи записи на песни и музикални произеадения за слушане по музика;</a:t>
            </a:r>
          </a:p>
          <a:p>
            <a:pPr lvl="0">
              <a:spcAft>
                <a:spcPts val="245"/>
              </a:spcAft>
            </a:pPr>
            <a:r>
              <a:rPr lang="de-DE" sz="2800">
                <a:solidFill>
                  <a:srgbClr val="7E0021"/>
                </a:solidFill>
              </a:rPr>
              <a:t></a:t>
            </a:r>
            <a:r>
              <a:rPr lang="de-DE" sz="28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тестове, подбрани от различни учебници и друга</a:t>
            </a:r>
          </a:p>
          <a:p>
            <a:pPr lvl="0">
              <a:spcAft>
                <a:spcPts val="245"/>
              </a:spcAft>
            </a:pP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помощна литература;</a:t>
            </a:r>
          </a:p>
          <a:p>
            <a:pPr lvl="0">
              <a:spcAft>
                <a:spcPts val="245"/>
              </a:spcAft>
            </a:pPr>
            <a:r>
              <a:rPr lang="de-DE" sz="2800">
                <a:solidFill>
                  <a:srgbClr val="7E0021"/>
                </a:solidFill>
              </a:rPr>
              <a:t></a:t>
            </a:r>
            <a:r>
              <a:rPr lang="de-DE" sz="28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Сборници със задачи по БЕЛ и математика;</a:t>
            </a:r>
          </a:p>
          <a:p>
            <a:pPr lvl="0">
              <a:spcAft>
                <a:spcPts val="245"/>
              </a:spcAft>
            </a:pPr>
            <a:r>
              <a:rPr lang="de-DE" sz="2800">
                <a:solidFill>
                  <a:srgbClr val="7E0021"/>
                </a:solidFill>
              </a:rPr>
              <a:t></a:t>
            </a:r>
            <a:r>
              <a:rPr lang="de-DE" sz="2800">
                <a:solidFill>
                  <a:srgbClr val="7E0021"/>
                </a:solidFill>
                <a:latin typeface="Calibri" pitchFamily="34"/>
              </a:rPr>
              <a:t> </a:t>
            </a:r>
            <a:r>
              <a:rPr lang="de-DE" sz="2800" b="1" i="1">
                <a:solidFill>
                  <a:srgbClr val="7E0021"/>
                </a:solidFill>
                <a:latin typeface="Calibri" pitchFamily="34"/>
                <a:cs typeface="Calibri" pitchFamily="34"/>
              </a:rPr>
              <a:t>дидактични образователни игри;</a:t>
            </a:r>
          </a:p>
          <a:p>
            <a:pPr lvl="0">
              <a:spcAft>
                <a:spcPts val="245"/>
              </a:spcAft>
            </a:pPr>
            <a:r>
              <a:rPr lang="de-DE" sz="2200">
                <a:solidFill>
                  <a:srgbClr val="000000"/>
                </a:solidFill>
                <a:latin typeface="Wingdings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>
          <a:xfrm>
            <a:off x="752039" y="537840"/>
            <a:ext cx="8607960" cy="1262155"/>
          </a:xfrm>
        </p:spPr>
        <p:txBody>
          <a:bodyPr anchorCtr="0"/>
          <a:lstStyle/>
          <a:p>
            <a:pPr lvl="0" algn="l"/>
            <a:r>
              <a:rPr lang="de-DE" sz="3600">
                <a:solidFill>
                  <a:srgbClr val="7E0021"/>
                </a:solidFill>
                <a:latin typeface="Times New Roman" pitchFamily="18"/>
              </a:rPr>
              <a:t>РАЗДЕЛ 4          </a:t>
            </a:r>
            <a:br>
              <a:rPr lang="de-DE" sz="3600">
                <a:solidFill>
                  <a:srgbClr val="7E0021"/>
                </a:solidFill>
                <a:latin typeface="Times New Roman" pitchFamily="18"/>
              </a:rPr>
            </a:br>
            <a:r>
              <a:rPr lang="de-DE" sz="3600">
                <a:solidFill>
                  <a:srgbClr val="7E0021"/>
                </a:solidFill>
                <a:latin typeface="Calibri" pitchFamily="34"/>
                <a:cs typeface="Calibri" pitchFamily="34"/>
              </a:rPr>
              <a:t>4.2</a:t>
            </a:r>
            <a:r>
              <a:rPr lang="de-DE" sz="3600">
                <a:solidFill>
                  <a:srgbClr val="000000"/>
                </a:solidFill>
                <a:latin typeface="Calibri" pitchFamily="34"/>
                <a:cs typeface="Calibri" pitchFamily="34"/>
              </a:rPr>
              <a:t>.</a:t>
            </a:r>
          </a:p>
        </p:txBody>
      </p:sp>
      <p:sp>
        <p:nvSpPr>
          <p:cNvPr id="3" name="Подзаглавие 2"/>
          <p:cNvSpPr txBox="1">
            <a:spLocks noGrp="1"/>
          </p:cNvSpPr>
          <p:nvPr>
            <p:ph type="subTitle" idx="4294967295"/>
          </p:nvPr>
        </p:nvSpPr>
        <p:spPr>
          <a:xfrm>
            <a:off x="761759" y="1908718"/>
            <a:ext cx="8418240" cy="4762798"/>
          </a:xfrm>
        </p:spPr>
        <p:txBody>
          <a:bodyPr anchor="ctr"/>
          <a:lstStyle/>
          <a:p>
            <a:pPr lvl="0">
              <a:spcAft>
                <a:spcPts val="385"/>
              </a:spcAft>
            </a:pPr>
            <a:r>
              <a:rPr lang="de-DE" sz="2800">
                <a:solidFill>
                  <a:srgbClr val="7E0021"/>
                </a:solidFill>
              </a:rPr>
              <a:t>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Преподавам</a:t>
            </a:r>
            <a:r>
              <a:rPr lang="bg-BG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: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 БЕЛ, Математика, </a:t>
            </a:r>
            <a:r>
              <a:rPr lang="bg-BG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Компютърно моделиране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,</a:t>
            </a:r>
            <a:r>
              <a:rPr lang="bg-BG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Човекът и природата, Човекът и обществото,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 Музика,  Изобразително изкуство </a:t>
            </a:r>
            <a:r>
              <a:rPr lang="bg-BG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,  Технологии и предприемачество,ЧК/БДП</a:t>
            </a:r>
          </a:p>
          <a:p>
            <a:pPr lvl="0">
              <a:spcAft>
                <a:spcPts val="385"/>
              </a:spcAft>
            </a:pPr>
            <a:r>
              <a:rPr lang="de-DE" sz="2800">
                <a:solidFill>
                  <a:srgbClr val="7E0021"/>
                </a:solidFill>
              </a:rPr>
              <a:t>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Работя по годишно разпределение;</a:t>
            </a:r>
          </a:p>
          <a:p>
            <a:pPr lvl="0">
              <a:spcAft>
                <a:spcPts val="385"/>
              </a:spcAft>
            </a:pPr>
            <a:r>
              <a:rPr lang="de-DE" sz="2800">
                <a:solidFill>
                  <a:srgbClr val="7E0021"/>
                </a:solidFill>
              </a:rPr>
              <a:t>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Планирам и подготвям учебния процес за всеки час;</a:t>
            </a:r>
          </a:p>
          <a:p>
            <a:pPr lvl="0">
              <a:spcAft>
                <a:spcPts val="385"/>
              </a:spcAft>
            </a:pPr>
            <a:r>
              <a:rPr lang="de-DE" sz="2800">
                <a:solidFill>
                  <a:srgbClr val="7E0021"/>
                </a:solidFill>
              </a:rPr>
              <a:t>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В процеса на обучение поддържам подходяща, за работа, атмосфера;</a:t>
            </a:r>
          </a:p>
          <a:p>
            <a:pPr lvl="0">
              <a:spcAft>
                <a:spcPts val="385"/>
              </a:spcAft>
            </a:pPr>
            <a:r>
              <a:rPr lang="de-DE" sz="2800">
                <a:solidFill>
                  <a:srgbClr val="7E0021"/>
                </a:solidFill>
              </a:rPr>
              <a:t>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Използвам методи и стратегии, адекватни за възрастта на учениците;</a:t>
            </a:r>
          </a:p>
          <a:p>
            <a:pPr lvl="0">
              <a:spcAft>
                <a:spcPts val="385"/>
              </a:spcAft>
            </a:pPr>
            <a:r>
              <a:rPr lang="de-DE" sz="2800">
                <a:solidFill>
                  <a:srgbClr val="7E0021"/>
                </a:solidFill>
              </a:rPr>
              <a:t></a:t>
            </a:r>
            <a:r>
              <a:rPr lang="de-DE" sz="2800">
                <a:solidFill>
                  <a:srgbClr val="7E0021"/>
                </a:solidFill>
                <a:latin typeface="Calibri" pitchFamily="34"/>
                <a:cs typeface="Calibri" pitchFamily="34"/>
              </a:rPr>
              <a:t>Стимулирам и мотивирам учениците за тяхното личностно развитие.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19998" y="719998"/>
            <a:ext cx="8640001" cy="5540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9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 </a:t>
            </a:r>
          </a:p>
        </p:txBody>
      </p:sp>
      <p:sp>
        <p:nvSpPr>
          <p:cNvPr id="3" name="Заглавие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3600">
                <a:solidFill>
                  <a:srgbClr val="7E0021"/>
                </a:solidFill>
                <a:latin typeface="Times New Roman" pitchFamily="18"/>
              </a:rPr>
              <a:t>Раздел 5 Участие в училищния живот</a:t>
            </a:r>
          </a:p>
        </p:txBody>
      </p:sp>
      <p:sp>
        <p:nvSpPr>
          <p:cNvPr id="4" name="Подзаглавие 3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/>
            <a:r>
              <a:rPr lang="de-DE" sz="2600">
                <a:solidFill>
                  <a:srgbClr val="7E0021"/>
                </a:solidFill>
                <a:latin typeface="Calibri" pitchFamily="34"/>
                <a:cs typeface="Calibri" pitchFamily="34"/>
              </a:rPr>
              <a:t>Много хора мислят, че училището е само място, където детето се научава да чете, пише, смята, запомня факти от географията, историята и науката. Училището далеч не е само това. То е много повече. То е място, където детето се научава да общува с хора и по този начин се приготвя за съзнателния си живот. Училището играе много важна роля в изграждането на характера на детето. Преживяванията в училище са много и разнообразни. Детето контактува с други деца от различни религии, убеждения и стойности. Училището е основният елемент, градящ бъдещето на нашите деца.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31876" y="179999"/>
            <a:ext cx="9300243" cy="61441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600" b="0" i="1" u="none" strike="noStrike" kern="1200" cap="none" spc="0" baseline="0">
                <a:solidFill>
                  <a:srgbClr val="8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Мотиви за изготвяне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700" b="0" i="1" u="none" strike="noStrike" kern="1200" cap="none" spc="0" baseline="0">
                <a:solidFill>
                  <a:srgbClr val="8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Мотивите ми за изготвяне на това портфолио са: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6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Персонализацията на учителския ми труд, включваща неговото развиващо и диференцирано оценяване;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5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Справедливостта при оценяване на индивидуалното качество на учителския ми труд, произтичаща от отговорността ми за прозрачност и доказателственост на моята професионална дейност;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5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Потребността от сигурност в работата ми, особено в рискови професионални ситуации;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5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2700" b="0" i="0" u="none" strike="noStrike" kern="1200" cap="none" spc="0" baseline="0">
                <a:solidFill>
                  <a:srgbClr val="8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Електронното ми портфолио - възможност за професионален обмен в мрежата/ Internet /.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39998" y="6164281"/>
            <a:ext cx="8640001" cy="8557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1" u="none" strike="noStrike" kern="1200" cap="none" spc="0" baseline="0">
                <a:solidFill>
                  <a:srgbClr val="7E0021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Забележка: Портфолиото е отворено и подлежи на изменение, допълване и актуализиране във всеки един момент от дейността ми като учител!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49" t="22496" r="21037" b="7505"/>
          <a:stretch>
            <a:fillRect/>
          </a:stretch>
        </p:blipFill>
        <p:spPr>
          <a:xfrm>
            <a:off x="365760" y="502920"/>
            <a:ext cx="9129717" cy="6370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09" t="23538" r="22794" b="8337"/>
          <a:stretch>
            <a:fillRect/>
          </a:stretch>
        </p:blipFill>
        <p:spPr>
          <a:xfrm>
            <a:off x="1554480" y="1844043"/>
            <a:ext cx="7025636" cy="49834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17" t="22079" r="20686" b="6671"/>
          <a:stretch>
            <a:fillRect/>
          </a:stretch>
        </p:blipFill>
        <p:spPr>
          <a:xfrm>
            <a:off x="1249683" y="1097280"/>
            <a:ext cx="7559043" cy="52120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50" t="18121" r="30876" b="5213"/>
          <a:stretch>
            <a:fillRect/>
          </a:stretch>
        </p:blipFill>
        <p:spPr>
          <a:xfrm>
            <a:off x="1478283" y="1082036"/>
            <a:ext cx="7360920" cy="56083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57" y="940990"/>
            <a:ext cx="8106905" cy="56776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77" y="893359"/>
            <a:ext cx="8059274" cy="57729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57" y="945754"/>
            <a:ext cx="4020113" cy="56681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60" y="964801"/>
            <a:ext cx="3943898" cy="56300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3" y="979322"/>
            <a:ext cx="3934370" cy="5630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783" y="869813"/>
            <a:ext cx="3905795" cy="52394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7" y="1042141"/>
            <a:ext cx="3905795" cy="5620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186" y="1004724"/>
            <a:ext cx="3877211" cy="55157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079997" y="651958"/>
            <a:ext cx="8100002" cy="63680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  <a:ea typeface="Andale Sans UI" pitchFamily="2"/>
                <a:cs typeface="Tahoma" pitchFamily="2"/>
              </a:rPr>
              <a:t>Съдържание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000" b="0" i="0" u="none" strike="noStrike" kern="1200" cap="none" spc="0" baseline="0">
              <a:solidFill>
                <a:srgbClr val="7E0021"/>
              </a:solidFill>
              <a:uFillTx/>
              <a:latin typeface="Wingdings" pitchFamily="34"/>
              <a:ea typeface="Wingdings" pitchFamily="34"/>
              <a:cs typeface="Wingdings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Раздел 1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Представяне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Раздел 2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Философия на учителя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Раздел 3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Отговорности на учителя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Раздел 4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Методи и ресурси за преподаване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ea typeface="Wingdings" pitchFamily="34"/>
                <a:cs typeface="Wingdings" pitchFamily="34"/>
              </a:rPr>
              <a:t></a:t>
            </a: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Раздел 5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0" i="0" u="none" strike="noStrike" kern="1200" cap="none" spc="0" baseline="0">
                <a:solidFill>
                  <a:srgbClr val="7E0021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Участие в училищния живот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56" y="973881"/>
            <a:ext cx="3905795" cy="5553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642" y="799487"/>
            <a:ext cx="3972482" cy="55252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56" y="911510"/>
            <a:ext cx="3953426" cy="5620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523" y="845061"/>
            <a:ext cx="3934370" cy="56014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20" y="945078"/>
            <a:ext cx="3858164" cy="55824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07" y="945078"/>
            <a:ext cx="3915323" cy="55824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11" y="997473"/>
            <a:ext cx="3858164" cy="5477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775" y="911739"/>
            <a:ext cx="3962954" cy="55633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15" y="1225616"/>
            <a:ext cx="3934370" cy="55729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72" y="1225616"/>
            <a:ext cx="3610480" cy="51632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33" y="964243"/>
            <a:ext cx="3772430" cy="55062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1048963" y="-363831"/>
            <a:ext cx="3778392" cy="49223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5021884" y="2449138"/>
            <a:ext cx="3810533" cy="55062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1204882" y="51266"/>
            <a:ext cx="2903823" cy="4018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838" y="740298"/>
            <a:ext cx="4001057" cy="55443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1332508" y="-261381"/>
            <a:ext cx="3282092" cy="46429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34" y="1163692"/>
            <a:ext cx="3867692" cy="56967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67" y="3850949"/>
            <a:ext cx="4526325" cy="30682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52" y="1492227"/>
            <a:ext cx="3404558" cy="48312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714" y="1492227"/>
            <a:ext cx="3615153" cy="4831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>
          <a:xfrm>
            <a:off x="752039" y="719998"/>
            <a:ext cx="8607960" cy="1262155"/>
          </a:xfrm>
        </p:spPr>
        <p:txBody>
          <a:bodyPr/>
          <a:lstStyle/>
          <a:p>
            <a:pPr lvl="0"/>
            <a:r>
              <a:rPr lang="de-DE" sz="3600">
                <a:latin typeface="Times New Roman" pitchFamily="18"/>
              </a:rPr>
              <a:t>Раздел1</a:t>
            </a:r>
            <a:r>
              <a:rPr lang="de-DE" sz="4800">
                <a:latin typeface="Times New Roman" pitchFamily="18"/>
              </a:rPr>
              <a:t>:</a:t>
            </a:r>
            <a:r>
              <a:rPr lang="de-DE" sz="3600">
                <a:latin typeface="Times New Roman" pitchFamily="18"/>
              </a:rPr>
              <a:t>Представяне.Общи сведения.</a:t>
            </a:r>
          </a:p>
        </p:txBody>
      </p:sp>
      <p:sp>
        <p:nvSpPr>
          <p:cNvPr id="3" name="Подзаглавие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 algn="ctr">
              <a:spcAft>
                <a:spcPts val="685"/>
              </a:spcAft>
            </a:pPr>
            <a:r>
              <a:rPr lang="de-DE">
                <a:solidFill>
                  <a:srgbClr val="99284C"/>
                </a:solidFill>
                <a:latin typeface="Times New Roman" pitchFamily="18"/>
              </a:rPr>
              <a:t>                            </a:t>
            </a:r>
            <a:r>
              <a:rPr lang="de-DE">
                <a:solidFill>
                  <a:srgbClr val="99284C"/>
                </a:solidFill>
              </a:rPr>
              <a:t></a:t>
            </a:r>
            <a:r>
              <a:rPr lang="de-DE">
                <a:solidFill>
                  <a:srgbClr val="99284C"/>
                </a:solidFill>
                <a:latin typeface="Comic Sans MS" pitchFamily="66"/>
              </a:rPr>
              <a:t>Марияна Маринова Дончева</a:t>
            </a:r>
          </a:p>
          <a:p>
            <a:pPr lvl="0" algn="ctr">
              <a:spcAft>
                <a:spcPts val="685"/>
              </a:spcAft>
            </a:pPr>
            <a:r>
              <a:rPr lang="de-DE">
                <a:solidFill>
                  <a:srgbClr val="99284C"/>
                </a:solidFill>
                <a:latin typeface="Comic Sans MS" pitchFamily="66"/>
              </a:rPr>
              <a:t>           </a:t>
            </a:r>
            <a:r>
              <a:rPr lang="de-DE">
                <a:solidFill>
                  <a:srgbClr val="99284C"/>
                </a:solidFill>
              </a:rPr>
              <a:t></a:t>
            </a:r>
            <a:r>
              <a:rPr lang="de-DE">
                <a:solidFill>
                  <a:srgbClr val="99284C"/>
                </a:solidFill>
                <a:latin typeface="Comic Sans MS" pitchFamily="66"/>
              </a:rPr>
              <a:t>Република България</a:t>
            </a:r>
          </a:p>
          <a:p>
            <a:pPr lvl="0" algn="ctr">
              <a:spcAft>
                <a:spcPts val="685"/>
              </a:spcAft>
            </a:pPr>
            <a:r>
              <a:rPr lang="de-DE">
                <a:solidFill>
                  <a:srgbClr val="99284C"/>
                </a:solidFill>
                <a:latin typeface="Comic Sans MS" pitchFamily="66"/>
              </a:rPr>
              <a:t>					</a:t>
            </a:r>
            <a:r>
              <a:rPr lang="de-DE">
                <a:solidFill>
                  <a:srgbClr val="99284C"/>
                </a:solidFill>
              </a:rPr>
              <a:t></a:t>
            </a:r>
            <a:r>
              <a:rPr lang="de-DE">
                <a:solidFill>
                  <a:srgbClr val="99284C"/>
                </a:solidFill>
                <a:latin typeface="Comic Sans MS" pitchFamily="66"/>
              </a:rPr>
              <a:t>с. Джулюница </a:t>
            </a:r>
            <a:r>
              <a:rPr lang="de-DE">
                <a:solidFill>
                  <a:srgbClr val="000000"/>
                </a:solidFill>
                <a:latin typeface="Comic Sans MS" pitchFamily="66"/>
              </a:rPr>
              <a:t>о</a:t>
            </a:r>
            <a:r>
              <a:rPr lang="de-DE">
                <a:solidFill>
                  <a:srgbClr val="99284C"/>
                </a:solidFill>
                <a:latin typeface="Comic Sans MS" pitchFamily="66"/>
              </a:rPr>
              <a:t>бл. В.Търново</a:t>
            </a:r>
          </a:p>
          <a:p>
            <a:pPr lvl="0">
              <a:spcAft>
                <a:spcPts val="685"/>
              </a:spcAft>
            </a:pPr>
            <a:r>
              <a:rPr lang="de-DE">
                <a:solidFill>
                  <a:srgbClr val="99284C"/>
                </a:solidFill>
                <a:latin typeface="Comic Sans MS" pitchFamily="66"/>
              </a:rPr>
              <a:t>                                </a:t>
            </a:r>
            <a:r>
              <a:rPr lang="de-DE">
                <a:solidFill>
                  <a:srgbClr val="99284C"/>
                </a:solidFill>
              </a:rPr>
              <a:t></a:t>
            </a:r>
            <a:r>
              <a:rPr lang="de-DE">
                <a:solidFill>
                  <a:srgbClr val="99284C"/>
                </a:solidFill>
                <a:latin typeface="Comic Sans MS" pitchFamily="66"/>
              </a:rPr>
              <a:t>mariqna_don4eva@abv.bg              </a:t>
            </a:r>
            <a:r>
              <a:rPr lang="de-DE">
                <a:solidFill>
                  <a:srgbClr val="99284C"/>
                </a:solidFill>
              </a:rPr>
              <a:t></a:t>
            </a:r>
            <a:r>
              <a:rPr lang="de-DE">
                <a:solidFill>
                  <a:srgbClr val="99284C"/>
                </a:solidFill>
                <a:latin typeface="Comic Sans MS" pitchFamily="66"/>
              </a:rPr>
              <a:t>Основно </a:t>
            </a:r>
            <a:r>
              <a:rPr lang="de-DE">
                <a:solidFill>
                  <a:srgbClr val="990000"/>
                </a:solidFill>
                <a:latin typeface="Comic Sans MS" pitchFamily="66"/>
              </a:rPr>
              <a:t>образование-ОУ„П.Р.Славейков“с.Джулюница</a:t>
            </a:r>
          </a:p>
          <a:p>
            <a:pPr lvl="0">
              <a:spcAft>
                <a:spcPts val="685"/>
              </a:spcAft>
            </a:pPr>
            <a:r>
              <a:rPr lang="de-DE">
                <a:solidFill>
                  <a:srgbClr val="990000"/>
                </a:solidFill>
              </a:rPr>
              <a:t></a:t>
            </a:r>
            <a:r>
              <a:rPr lang="de-DE">
                <a:solidFill>
                  <a:srgbClr val="990000"/>
                </a:solidFill>
                <a:latin typeface="Comic Sans MS" pitchFamily="66"/>
              </a:rPr>
              <a:t>Средно образование- TЕ„А.С. Попов“ В.Търново</a:t>
            </a:r>
          </a:p>
          <a:p>
            <a:pPr lvl="0">
              <a:spcAft>
                <a:spcPts val="685"/>
              </a:spcAft>
            </a:pPr>
            <a:r>
              <a:rPr lang="de-DE">
                <a:solidFill>
                  <a:srgbClr val="99284C"/>
                </a:solidFill>
                <a:latin typeface="Comic Sans MS" pitchFamily="66"/>
              </a:rPr>
              <a:t> </a:t>
            </a:r>
            <a:r>
              <a:rPr lang="de-DE">
                <a:solidFill>
                  <a:srgbClr val="99284C"/>
                </a:solidFill>
              </a:rPr>
              <a:t></a:t>
            </a:r>
            <a:r>
              <a:rPr lang="de-DE">
                <a:solidFill>
                  <a:srgbClr val="99284C"/>
                </a:solidFill>
                <a:latin typeface="Comic Sans MS" pitchFamily="66"/>
              </a:rPr>
              <a:t>Висше образование – ШУ ”Епископ Константин Преславски”, гр. Шумен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2364871" y="392199"/>
            <a:ext cx="4296372" cy="57824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581966" y="-581974"/>
            <a:ext cx="4264715" cy="5428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5638817" y="3117861"/>
            <a:ext cx="3856262" cy="50273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лавие 1"/>
          <p:cNvSpPr txBox="1">
            <a:spLocks noGrp="1"/>
          </p:cNvSpPr>
          <p:nvPr>
            <p:ph type="subTitle" idx="4294967295"/>
          </p:nvPr>
        </p:nvSpPr>
        <p:spPr>
          <a:xfrm>
            <a:off x="740883" y="699479"/>
            <a:ext cx="8607960" cy="6200637"/>
          </a:xfrm>
        </p:spPr>
        <p:txBody>
          <a:bodyPr anchor="ctr" anchorCtr="1"/>
          <a:lstStyle/>
          <a:p>
            <a:pPr lvl="0" algn="ctr"/>
            <a:r>
              <a:rPr lang="de-DE">
                <a:solidFill>
                  <a:srgbClr val="99284C"/>
                </a:solidFill>
              </a:rPr>
              <a:t>Благодаря за вниманието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28201" y="2891881"/>
            <a:ext cx="8731797" cy="4992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1" i="0" u="none" strike="noStrike" kern="1200" cap="none" spc="0" baseline="0">
              <a:solidFill>
                <a:srgbClr val="7E0021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7E0021"/>
              </a:solidFill>
              <a:uFillTx/>
              <a:latin typeface="Arial" pitchFamily="34"/>
              <a:ea typeface="Andale Sans UI" pitchFamily="2"/>
              <a:cs typeface="Tahoma" pitchFamily="2"/>
            </a:endParaRPr>
          </a:p>
        </p:txBody>
      </p:sp>
      <p:sp>
        <p:nvSpPr>
          <p:cNvPr id="3" name="Заглавие 2"/>
          <p:cNvSpPr txBox="1">
            <a:spLocks noGrp="1"/>
          </p:cNvSpPr>
          <p:nvPr>
            <p:ph type="title" idx="4294967295"/>
          </p:nvPr>
        </p:nvSpPr>
        <p:spPr>
          <a:xfrm>
            <a:off x="899998" y="719998"/>
            <a:ext cx="8607960" cy="1262155"/>
          </a:xfrm>
        </p:spPr>
        <p:txBody>
          <a:bodyPr/>
          <a:lstStyle/>
          <a:p>
            <a:pPr lvl="0"/>
            <a:r>
              <a:rPr lang="de-DE" sz="3600">
                <a:solidFill>
                  <a:srgbClr val="7E0021"/>
                </a:solidFill>
                <a:latin typeface="Times New Roman" pitchFamily="18"/>
              </a:rPr>
              <a:t>Раздел1:Представяне.Общи сведения.</a:t>
            </a:r>
          </a:p>
        </p:txBody>
      </p:sp>
      <p:sp>
        <p:nvSpPr>
          <p:cNvPr id="4" name="Подзаглавие 3"/>
          <p:cNvSpPr txBox="1">
            <a:spLocks noGrp="1"/>
          </p:cNvSpPr>
          <p:nvPr>
            <p:ph type="subTitle" idx="4294967295"/>
          </p:nvPr>
        </p:nvSpPr>
        <p:spPr>
          <a:xfrm>
            <a:off x="761759" y="1967395"/>
            <a:ext cx="8418240" cy="4762798"/>
          </a:xfrm>
        </p:spPr>
        <p:txBody>
          <a:bodyPr anchor="ctr"/>
          <a:lstStyle/>
          <a:p>
            <a:pPr lvl="0"/>
            <a:r>
              <a:rPr lang="de-DE">
                <a:solidFill>
                  <a:srgbClr val="7E0021"/>
                </a:solidFill>
                <a:latin typeface="Calibri" pitchFamily="34"/>
              </a:rPr>
              <a:t>Председател на Методическото обединение на началните учители;</a:t>
            </a:r>
          </a:p>
          <a:p>
            <a:pPr lvl="0"/>
            <a:r>
              <a:rPr lang="de-DE">
                <a:solidFill>
                  <a:srgbClr val="7E0021"/>
                </a:solidFill>
                <a:latin typeface="Calibri" pitchFamily="34"/>
              </a:rPr>
              <a:t>Участие в работни групи с различна по естество учебно-образователна,педагогическа дейност;</a:t>
            </a:r>
          </a:p>
          <a:p>
            <a:pPr lvl="0"/>
            <a:r>
              <a:rPr lang="de-DE">
                <a:solidFill>
                  <a:srgbClr val="7E0021"/>
                </a:solidFill>
                <a:latin typeface="Calibri" pitchFamily="34"/>
              </a:rPr>
              <a:t>Участие в лекции,курсове,сбирки, семинари, обучения и др</a:t>
            </a:r>
            <a:r>
              <a:rPr lang="de-DE">
                <a:solidFill>
                  <a:srgbClr val="99284C"/>
                </a:solidFill>
                <a:latin typeface="Calibri" pitchFamily="34"/>
              </a:rPr>
              <a:t>.</a:t>
            </a:r>
          </a:p>
          <a:p>
            <a:pPr lvl="0"/>
            <a:endParaRPr lang="de-DE">
              <a:solidFill>
                <a:srgbClr val="7E0021"/>
              </a:solidFill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/>
            </a:r>
            <a:br>
              <a:rPr lang="de-DE"/>
            </a:br>
            <a:r>
              <a:rPr lang="de-DE"/>
              <a:t>Информационна карта за квалификации</a:t>
            </a:r>
          </a:p>
        </p:txBody>
      </p:sp>
      <p:sp>
        <p:nvSpPr>
          <p:cNvPr id="3" name="Текстов контейнер 2"/>
          <p:cNvSpPr txBox="1">
            <a:spLocks noGrp="1"/>
          </p:cNvSpPr>
          <p:nvPr>
            <p:ph type="body" idx="4294967295"/>
          </p:nvPr>
        </p:nvSpPr>
        <p:spPr>
          <a:xfrm>
            <a:off x="899998" y="1799996"/>
            <a:ext cx="8418240" cy="6670804"/>
          </a:xfrm>
        </p:spPr>
        <p:txBody>
          <a:bodyPr/>
          <a:lstStyle/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2004г. Методика на обучението по БДП I– IV клас</a:t>
            </a:r>
          </a:p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2006 г. Удостоверение за завършено обучение “Базови и специфични компютърни умения”-НПЦ гр. София</a:t>
            </a:r>
          </a:p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2010г. Модел за интердисциплинарно обучение при интегриране на технологиите в учебния процес в 1 и 2 клас на началното училище</a:t>
            </a:r>
          </a:p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2011Обучение за работа с образователен софтуер "Еnvision"</a:t>
            </a:r>
          </a:p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2011г. ПКС трета</a:t>
            </a:r>
          </a:p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2011г. Интерактивни технологии итехники в обучението по БДП</a:t>
            </a:r>
          </a:p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2012г. Разработване и управление на проекти от ЕС</a:t>
            </a:r>
          </a:p>
          <a:p>
            <a:pPr lvl="0"/>
            <a:r>
              <a:rPr lang="de-DE" i="1">
                <a:solidFill>
                  <a:srgbClr val="7E0021"/>
                </a:solidFill>
                <a:latin typeface="Times New Roman" pitchFamily="18"/>
              </a:rPr>
              <a:t>2012г. Работа в мултикултурна среда</a:t>
            </a:r>
          </a:p>
          <a:p>
            <a:pPr lvl="0"/>
            <a:endParaRPr lang="de-DE" sz="2000">
              <a:solidFill>
                <a:srgbClr val="000000"/>
              </a:solidFill>
              <a:latin typeface="Times New Roman" pitchFamily="18"/>
            </a:endParaRPr>
          </a:p>
          <a:p>
            <a:pPr lvl="0"/>
            <a:endParaRPr lang="de-DE" sz="2000">
              <a:latin typeface="Times New Roman" pitchFamily="18"/>
            </a:endParaRPr>
          </a:p>
          <a:p>
            <a:pPr lvl="0"/>
            <a:endParaRPr lang="de-DE" sz="2000">
              <a:latin typeface="Times New Roman" pitchFamily="18"/>
            </a:endParaRPr>
          </a:p>
          <a:p>
            <a:pPr lvl="0"/>
            <a:endParaRPr lang="de-DE" sz="2000">
              <a:latin typeface="Times New Roman" pitchFamily="18"/>
            </a:endParaRPr>
          </a:p>
          <a:p>
            <a:pPr lvl="0"/>
            <a:endParaRPr lang="de-DE" sz="3000"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24836" y="450040"/>
            <a:ext cx="8747763" cy="71096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2013г.обучение на педагогически специалисти за формиране на знания, умения и копетентности за работа в интеркултурна среда</a:t>
            </a:r>
            <a:endParaRPr lang="bg-BG" sz="2400" b="0" i="1" u="none" strike="noStrike" kern="1200" cap="none" spc="0" baseline="0">
              <a:solidFill>
                <a:srgbClr val="7E0021"/>
              </a:solidFill>
              <a:uFillTx/>
              <a:latin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2015г. Преминала обучение за скаути водач 8-11 години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2016г.Формиране на умения за четене с разбиране у учениците от 1-4 клас2016г. Мултимедийни образователни технологии за постигане на ефективен учебен процес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2016г. 4-та национално научно-практическа конференция „Интеркултурно образование като средство за намаляването на ромските деца от училище“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2016г. Актуални проблеми на обучението и възпитанието по БДП в СУ и ДГ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2016г. Уебинар: „Започнете „Голямото приключение“ с новия учебен комплект за първи клас на „Просвета плюс“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2016г. Уебинар „Музкиката и приказката за развитието на детето в 1 клас“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b="0" i="1" u="none" strike="noStrike" kern="1200" cap="none" spc="0" baseline="0">
                <a:solidFill>
                  <a:srgbClr val="7E0021"/>
                </a:solidFill>
                <a:uFillTx/>
                <a:latin typeface="Times New Roman" pitchFamily="18"/>
              </a:rPr>
              <a:t>2016г. Уебинар „Голямото приключение“ на малкия ученик в околния свят и в света на изобразителното изкуство“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1" u="none" strike="noStrike" kern="1200" cap="none" spc="0" baseline="0">
              <a:solidFill>
                <a:srgbClr val="7E0021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 noGrp="1"/>
          </p:cNvSpPr>
          <p:nvPr>
            <p:ph type="title"/>
          </p:nvPr>
        </p:nvSpPr>
        <p:spPr>
          <a:xfrm>
            <a:off x="573237" y="3290276"/>
            <a:ext cx="8607960" cy="1262155"/>
          </a:xfrm>
        </p:spPr>
        <p:txBody>
          <a:bodyPr anchorCtr="0"/>
          <a:lstStyle/>
          <a:p>
            <a:pPr lvl="0" algn="l" hangingPunct="1"/>
            <a:r>
              <a:rPr lang="bg-BG" kern="1200">
                <a:solidFill>
                  <a:srgbClr val="7E0021"/>
                </a:solidFill>
                <a:latin typeface="Times New Roman" pitchFamily="18"/>
              </a:rPr>
              <a:t>2017г.</a:t>
            </a:r>
            <a:r>
              <a:rPr lang="bg-BG" b="0" kern="1200">
                <a:solidFill>
                  <a:srgbClr val="7E0021"/>
                </a:solidFill>
                <a:latin typeface="Times New Roman" pitchFamily="18"/>
              </a:rPr>
              <a:t> Овладяване на математически компетентности в начален етап в условията на новите учебни програми и ролята на учителя в този процес (1 кредит)</a:t>
            </a:r>
            <a:br>
              <a:rPr lang="bg-BG" b="0" kern="1200">
                <a:solidFill>
                  <a:srgbClr val="7E0021"/>
                </a:solidFill>
                <a:latin typeface="Times New Roman" pitchFamily="18"/>
              </a:rPr>
            </a:br>
            <a:r>
              <a:rPr lang="bg-BG" b="0" kern="1200">
                <a:solidFill>
                  <a:srgbClr val="7E0021"/>
                </a:solidFill>
                <a:latin typeface="Times New Roman" pitchFamily="18"/>
              </a:rPr>
              <a:t>Трафик на хора. Превенция на трафика на хора сред ученици и подрастващи </a:t>
            </a:r>
            <a:br>
              <a:rPr lang="bg-BG" b="0" kern="1200">
                <a:solidFill>
                  <a:srgbClr val="7E0021"/>
                </a:solidFill>
                <a:latin typeface="Times New Roman" pitchFamily="18"/>
              </a:rPr>
            </a:br>
            <a:r>
              <a:rPr lang="bg-BG" b="0" kern="1200">
                <a:solidFill>
                  <a:srgbClr val="7E0021"/>
                </a:solidFill>
                <a:latin typeface="Times New Roman" pitchFamily="18"/>
              </a:rPr>
              <a:t>2017г. Уебинар „ Малкия ученик в чудния свят на изобразителното изкуство“</a:t>
            </a:r>
            <a:br>
              <a:rPr lang="bg-BG" b="0" kern="1200">
                <a:solidFill>
                  <a:srgbClr val="7E0021"/>
                </a:solidFill>
                <a:latin typeface="Times New Roman" pitchFamily="18"/>
              </a:rPr>
            </a:br>
            <a:r>
              <a:rPr lang="bg-BG" b="0" kern="1200">
                <a:solidFill>
                  <a:srgbClr val="7E0021"/>
                </a:solidFill>
                <a:latin typeface="Times New Roman" pitchFamily="18"/>
              </a:rPr>
              <a:t>2017г. Семинар „Обучението по БЕЛ в контекста на комуникативноречевата насоченост на образователния процес в 1-4 клас“ </a:t>
            </a:r>
            <a:br>
              <a:rPr lang="bg-BG" b="0" kern="1200">
                <a:solidFill>
                  <a:srgbClr val="7E0021"/>
                </a:solidFill>
                <a:latin typeface="Times New Roman" pitchFamily="18"/>
              </a:rPr>
            </a:br>
            <a:r>
              <a:rPr lang="bg-BG" b="0" kern="1200">
                <a:solidFill>
                  <a:srgbClr val="7E0021"/>
                </a:solidFill>
                <a:latin typeface="Times New Roman" pitchFamily="18"/>
              </a:rPr>
              <a:t>2017г. Уебинар „Учебните програми за 2 клас- нови моменти и предизвикателства“ </a:t>
            </a:r>
            <a:br>
              <a:rPr lang="bg-BG" b="0" kern="1200">
                <a:solidFill>
                  <a:srgbClr val="7E0021"/>
                </a:solidFill>
                <a:latin typeface="Times New Roman" pitchFamily="18"/>
              </a:rPr>
            </a:br>
            <a:r>
              <a:rPr lang="bg-BG" b="0" kern="1200">
                <a:solidFill>
                  <a:srgbClr val="7E0021"/>
                </a:solidFill>
                <a:latin typeface="Times New Roman" pitchFamily="18"/>
              </a:rPr>
              <a:t>2017г. Уебинар „Чудния свят на природата, технологиите и предприемачеството в 1 клас“</a:t>
            </a:r>
            <a:br>
              <a:rPr lang="bg-BG" b="0" kern="1200">
                <a:solidFill>
                  <a:srgbClr val="7E0021"/>
                </a:solidFill>
                <a:latin typeface="Times New Roman" pitchFamily="18"/>
              </a:rPr>
            </a:br>
            <a:r>
              <a:rPr lang="bg-BG" kern="1200">
                <a:solidFill>
                  <a:srgbClr val="7E0021"/>
                </a:solidFill>
                <a:latin typeface="Times New Roman" pitchFamily="18"/>
              </a:rPr>
              <a:t>2018г.</a:t>
            </a:r>
            <a:r>
              <a:rPr lang="bg-BG" b="0" kern="1200">
                <a:solidFill>
                  <a:srgbClr val="7E0021"/>
                </a:solidFill>
                <a:latin typeface="Times New Roman" pitchFamily="18"/>
              </a:rPr>
              <a:t>  Използване на интерактивни форми и методи в образователния процес за стимулиране на логическото мислене, въображението и паметта на учениците (1 кредит)</a:t>
            </a:r>
            <a:br>
              <a:rPr lang="bg-BG" b="0" kern="1200">
                <a:solidFill>
                  <a:srgbClr val="7E0021"/>
                </a:solidFill>
                <a:latin typeface="Times New Roman" pitchFamily="18"/>
              </a:rPr>
            </a:br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2"/>
          <p:cNvSpPr txBox="1">
            <a:spLocks noGrp="1"/>
          </p:cNvSpPr>
          <p:nvPr>
            <p:ph idx="1"/>
          </p:nvPr>
        </p:nvSpPr>
        <p:spPr>
          <a:xfrm>
            <a:off x="578760" y="506998"/>
            <a:ext cx="8418240" cy="4762798"/>
          </a:xfrm>
        </p:spPr>
        <p:txBody>
          <a:bodyPr/>
          <a:lstStyle/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2018г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. „Практическите дейности в урока по музика- фактор за успешно прилагане на новите учебни програми 1-4 клас“ (1 кредит)</a:t>
            </a: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2018г. 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„Формиране на уменията за прилагане на новата учебна програма по технологии и предприемачество  в началното училище и 5-6 клас“(1 кредит)</a:t>
            </a: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2018г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. „Оценяване на степента на формиране на умения на учениците заложени в учебните програми по човекът и обществото 3-4 клас чрез часовете за затвърдяване на нови знания и обобщение“(1 кредит)</a:t>
            </a: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2019г.  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„Формиране на уменията за прилагане на новата учебна програма по компютърно моделиране в начален етап“(1 кредит)</a:t>
            </a: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2019г 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Интерактивни практики часовете по математика в  начален курс/ Бит и техника/ ( 1 кредит)</a:t>
            </a:r>
            <a:endParaRPr lang="bg-BG" sz="2000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r>
              <a:rPr lang="bg-BG" b="1" i="1" kern="1200">
                <a:solidFill>
                  <a:srgbClr val="7E0021"/>
                </a:solidFill>
                <a:latin typeface="Times New Roman" pitchFamily="18"/>
              </a:rPr>
              <a:t>2020г. </a:t>
            </a: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>„Успешна подготовка за национално външно оценяване 4 клас“(1 кредит)</a:t>
            </a:r>
          </a:p>
          <a:p>
            <a:pPr lvl="0"/>
            <a:endParaRPr lang="bg-BG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endParaRPr lang="bg-BG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endParaRPr lang="bg-BG" b="1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endParaRPr lang="bg-BG" i="1" kern="1200">
              <a:solidFill>
                <a:srgbClr val="7E0021"/>
              </a:solidFill>
              <a:latin typeface="Times New Roman" pitchFamily="18"/>
            </a:endParaRPr>
          </a:p>
          <a:p>
            <a:pPr lvl="0"/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/>
            </a:r>
            <a:br>
              <a:rPr lang="bg-BG" i="1" kern="1200">
                <a:solidFill>
                  <a:srgbClr val="7E0021"/>
                </a:solidFill>
                <a:latin typeface="Times New Roman" pitchFamily="18"/>
              </a:rPr>
            </a:br>
            <a:r>
              <a:rPr lang="bg-BG" i="1" kern="1200">
                <a:solidFill>
                  <a:srgbClr val="7E0021"/>
                </a:solidFill>
                <a:latin typeface="Times New Roman" pitchFamily="18"/>
              </a:rPr>
              <a:t/>
            </a:r>
            <a:br>
              <a:rPr lang="bg-BG" i="1" kern="1200">
                <a:solidFill>
                  <a:srgbClr val="7E0021"/>
                </a:solidFill>
                <a:latin typeface="Times New Roman" pitchFamily="18"/>
              </a:rPr>
            </a:br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s novelty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1392</Words>
  <Application>Microsoft Office PowerPoint</Application>
  <PresentationFormat>Широк екран</PresentationFormat>
  <Paragraphs>154</Paragraphs>
  <Slides>42</Slides>
  <Notes>17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42</vt:i4>
      </vt:variant>
    </vt:vector>
  </HeadingPairs>
  <TitlesOfParts>
    <vt:vector size="53" baseType="lpstr">
      <vt:lpstr>Malgun Gothic</vt:lpstr>
      <vt:lpstr>Albany</vt:lpstr>
      <vt:lpstr>Andale Sans UI</vt:lpstr>
      <vt:lpstr>Arial</vt:lpstr>
      <vt:lpstr>Calibri</vt:lpstr>
      <vt:lpstr>Comic Sans MS</vt:lpstr>
      <vt:lpstr>Tahoma</vt:lpstr>
      <vt:lpstr>Times New Roman</vt:lpstr>
      <vt:lpstr>Wingdings</vt:lpstr>
      <vt:lpstr>Default</vt:lpstr>
      <vt:lpstr>prs novelty</vt:lpstr>
      <vt:lpstr>Презентация на PowerPoint</vt:lpstr>
      <vt:lpstr>Презентация на PowerPoint</vt:lpstr>
      <vt:lpstr>Презентация на PowerPoint</vt:lpstr>
      <vt:lpstr>Раздел1:Представяне.Общи сведения.</vt:lpstr>
      <vt:lpstr>Раздел1:Представяне.Общи сведения.</vt:lpstr>
      <vt:lpstr> Информационна карта за квалификации</vt:lpstr>
      <vt:lpstr>Презентация на PowerPoint</vt:lpstr>
      <vt:lpstr>2017г. Овладяване на математически компетентности в начален етап в условията на новите учебни програми и ролята на учителя в този процес (1 кредит) Трафик на хора. Превенция на трафика на хора сред ученици и подрастващи  2017г. Уебинар „ Малкия ученик в чудния свят на изобразителното изкуство“ 2017г. Семинар „Обучението по БЕЛ в контекста на комуникативноречевата насоченост на образователния процес в 1-4 клас“  2017г. Уебинар „Учебните програми за 2 клас- нови моменти и предизвикателства“  2017г. Уебинар „Чудния свят на природата, технологиите и предприемачеството в 1 клас“ 2018г.  Използване на интерактивни форми и методи в образователния процес за стимулиране на логическото мислене, въображението и паметта на учениците (1 кредит) </vt:lpstr>
      <vt:lpstr>Презентация на PowerPoint</vt:lpstr>
      <vt:lpstr>Презентация на PowerPoint</vt:lpstr>
      <vt:lpstr>Философия на преподаване</vt:lpstr>
      <vt:lpstr>Философия на преподаване</vt:lpstr>
      <vt:lpstr>Раздел 3 Отговорности на учителя</vt:lpstr>
      <vt:lpstr>Философия на преподаване</vt:lpstr>
      <vt:lpstr>Философия на преподаване</vt:lpstr>
      <vt:lpstr> Раздел 3 Отговорности на учителя</vt:lpstr>
      <vt:lpstr>РАЗДЕЛ 4: Описание на педагогическата и научно - методическата дейност</vt:lpstr>
      <vt:lpstr>РАЗДЕЛ 4           4.2.</vt:lpstr>
      <vt:lpstr>Раздел 5 Участие в училищния живот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16</cp:revision>
  <dcterms:created xsi:type="dcterms:W3CDTF">2009-04-16T11:32:32Z</dcterms:created>
  <dcterms:modified xsi:type="dcterms:W3CDTF">2022-03-08T13:26:09Z</dcterms:modified>
</cp:coreProperties>
</file>