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72" r:id="rId10"/>
    <p:sldId id="270" r:id="rId11"/>
    <p:sldId id="274" r:id="rId12"/>
    <p:sldId id="277" r:id="rId13"/>
    <p:sldId id="278" r:id="rId14"/>
    <p:sldId id="279" r:id="rId15"/>
    <p:sldId id="282" r:id="rId16"/>
  </p:sldIdLst>
  <p:sldSz cx="9144000" cy="6858000" type="screen4x3"/>
  <p:notesSz cx="6858000" cy="9144000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715" autoAdjust="0"/>
  </p:normalViewPr>
  <p:slideViewPr>
    <p:cSldViewPr>
      <p:cViewPr varScale="1">
        <p:scale>
          <a:sx n="109" d="100"/>
          <a:sy n="109" d="100"/>
        </p:scale>
        <p:origin x="168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59CC2-01EA-48D9-AE57-70771E55CE6E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DB079-F947-4EC6-9EF8-D271E2C8870C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750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AEBD3-F5EE-4E6E-AF74-FAC5CC5BD1C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25336-A904-4F3A-9C61-355F447E2A64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6534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5CF0-6F6C-4045-9600-2F300C32F3C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7F596-E8A7-4206-BBAC-0A491459C207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1638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63EB1-85F2-49A1-8695-C5558A57A54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85BDE-4B44-4B14-BD4D-5F95157277B5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578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DED74-DF67-4955-A6AE-B39F9CD399E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373AB-BB95-4E66-9B99-073FBB3BFB62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201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94FA8-110D-4338-AB14-245E6C137C3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A0FD8-4B70-40A7-9E04-47AEB2307F67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866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E4909-0108-405D-8EA4-1483B493EF1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62E5B-5C5C-4AD9-8127-6C72EA2F4D93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047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C2DC8-EEB9-42A9-9FEC-4EBFC3DCAB8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13731-B6ED-4284-BCCA-8D7E866C4CF0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409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29958-CDBF-48F4-9BBD-643436B2865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DD995-CF02-4219-B9C7-5D4EE50FEC16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017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11BF6-4038-4C90-A851-2C6C21EC766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DC1EE-675E-4C36-A364-2E176096A202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201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E5646-3B03-4002-AE99-B1990E6EC8B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8554-A783-4BD2-8ADC-0401185762AE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674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38A51AE-7544-4781-A8DA-B6C7ED09AFF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9A46209-60FF-460D-AA95-FC15EAEEBFDE}" type="datetimeFigureOut">
              <a:rPr lang="bg-BG"/>
              <a:pPr>
                <a:defRPr/>
              </a:pPr>
              <a:t>8.3.2022 г.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55625" y="555625"/>
            <a:ext cx="7773988" cy="360045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g-BG" dirty="0" smtClean="0"/>
              <a:t>Портфолио </a:t>
            </a:r>
            <a:br>
              <a:rPr lang="bg-BG" dirty="0" smtClean="0"/>
            </a:br>
            <a:r>
              <a:rPr lang="bg-BG" dirty="0" smtClean="0"/>
              <a:t> на</a:t>
            </a:r>
            <a:br>
              <a:rPr lang="bg-BG" dirty="0" smtClean="0"/>
            </a:br>
            <a:r>
              <a:rPr lang="bg-BG" dirty="0" smtClean="0"/>
              <a:t> старши учител </a:t>
            </a:r>
            <a:br>
              <a:rPr lang="bg-BG" dirty="0" smtClean="0"/>
            </a:br>
            <a:r>
              <a:rPr lang="bg-BG" dirty="0" smtClean="0"/>
              <a:t>Йорданка Иванова Атанасова</a:t>
            </a:r>
            <a:endParaRPr lang="bg-BG" dirty="0"/>
          </a:p>
        </p:txBody>
      </p:sp>
      <p:sp>
        <p:nvSpPr>
          <p:cNvPr id="3075" name="Подзаглавие 2"/>
          <p:cNvSpPr>
            <a:spLocks noGrp="1"/>
          </p:cNvSpPr>
          <p:nvPr>
            <p:ph type="subTitle" idx="1"/>
          </p:nvPr>
        </p:nvSpPr>
        <p:spPr>
          <a:xfrm>
            <a:off x="533400" y="5661025"/>
            <a:ext cx="7854950" cy="792163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g-BG" altLang="bg-BG" sz="2800" b="1" smtClean="0">
                <a:solidFill>
                  <a:srgbClr val="FF0000"/>
                </a:solidFill>
              </a:rPr>
              <a:t>ОбУ</a:t>
            </a:r>
            <a:r>
              <a:rPr lang="bg-BG" altLang="bg-BG" sz="2800" b="1" dirty="0" smtClean="0">
                <a:solidFill>
                  <a:srgbClr val="FF0000"/>
                </a:solidFill>
              </a:rPr>
              <a:t>   “П.Р.Славейков”   с.Джулюница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g-BG" altLang="bg-BG" dirty="0" smtClean="0"/>
          </a:p>
        </p:txBody>
      </p:sp>
      <p:pic>
        <p:nvPicPr>
          <p:cNvPr id="2052" name="Picture 5" descr="C:\Users\Теда\Desktop\223230_106110732809851_411683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149725"/>
            <a:ext cx="208756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mtClean="0"/>
              <a:t>II</a:t>
            </a:r>
            <a:r>
              <a:rPr lang="bg-BG" altLang="bg-BG" smtClean="0"/>
              <a:t>. Приложения и снимки</a:t>
            </a:r>
          </a:p>
        </p:txBody>
      </p:sp>
      <p:sp>
        <p:nvSpPr>
          <p:cNvPr id="11267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57338"/>
            <a:ext cx="8291513" cy="647700"/>
          </a:xfrm>
        </p:spPr>
        <p:txBody>
          <a:bodyPr/>
          <a:lstStyle/>
          <a:p>
            <a:pPr eaLnBrk="1" hangingPunct="1"/>
            <a:r>
              <a:rPr lang="bg-BG" altLang="bg-BG" smtClean="0"/>
              <a:t>       </a:t>
            </a:r>
            <a:r>
              <a:rPr lang="bg-BG" altLang="bg-BG" u="sng" smtClean="0"/>
              <a:t>Образование и обучение</a:t>
            </a:r>
          </a:p>
        </p:txBody>
      </p:sp>
      <p:sp>
        <p:nvSpPr>
          <p:cNvPr id="13317" name="Контейнер за съдържание 4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Дати</a:t>
            </a:r>
            <a:r>
              <a:rPr lang="en-US" altLang="bg-BG" dirty="0" smtClean="0"/>
              <a:t>(</a:t>
            </a:r>
            <a:r>
              <a:rPr lang="bg-BG" altLang="bg-BG" dirty="0" smtClean="0"/>
              <a:t> от- до </a:t>
            </a:r>
            <a:r>
              <a:rPr lang="en-US" altLang="bg-BG" dirty="0" smtClean="0"/>
              <a:t>)</a:t>
            </a: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име и вид на обучаващата 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bg-BG" altLang="bg-BG" dirty="0" smtClean="0"/>
              <a:t>    или образователната организация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Основни предмети/ застъпени професионални умения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ниво на националната класификация</a:t>
            </a:r>
            <a:r>
              <a:rPr lang="en-US" altLang="bg-BG" dirty="0" smtClean="0"/>
              <a:t>(</a:t>
            </a:r>
            <a:r>
              <a:rPr lang="bg-BG" altLang="bg-BG" dirty="0" smtClean="0"/>
              <a:t>ако е приложимо</a:t>
            </a:r>
            <a:r>
              <a:rPr lang="en-US" altLang="bg-BG" dirty="0" smtClean="0"/>
              <a:t>)</a:t>
            </a:r>
          </a:p>
        </p:txBody>
      </p:sp>
      <p:sp>
        <p:nvSpPr>
          <p:cNvPr id="11269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284663" y="2514600"/>
            <a:ext cx="5183187" cy="38465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 1995г. – 2001г.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   Шуменски Университет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bg-BG" altLang="bg-BG" smtClean="0"/>
              <a:t>“Епископ Константин Преславски”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Специалност:  Химия и физика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Висше образование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bg-BG" altLang="bg-BG" smtClean="0"/>
              <a:t>    Професионален Магистър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bg-BG" altLang="bg-BG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bg-BG" altLang="bg-BG" smtClean="0"/>
          </a:p>
          <a:p>
            <a:pPr eaLnBrk="1" hangingPunct="1"/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endParaRPr lang="bg-BG" altLang="bg-BG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7772400" cy="1008062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. Приложения и снимки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   </a:t>
            </a:r>
            <a:r>
              <a:rPr lang="bg-BG" u="sng" dirty="0" smtClean="0">
                <a:solidFill>
                  <a:schemeClr val="tx2">
                    <a:lumMod val="90000"/>
                  </a:schemeClr>
                </a:solidFill>
              </a:rPr>
              <a:t>Лични умения и компетентности</a:t>
            </a:r>
            <a:r>
              <a:rPr lang="bg-BG" u="sng" dirty="0">
                <a:solidFill>
                  <a:schemeClr val="tx2">
                    <a:lumMod val="90000"/>
                  </a:schemeClr>
                </a:solidFill>
              </a:rPr>
              <a:t/>
            </a:r>
            <a:br>
              <a:rPr lang="bg-BG" u="sng" dirty="0">
                <a:solidFill>
                  <a:schemeClr val="tx2">
                    <a:lumMod val="90000"/>
                  </a:schemeClr>
                </a:solidFill>
              </a:rPr>
            </a:br>
            <a:endParaRPr lang="bg-BG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95288" y="2492375"/>
            <a:ext cx="7705725" cy="396081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/>
              <a:t>  Придобити в жизнения път или в професията, но не непременно удостоверени с официален документ или диплома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u="sng" dirty="0" smtClean="0">
                <a:solidFill>
                  <a:schemeClr val="tx2">
                    <a:lumMod val="75000"/>
                  </a:schemeClr>
                </a:solidFill>
              </a:rPr>
              <a:t>Август 2006г.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    МОН Национален  Педагогически Център – гр. София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Удостоверение за завършен курс за обучение модул “Биология” за учебен предмет в </a:t>
            </a:r>
            <a:r>
              <a:rPr lang="en-US" dirty="0" smtClean="0"/>
              <a:t>V</a:t>
            </a:r>
            <a:r>
              <a:rPr lang="bg-BG" dirty="0" smtClean="0"/>
              <a:t>клас “ Човекът и природата”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u="sng" dirty="0" smtClean="0">
                <a:solidFill>
                  <a:schemeClr val="tx2">
                    <a:lumMod val="75000"/>
                  </a:schemeClr>
                </a:solidFill>
              </a:rPr>
              <a:t>Септември 2007г.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    МОН Национален  Педагогически Център – гр. София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Удостоверение за завършен курс за обучение модул “Биология” за учебен предмет в </a:t>
            </a:r>
            <a:r>
              <a:rPr lang="en-US" dirty="0" smtClean="0"/>
              <a:t>VI</a:t>
            </a:r>
            <a:r>
              <a:rPr lang="bg-BG" dirty="0" smtClean="0"/>
              <a:t> клас “ Човекът и природата”</a:t>
            </a:r>
          </a:p>
          <a:p>
            <a:pPr eaLnBrk="1" fontAlgn="auto" hangingPunct="1">
              <a:spcAft>
                <a:spcPts val="0"/>
              </a:spcAft>
              <a:buClr>
                <a:srgbClr val="A9A57C"/>
              </a:buClr>
              <a:buFont typeface="Wingdings" pitchFamily="2" charset="2"/>
              <a:buChar char="v"/>
              <a:defRPr/>
            </a:pPr>
            <a:r>
              <a:rPr lang="bg-BG" b="1" dirty="0">
                <a:solidFill>
                  <a:srgbClr val="675E47">
                    <a:lumMod val="75000"/>
                  </a:srgbClr>
                </a:solidFill>
              </a:rPr>
              <a:t> </a:t>
            </a:r>
            <a:r>
              <a:rPr lang="bg-BG" b="1" u="sng" dirty="0" smtClean="0">
                <a:solidFill>
                  <a:srgbClr val="675E47">
                    <a:lumMod val="75000"/>
                  </a:srgbClr>
                </a:solidFill>
              </a:rPr>
              <a:t>Ноември 2013г.</a:t>
            </a:r>
            <a:endParaRPr lang="bg-BG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Национален институт и квалификация в системата на образованието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„Обучение на педагогически специалисти за формиране на знания, умения и компетентности за оценяване на учениците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18.11.2013г.-22.11.2013г.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bg-BG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bg-B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5573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. Приложения и снимки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sz="6000" dirty="0" smtClean="0"/>
              <a:t> </a:t>
            </a:r>
            <a:r>
              <a:rPr lang="bg-BG" sz="3600" dirty="0" smtClean="0"/>
              <a:t>  </a:t>
            </a:r>
            <a:r>
              <a:rPr lang="bg-BG" sz="3600" u="sng" dirty="0" smtClean="0">
                <a:solidFill>
                  <a:schemeClr val="tx2">
                    <a:lumMod val="90000"/>
                  </a:schemeClr>
                </a:solidFill>
              </a:rPr>
              <a:t>Лични умения и компетентности</a:t>
            </a:r>
            <a:endParaRPr lang="bg-BG" sz="36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538538" cy="4210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 Майчин език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Други езици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bg-BG" altLang="bg-BG" smtClean="0"/>
              <a:t> Четене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bg-BG" altLang="bg-BG" smtClean="0"/>
              <a:t>Писане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bg-BG" altLang="bg-BG" smtClean="0"/>
              <a:t>Разговор </a:t>
            </a:r>
          </a:p>
        </p:txBody>
      </p:sp>
      <p:sp>
        <p:nvSpPr>
          <p:cNvPr id="13316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419600" y="1989138"/>
            <a:ext cx="3465513" cy="41370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Български език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Руски език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bg-BG" altLang="bg-BG" smtClean="0"/>
              <a:t>Добро ниво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bg-BG" altLang="bg-BG" smtClean="0"/>
              <a:t>Добро ниво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bg-BG" altLang="bg-BG" sz="2400" smtClean="0">
                <a:latin typeface="Arial" panose="020B0604020202020204" pitchFamily="34" charset="0"/>
              </a:rPr>
              <a:t>Добро</a:t>
            </a:r>
            <a:r>
              <a:rPr lang="bg-BG" altLang="bg-BG" smtClean="0"/>
              <a:t>  ниво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лавие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1223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3200" smtClean="0">
                <a:solidFill>
                  <a:srgbClr val="FCF059"/>
                </a:solidFill>
              </a:rPr>
              <a:t>II</a:t>
            </a:r>
            <a:r>
              <a:rPr lang="bg-BG" altLang="bg-BG" sz="3200" smtClean="0">
                <a:solidFill>
                  <a:srgbClr val="FCF059"/>
                </a:solidFill>
              </a:rPr>
              <a:t>. Приложения и снимки</a:t>
            </a:r>
            <a:r>
              <a:rPr lang="bg-BG" altLang="bg-BG" sz="3200" smtClean="0"/>
              <a:t/>
            </a:r>
            <a:br>
              <a:rPr lang="bg-BG" altLang="bg-BG" sz="3200" smtClean="0"/>
            </a:br>
            <a:r>
              <a:rPr lang="bg-BG" altLang="bg-BG" sz="3200" smtClean="0"/>
              <a:t>    </a:t>
            </a:r>
            <a:r>
              <a:rPr lang="bg-BG" altLang="bg-BG" sz="3200" u="sng" smtClean="0">
                <a:solidFill>
                  <a:srgbClr val="FDF69C"/>
                </a:solidFill>
              </a:rPr>
              <a:t>Социални умения и компетентности</a:t>
            </a:r>
            <a:endParaRPr lang="bg-BG" altLang="bg-BG" sz="3200" smtClean="0"/>
          </a:p>
        </p:txBody>
      </p:sp>
      <p:sp>
        <p:nvSpPr>
          <p:cNvPr id="14339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43865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bg-BG" altLang="bg-BG" smtClean="0"/>
              <a:t>Съвместно съжителство с други хора в интеркултурно  обкръжение, в ситуации, в които комуникацията и екипната работа са от съществено значение</a:t>
            </a:r>
          </a:p>
        </p:txBody>
      </p:sp>
      <p:sp>
        <p:nvSpPr>
          <p:cNvPr id="14340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419600" y="1844675"/>
            <a:ext cx="3681413" cy="4281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Отлични комуникативни умения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Способност за работа в екип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Коректност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Отговорност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Организираност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3200" smtClean="0">
                <a:solidFill>
                  <a:srgbClr val="FCF059"/>
                </a:solidFill>
              </a:rPr>
              <a:t>II</a:t>
            </a:r>
            <a:r>
              <a:rPr lang="bg-BG" altLang="bg-BG" sz="3200" smtClean="0">
                <a:solidFill>
                  <a:srgbClr val="FCF059"/>
                </a:solidFill>
              </a:rPr>
              <a:t>. Приложения и снимки</a:t>
            </a:r>
            <a:r>
              <a:rPr lang="bg-BG" altLang="bg-BG" sz="3200" smtClean="0"/>
              <a:t/>
            </a:r>
            <a:br>
              <a:rPr lang="bg-BG" altLang="bg-BG" sz="3200" smtClean="0"/>
            </a:br>
            <a:r>
              <a:rPr lang="bg-BG" altLang="bg-BG" sz="3200" smtClean="0"/>
              <a:t>    </a:t>
            </a:r>
            <a:r>
              <a:rPr lang="bg-BG" altLang="bg-BG" sz="3200" u="sng" smtClean="0">
                <a:solidFill>
                  <a:srgbClr val="FDF69C"/>
                </a:solidFill>
              </a:rPr>
              <a:t>Технически умения и компетентности</a:t>
            </a:r>
            <a:endParaRPr lang="bg-BG" altLang="bg-BG" sz="3200" smtClean="0"/>
          </a:p>
        </p:txBody>
      </p:sp>
      <p:sp>
        <p:nvSpPr>
          <p:cNvPr id="2048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Работа с  компютри.</a:t>
            </a:r>
          </a:p>
        </p:txBody>
      </p:sp>
      <p:sp>
        <p:nvSpPr>
          <p:cNvPr id="2048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419600" y="1536700"/>
            <a:ext cx="3657600" cy="45894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altLang="bg-BG" dirty="0" smtClean="0"/>
              <a:t>MS Windows 2003, </a:t>
            </a:r>
            <a:r>
              <a:rPr lang="bg-BG" altLang="bg-BG" dirty="0" smtClean="0"/>
              <a:t>  </a:t>
            </a:r>
            <a:r>
              <a:rPr lang="en-US" altLang="bg-BG" dirty="0" smtClean="0"/>
              <a:t>MS Excel  2003, MS Word 2003, Power point, Internet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bg-BG" altLang="bg-BG" dirty="0" smtClean="0"/>
              <a:t>Удостоверение за завършено обучение  “Базови и специфични компютърни умения на учители“/ 2006г.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. Приложения и снимки</a:t>
            </a:r>
            <a:endParaRPr lang="bg-BG" dirty="0"/>
          </a:p>
        </p:txBody>
      </p:sp>
      <p:sp>
        <p:nvSpPr>
          <p:cNvPr id="16387" name="Текстов контейнер 3"/>
          <p:cNvSpPr>
            <a:spLocks noGrp="1"/>
          </p:cNvSpPr>
          <p:nvPr>
            <p:ph type="body" sz="quarter" idx="3"/>
          </p:nvPr>
        </p:nvSpPr>
        <p:spPr>
          <a:xfrm>
            <a:off x="1187450" y="1535113"/>
            <a:ext cx="4968875" cy="639762"/>
          </a:xfrm>
        </p:spPr>
        <p:txBody>
          <a:bodyPr/>
          <a:lstStyle/>
          <a:p>
            <a:pPr eaLnBrk="1" hangingPunct="1"/>
            <a:r>
              <a:rPr lang="bg-BG" altLang="bg-BG" smtClean="0"/>
              <a:t>             5 октомври </a:t>
            </a:r>
          </a:p>
          <a:p>
            <a:pPr eaLnBrk="1" hangingPunct="1"/>
            <a:r>
              <a:rPr lang="bg-BG" altLang="bg-BG" smtClean="0"/>
              <a:t>         Ден на учителя </a:t>
            </a:r>
          </a:p>
        </p:txBody>
      </p:sp>
      <p:pic>
        <p:nvPicPr>
          <p:cNvPr id="16388" name="Picture 8" descr="C:\Users\Теда\Desktop\1010475_662828097114547_1617178541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306638"/>
            <a:ext cx="4464050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7732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4500" smtClean="0"/>
              <a:t/>
            </a:r>
            <a:br>
              <a:rPr lang="bg-BG" sz="4500" smtClean="0"/>
            </a:br>
            <a:r>
              <a:rPr lang="en-US" sz="2800" smtClean="0"/>
              <a:t>I</a:t>
            </a:r>
            <a:r>
              <a:rPr lang="bg-BG" sz="2800" smtClean="0"/>
              <a:t>.Описание на педагогическата и научно- методическата дейност</a:t>
            </a:r>
            <a:br>
              <a:rPr lang="bg-BG" sz="2800" smtClean="0"/>
            </a:br>
            <a:r>
              <a:rPr lang="bg-BG" sz="4500" smtClean="0"/>
              <a:t>------------------------------------------</a:t>
            </a:r>
          </a:p>
        </p:txBody>
      </p:sp>
      <p:sp>
        <p:nvSpPr>
          <p:cNvPr id="307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/>
          <a:lstStyle/>
          <a:p>
            <a:pPr eaLnBrk="1" hangingPunct="1"/>
            <a:r>
              <a:rPr lang="bg-BG" altLang="bg-BG" sz="2300" b="1" smtClean="0"/>
              <a:t>1.  </a:t>
            </a:r>
            <a:r>
              <a:rPr lang="bg-BG" altLang="bg-BG" sz="2300" b="1" u="sng" smtClean="0"/>
              <a:t>Общи сведения.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bg-BG" altLang="bg-BG" sz="2300" smtClean="0"/>
              <a:t>1.1. Дейността  на преподавателите е свързана с изграждане на взаимоотношение, взаимодействия и организационни връзки с :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z="2300" smtClean="0"/>
              <a:t>  Ученицит</a:t>
            </a:r>
            <a:r>
              <a:rPr lang="en-US" altLang="bg-BG" sz="2300" smtClean="0"/>
              <a:t>e;</a:t>
            </a:r>
            <a:endParaRPr lang="bg-BG" altLang="bg-BG" sz="230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z="2300" smtClean="0"/>
              <a:t> Родителите</a:t>
            </a:r>
            <a:r>
              <a:rPr lang="en-US" altLang="bg-BG" sz="2300" smtClean="0"/>
              <a:t>;</a:t>
            </a:r>
            <a:endParaRPr lang="bg-BG" altLang="bg-BG" sz="230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z="2300" smtClean="0"/>
              <a:t>Учители и възпитатели от същото или от други училища</a:t>
            </a:r>
            <a:r>
              <a:rPr lang="en-US" altLang="bg-BG" sz="2300" smtClean="0"/>
              <a:t>;</a:t>
            </a:r>
            <a:endParaRPr lang="bg-BG" altLang="bg-BG" sz="230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z="2300" smtClean="0"/>
              <a:t> Управленския и административен персонал на училището</a:t>
            </a:r>
            <a:r>
              <a:rPr lang="en-US" altLang="bg-BG" sz="2300" smtClean="0"/>
              <a:t>;</a:t>
            </a:r>
            <a:endParaRPr lang="bg-BG" altLang="bg-BG" sz="230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z="2300" smtClean="0"/>
              <a:t>Експерти </a:t>
            </a:r>
            <a:r>
              <a:rPr lang="bg-BG" altLang="bg-BG" sz="2300" smtClean="0">
                <a:latin typeface="Cambria" panose="02040503050406030204" pitchFamily="18" charset="0"/>
              </a:rPr>
              <a:t>от РИО</a:t>
            </a:r>
            <a:r>
              <a:rPr lang="bg-BG" altLang="bg-BG" sz="2300" smtClean="0"/>
              <a:t>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z="2300" smtClean="0"/>
              <a:t>1.2. Европейски формат на автобиография </a:t>
            </a:r>
            <a:r>
              <a:rPr lang="en-US" altLang="bg-BG" sz="2300" smtClean="0"/>
              <a:t>(CV)</a:t>
            </a:r>
            <a:r>
              <a:rPr lang="bg-BG" altLang="bg-BG" sz="2300" smtClean="0"/>
              <a:t> – </a:t>
            </a:r>
            <a:endParaRPr lang="en-US" altLang="bg-BG" sz="23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bg-BG" sz="2300" smtClean="0"/>
              <a:t>    </a:t>
            </a:r>
            <a:r>
              <a:rPr lang="bg-BG" altLang="bg-BG" sz="2300" smtClean="0"/>
              <a:t>приложение 1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/>
              <a:t>I</a:t>
            </a:r>
            <a:r>
              <a:rPr lang="bg-BG" sz="2800" smtClean="0"/>
              <a:t>. Описание на педагогическата и научно- методическата дейност</a:t>
            </a:r>
            <a:r>
              <a:rPr lang="bg-BG" sz="4500" smtClean="0"/>
              <a:t>   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bg-BG" b="1" u="sng" dirty="0" smtClean="0"/>
              <a:t>2. Философия на преподаване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bg-BG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bg-BG" dirty="0" smtClean="0"/>
              <a:t>Добър е  не този учител, който пише на учениците си желаните оценки , а този , който съумее да предизвика интерес към предмета си.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bg-BG" dirty="0" smtClean="0"/>
              <a:t> Оценката е критерий за успеваемост, а не метод за наказание.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bg-BG" dirty="0" smtClean="0"/>
              <a:t> Практиката  ми ме е научила, че най- добри резултати се постигат, когато дистанцията учител-ученик е скъсена максимално. Когато децата видят в преподавателя си и приятел , с когото могат да споделят и да поискат съвет за извън предметни теми, тогава и отношението към преподаваната учебна дисциплина се променя.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bg-BG" dirty="0" smtClean="0"/>
              <a:t>Много важен е личният пример. Учениците никога не бива да бъдат подвеждани, за да  не  се губи доверието едни към друг.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bg-BG" dirty="0" smtClean="0"/>
              <a:t> Разбира се фактор в отношенията е и различния ученически състав в   отделните паралелки. Така методите и похватите са различни в зависимост от субекта.</a:t>
            </a:r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лавие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2800" smtClean="0"/>
              <a:t>I</a:t>
            </a:r>
            <a:r>
              <a:rPr lang="bg-BG" altLang="bg-BG" sz="2800" smtClean="0"/>
              <a:t>. Описание на педагогическата и научно- методическата дейност</a:t>
            </a:r>
          </a:p>
        </p:txBody>
      </p:sp>
      <p:sp>
        <p:nvSpPr>
          <p:cNvPr id="6147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altLang="bg-BG" b="1" u="sng" dirty="0" smtClean="0"/>
              <a:t>Отговорности на учителя. </a:t>
            </a: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През учебната 2021– 2022година преподавам</a:t>
            </a:r>
            <a:endParaRPr lang="en-US" altLang="bg-BG" dirty="0" smtClean="0"/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bg-BG" altLang="bg-BG" dirty="0" smtClean="0"/>
              <a:t> ЗП физика и астрономия в </a:t>
            </a:r>
            <a:r>
              <a:rPr lang="en-US" altLang="bg-BG" dirty="0" smtClean="0"/>
              <a:t>VII</a:t>
            </a:r>
            <a:r>
              <a:rPr lang="bg-BG" altLang="bg-BG" dirty="0" smtClean="0"/>
              <a:t>,  </a:t>
            </a:r>
            <a:r>
              <a:rPr lang="en-US" altLang="bg-BG" dirty="0" smtClean="0"/>
              <a:t>VIII</a:t>
            </a:r>
            <a:r>
              <a:rPr lang="bg-BG" altLang="bg-BG" dirty="0" smtClean="0"/>
              <a:t> клас.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bg-BG" altLang="bg-BG" dirty="0" smtClean="0"/>
              <a:t> ЗП химия и опазване на околната среда </a:t>
            </a:r>
            <a:r>
              <a:rPr lang="en-US" altLang="bg-BG" dirty="0" smtClean="0"/>
              <a:t>VII, VIII</a:t>
            </a:r>
            <a:r>
              <a:rPr lang="bg-BG" altLang="bg-BG" dirty="0" smtClean="0"/>
              <a:t> клас.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bg-BG" altLang="bg-BG" dirty="0"/>
              <a:t> </a:t>
            </a:r>
            <a:r>
              <a:rPr lang="bg-BG" altLang="bg-BG" dirty="0" smtClean="0"/>
              <a:t>ЗП човекът и природата</a:t>
            </a:r>
            <a:r>
              <a:rPr lang="en-US" altLang="bg-BG" dirty="0" smtClean="0"/>
              <a:t> </a:t>
            </a:r>
            <a:r>
              <a:rPr lang="bg-BG" altLang="bg-BG" dirty="0" smtClean="0"/>
              <a:t>в </a:t>
            </a:r>
            <a:r>
              <a:rPr lang="en-US" altLang="bg-BG" dirty="0" smtClean="0"/>
              <a:t>V, VI </a:t>
            </a:r>
            <a:r>
              <a:rPr lang="bg-BG" altLang="bg-BG" dirty="0" smtClean="0"/>
              <a:t>клас.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altLang="bg-BG" dirty="0" smtClean="0"/>
              <a:t> ЗП биология и здравно образование в </a:t>
            </a:r>
            <a:r>
              <a:rPr lang="en-US" altLang="bg-BG" dirty="0" smtClean="0"/>
              <a:t>VII</a:t>
            </a:r>
            <a:r>
              <a:rPr lang="bg-BG" altLang="bg-BG" dirty="0" smtClean="0"/>
              <a:t>, </a:t>
            </a:r>
            <a:r>
              <a:rPr lang="en-US" altLang="bg-BG" dirty="0" smtClean="0"/>
              <a:t>VIII </a:t>
            </a:r>
            <a:r>
              <a:rPr lang="bg-BG" altLang="bg-BG" dirty="0" smtClean="0"/>
              <a:t>клас.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altLang="bg-BG" dirty="0"/>
              <a:t> </a:t>
            </a:r>
            <a:r>
              <a:rPr lang="bg-BG" altLang="bg-BG" dirty="0" smtClean="0"/>
              <a:t>Седмично един час на класния ръководител в </a:t>
            </a:r>
            <a:r>
              <a:rPr lang="en-US" altLang="bg-BG" dirty="0" smtClean="0"/>
              <a:t>VI </a:t>
            </a:r>
            <a:r>
              <a:rPr lang="bg-BG" altLang="bg-BG" dirty="0" smtClean="0"/>
              <a:t>клас.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2800" smtClean="0"/>
              <a:t>I</a:t>
            </a:r>
            <a:r>
              <a:rPr lang="bg-BG" altLang="bg-BG" sz="2800" smtClean="0"/>
              <a:t>. Описание на педагогическата и научно- методическата дейност</a:t>
            </a:r>
          </a:p>
        </p:txBody>
      </p:sp>
      <p:sp>
        <p:nvSpPr>
          <p:cNvPr id="6147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264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2400" smtClean="0"/>
              <a:t>4. </a:t>
            </a:r>
            <a:r>
              <a:rPr lang="bg-BG" altLang="bg-BG" sz="2400" b="1" u="sng" smtClean="0"/>
              <a:t>Методи на преподаване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bg-BG" altLang="bg-BG" sz="2400" smtClean="0"/>
              <a:t>   В работата си използвам: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altLang="bg-BG" sz="2400" smtClean="0"/>
              <a:t> „Учебници и учебни тетрадки на издателство          </a:t>
            </a:r>
            <a:r>
              <a:rPr lang="en-US" altLang="bg-BG" sz="2400" smtClean="0"/>
              <a:t>            </a:t>
            </a:r>
            <a:r>
              <a:rPr lang="bg-BG" altLang="bg-BG" sz="2400" smtClean="0"/>
              <a:t>   Булвест”</a:t>
            </a:r>
            <a:r>
              <a:rPr lang="en-US" altLang="bg-BG" sz="2400" smtClean="0"/>
              <a:t>;</a:t>
            </a:r>
            <a:endParaRPr lang="bg-BG" altLang="bg-BG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altLang="bg-BG" sz="2400" smtClean="0"/>
              <a:t> Таблици и макети</a:t>
            </a:r>
            <a:r>
              <a:rPr lang="en-US" altLang="bg-BG" sz="2400" smtClean="0"/>
              <a:t>;</a:t>
            </a:r>
            <a:endParaRPr lang="bg-BG" altLang="bg-BG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altLang="bg-BG" sz="2400" smtClean="0"/>
              <a:t>Презентации по отделни теми, в които участват и учениците</a:t>
            </a:r>
            <a:r>
              <a:rPr lang="en-US" altLang="bg-BG" sz="2400" smtClean="0"/>
              <a:t>;</a:t>
            </a:r>
            <a:endParaRPr lang="bg-BG" altLang="bg-BG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altLang="bg-BG" sz="2400" smtClean="0"/>
              <a:t> Подходящи тестове и материали, подбрани от различни сборници и друга помощна литература</a:t>
            </a:r>
            <a:r>
              <a:rPr lang="en-US" altLang="bg-BG" sz="2400" smtClean="0"/>
              <a:t>;</a:t>
            </a:r>
            <a:endParaRPr lang="bg-BG" altLang="bg-BG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bg-BG" altLang="bg-BG" sz="2400" smtClean="0"/>
              <a:t>Материали от олимпиади и състезания, проведени в предходните години.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bg-BG" altLang="bg-BG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2800" smtClean="0"/>
              <a:t>I</a:t>
            </a:r>
            <a:r>
              <a:rPr lang="bg-BG" altLang="bg-BG" sz="2800" smtClean="0"/>
              <a:t>. Описание на педагогическата и научно- методическата дейност</a:t>
            </a:r>
          </a:p>
        </p:txBody>
      </p:sp>
      <p:sp>
        <p:nvSpPr>
          <p:cNvPr id="7171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5. </a:t>
            </a:r>
            <a:r>
              <a:rPr lang="bg-BG" altLang="bg-BG" b="1" u="sng" smtClean="0"/>
              <a:t>Обратна връзка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 Методите ми на оценяване са различни в зависимост от класа и отделния индивид. Например в седми клас наблягам на тестовото оценяване, за да са подготвени учениците за НВО.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 За добра успеваемост ежеседмично в точно определен ден и час провеждам консултации с ученици и родители.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лавие 1"/>
          <p:cNvSpPr>
            <a:spLocks noGrp="1"/>
          </p:cNvSpPr>
          <p:nvPr>
            <p:ph type="title"/>
          </p:nvPr>
        </p:nvSpPr>
        <p:spPr>
          <a:xfrm>
            <a:off x="539750" y="908050"/>
            <a:ext cx="8229600" cy="1270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mtClean="0"/>
              <a:t/>
            </a:r>
            <a:br>
              <a:rPr lang="en-US" altLang="bg-BG" smtClean="0"/>
            </a:br>
            <a:r>
              <a:rPr lang="en-US" altLang="bg-BG" smtClean="0"/>
              <a:t/>
            </a:r>
            <a:br>
              <a:rPr lang="en-US" altLang="bg-BG" smtClean="0"/>
            </a:br>
            <a:r>
              <a:rPr lang="en-US" altLang="bg-BG" sz="2800" smtClean="0"/>
              <a:t>II</a:t>
            </a:r>
            <a:r>
              <a:rPr lang="bg-BG" altLang="bg-BG" sz="2800" smtClean="0"/>
              <a:t>. Приложения и снимки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bg-BG" altLang="bg-BG" sz="2800" smtClean="0"/>
              <a:t> </a:t>
            </a:r>
            <a:r>
              <a:rPr lang="bg-BG" altLang="bg-BG" sz="2800" b="1" u="sng" smtClean="0"/>
              <a:t>Европейски формат на автобиография </a:t>
            </a:r>
            <a:r>
              <a:rPr lang="en-US" altLang="bg-BG" sz="2800" b="1" u="sng" smtClean="0"/>
              <a:t>(CV)</a:t>
            </a:r>
            <a:r>
              <a:rPr lang="bg-BG" altLang="bg-BG" sz="2800" b="1" u="sng" smtClean="0"/>
              <a:t/>
            </a:r>
            <a:br>
              <a:rPr lang="bg-BG" altLang="bg-BG" sz="2800" b="1" u="sng" smtClean="0"/>
            </a:br>
            <a:endParaRPr lang="bg-BG" altLang="bg-BG" sz="2800" b="1" u="sng" smtClean="0"/>
          </a:p>
        </p:txBody>
      </p:sp>
      <p:sp>
        <p:nvSpPr>
          <p:cNvPr id="1024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 rtlCol="0">
            <a:normAutofit fontScale="92500"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                       Име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                       Адрес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                      Телефон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                       Е- </a:t>
            </a:r>
            <a:r>
              <a:rPr lang="en-US" altLang="bg-BG" dirty="0" smtClean="0"/>
              <a:t>mail</a:t>
            </a: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     Националност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   Дата на раждане</a:t>
            </a:r>
          </a:p>
        </p:txBody>
      </p:sp>
      <p:sp>
        <p:nvSpPr>
          <p:cNvPr id="1024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859338" y="1916113"/>
            <a:ext cx="4038600" cy="4433887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Йорданка Иванова    Атанасова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ул. „ Трети март“ №60 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bg-BG" altLang="bg-BG" dirty="0" smtClean="0"/>
              <a:t>    с. Джулюница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088</a:t>
            </a:r>
            <a:r>
              <a:rPr lang="en-US" altLang="bg-BG" dirty="0" smtClean="0"/>
              <a:t>******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</a:t>
            </a:r>
            <a:r>
              <a:rPr lang="en-US" altLang="bg-BG" dirty="0" smtClean="0"/>
              <a:t>tocheva_62@abv.bg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Българин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1</a:t>
            </a:r>
            <a:r>
              <a:rPr lang="en-US" altLang="bg-BG" dirty="0" smtClean="0"/>
              <a:t>5.01.1962</a:t>
            </a:r>
            <a:endParaRPr lang="bg-BG" altLang="bg-BG" dirty="0" smtClean="0"/>
          </a:p>
        </p:txBody>
      </p:sp>
      <p:pic>
        <p:nvPicPr>
          <p:cNvPr id="8197" name="Picture 6" descr="C:\Users\Теда\Desktop\72934_272588126232325_1532987828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2924175"/>
            <a:ext cx="18097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mtClean="0"/>
              <a:t>II</a:t>
            </a:r>
            <a:r>
              <a:rPr lang="bg-BG" altLang="bg-BG" smtClean="0"/>
              <a:t>. Приложения и снимки</a:t>
            </a:r>
          </a:p>
        </p:txBody>
      </p:sp>
      <p:sp>
        <p:nvSpPr>
          <p:cNvPr id="9219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7643813" cy="658812"/>
          </a:xfrm>
        </p:spPr>
        <p:txBody>
          <a:bodyPr/>
          <a:lstStyle/>
          <a:p>
            <a:pPr eaLnBrk="1" hangingPunct="1"/>
            <a:r>
              <a:rPr lang="bg-BG" altLang="bg-BG" b="0" smtClean="0"/>
              <a:t>                                        </a:t>
            </a:r>
            <a:r>
              <a:rPr lang="bg-BG" altLang="bg-BG" u="sng" smtClean="0"/>
              <a:t>Трудов стаж</a:t>
            </a:r>
          </a:p>
        </p:txBody>
      </p:sp>
      <p:sp>
        <p:nvSpPr>
          <p:cNvPr id="9220" name="Контейнер за съдържание 4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4402138" cy="38465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Дати </a:t>
            </a:r>
            <a:r>
              <a:rPr lang="en-US" altLang="bg-BG" smtClean="0"/>
              <a:t>(</a:t>
            </a:r>
            <a:r>
              <a:rPr lang="bg-BG" altLang="bg-BG" smtClean="0"/>
              <a:t>от – до </a:t>
            </a:r>
            <a:r>
              <a:rPr lang="en-US" altLang="bg-BG" smtClean="0"/>
              <a:t>)</a:t>
            </a:r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Име и адрес на работодателя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bg-BG" altLang="bg-BG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Заемана длъжност</a:t>
            </a:r>
          </a:p>
        </p:txBody>
      </p:sp>
      <p:sp>
        <p:nvSpPr>
          <p:cNvPr id="9221" name="Текстов контейнер 3"/>
          <p:cNvSpPr>
            <a:spLocks noGrp="1"/>
          </p:cNvSpPr>
          <p:nvPr>
            <p:ph type="body" sz="quarter" idx="3"/>
          </p:nvPr>
        </p:nvSpPr>
        <p:spPr>
          <a:xfrm>
            <a:off x="8316913" y="1860550"/>
            <a:ext cx="369887" cy="654050"/>
          </a:xfrm>
        </p:spPr>
        <p:txBody>
          <a:bodyPr/>
          <a:lstStyle/>
          <a:p>
            <a:pPr eaLnBrk="1" hangingPunct="1"/>
            <a:endParaRPr lang="bg-BG" altLang="bg-BG" smtClean="0"/>
          </a:p>
        </p:txBody>
      </p:sp>
      <p:sp>
        <p:nvSpPr>
          <p:cNvPr id="11270" name="Контейнер за съдържание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04.09.2001 до сега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ОУ “П.Р.Славейков“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altLang="bg-BG" dirty="0" smtClean="0"/>
              <a:t>      с.Джулюница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 Старши учител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bg-BG" altLang="bg-BG" dirty="0" smtClean="0"/>
              <a:t>     Преподавател по химия и опазване на околната среда и физика и астрономия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mtClean="0"/>
              <a:t>II</a:t>
            </a:r>
            <a:r>
              <a:rPr lang="bg-BG" altLang="bg-BG" smtClean="0"/>
              <a:t>. Приложения и снимки</a:t>
            </a:r>
          </a:p>
        </p:txBody>
      </p:sp>
      <p:sp>
        <p:nvSpPr>
          <p:cNvPr id="1024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187450" y="2060575"/>
            <a:ext cx="6264275" cy="504825"/>
          </a:xfrm>
        </p:spPr>
        <p:txBody>
          <a:bodyPr/>
          <a:lstStyle/>
          <a:p>
            <a:pPr eaLnBrk="1" hangingPunct="1"/>
            <a:r>
              <a:rPr lang="bg-BG" altLang="bg-BG" u="sng" smtClean="0"/>
              <a:t>Образование и обучение</a:t>
            </a:r>
          </a:p>
          <a:p>
            <a:pPr eaLnBrk="1" hangingPunct="1"/>
            <a:endParaRPr lang="bg-BG" altLang="bg-BG" smtClean="0"/>
          </a:p>
        </p:txBody>
      </p:sp>
      <p:sp>
        <p:nvSpPr>
          <p:cNvPr id="12293" name="Контейнер за съдържание 4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bg-BG" altLang="bg-BG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Основни  предмети застъпени професионални умения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bg-BG" altLang="bg-BG" dirty="0" smtClean="0"/>
              <a:t> ниво на националната класификация</a:t>
            </a:r>
            <a:r>
              <a:rPr lang="en-US" altLang="bg-BG" dirty="0" smtClean="0"/>
              <a:t>(</a:t>
            </a:r>
            <a:r>
              <a:rPr lang="bg-BG" altLang="bg-BG" dirty="0" smtClean="0"/>
              <a:t>ако е приложимо</a:t>
            </a:r>
            <a:r>
              <a:rPr lang="en-US" altLang="bg-BG" dirty="0" smtClean="0"/>
              <a:t>)</a:t>
            </a:r>
            <a:endParaRPr lang="bg-BG" altLang="bg-BG" dirty="0" smtClean="0"/>
          </a:p>
        </p:txBody>
      </p:sp>
      <p:sp>
        <p:nvSpPr>
          <p:cNvPr id="10245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419600" y="2565400"/>
            <a:ext cx="3657600" cy="35607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bg-BG" altLang="bg-BG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mtClean="0"/>
              <a:t>Средно образование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bg-BG" altLang="bg-BG" smtClean="0"/>
              <a:t>    Работник по професия – слаботоков ел. монтьор </a:t>
            </a:r>
            <a:r>
              <a:rPr lang="en-US" altLang="bg-BG" smtClean="0"/>
              <a:t>II-</a:t>
            </a:r>
            <a:r>
              <a:rPr lang="bg-BG" altLang="bg-BG" smtClean="0"/>
              <a:t>разряд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bg-BG" altLang="bg-BG" smtClean="0"/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bg-BG" altLang="bg-BG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502</TotalTime>
  <Words>871</Words>
  <Application>Microsoft Office PowerPoint</Application>
  <PresentationFormat>Презентация на цял екран (4:3)</PresentationFormat>
  <Paragraphs>139</Paragraphs>
  <Slides>15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15</vt:i4>
      </vt:variant>
    </vt:vector>
  </HeadingPairs>
  <TitlesOfParts>
    <vt:vector size="21" baseType="lpstr">
      <vt:lpstr>Arial</vt:lpstr>
      <vt:lpstr>Cambria</vt:lpstr>
      <vt:lpstr>Calibri</vt:lpstr>
      <vt:lpstr>Wingdings 2</vt:lpstr>
      <vt:lpstr>Wingdings</vt:lpstr>
      <vt:lpstr>Adjacency</vt:lpstr>
      <vt:lpstr>Портфолио   на  старши учител  Йорданка Иванова Атанасова</vt:lpstr>
      <vt:lpstr> I.Описание на педагогическата и научно- методическата дейност ------------------------------------------</vt:lpstr>
      <vt:lpstr>I. Описание на педагогическата и научно- методическата дейност    </vt:lpstr>
      <vt:lpstr>I. Описание на педагогическата и научно- методическата дейност</vt:lpstr>
      <vt:lpstr>I. Описание на педагогическата и научно- методическата дейност</vt:lpstr>
      <vt:lpstr>I. Описание на педагогическата и научно- методическата дейност</vt:lpstr>
      <vt:lpstr>  II. Приложения и снимки  Европейски формат на автобиография (CV) </vt:lpstr>
      <vt:lpstr>II. Приложения и снимки</vt:lpstr>
      <vt:lpstr>II. Приложения и снимки</vt:lpstr>
      <vt:lpstr>II. Приложения и снимки</vt:lpstr>
      <vt:lpstr>II. Приложения и снимки    Лични умения и компетентности </vt:lpstr>
      <vt:lpstr>II. Приложения и снимки    Лични умения и компетентности</vt:lpstr>
      <vt:lpstr>II. Приложения и снимки     Социални умения и компетентности</vt:lpstr>
      <vt:lpstr>II. Приложения и снимки     Технически умения и компетентности</vt:lpstr>
      <vt:lpstr>II. Приложения и снимки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  на  старши учител  Кръстю Маринов Кръстев</dc:title>
  <dc:creator>Кръстю</dc:creator>
  <cp:lastModifiedBy>user</cp:lastModifiedBy>
  <cp:revision>67</cp:revision>
  <dcterms:created xsi:type="dcterms:W3CDTF">2013-01-19T20:39:29Z</dcterms:created>
  <dcterms:modified xsi:type="dcterms:W3CDTF">2022-03-08T14:54:32Z</dcterms:modified>
  <cp:contentStatus/>
</cp:coreProperties>
</file>