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3" r:id="rId4"/>
    <p:sldId id="258" r:id="rId5"/>
    <p:sldId id="259" r:id="rId6"/>
    <p:sldId id="269" r:id="rId7"/>
    <p:sldId id="262" r:id="rId8"/>
    <p:sldId id="265" r:id="rId9"/>
    <p:sldId id="267" r:id="rId10"/>
    <p:sldId id="270" r:id="rId11"/>
    <p:sldId id="272" r:id="rId12"/>
    <p:sldId id="261" r:id="rId13"/>
    <p:sldId id="266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1C887-2008-47C4-842D-949B47BED5C7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22C60-8B1B-4D5A-8788-91156E7D3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64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22C60-8B1B-4D5A-8788-91156E7D35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3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1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3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9902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03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2991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37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19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4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7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92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9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7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5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6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0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3C97-7772-45F3-8D84-3838FF6D71D5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9B4D85-F225-4AA6-BCC7-26DFA1087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18514D1-A434-470E-A4B2-D60078427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980" y="153920"/>
            <a:ext cx="8733257" cy="914400"/>
          </a:xfrm>
        </p:spPr>
        <p:txBody>
          <a:bodyPr/>
          <a:lstStyle/>
          <a:p>
            <a:pPr algn="ctr"/>
            <a:r>
              <a:rPr lang="bg-BG" sz="2400" dirty="0"/>
              <a:t>Обединено </a:t>
            </a:r>
            <a:r>
              <a:rPr lang="bg-BG" sz="2400" dirty="0" smtClean="0"/>
              <a:t>иновативно училище </a:t>
            </a:r>
            <a:r>
              <a:rPr lang="bg-BG" sz="2400" dirty="0"/>
              <a:t>„ Петко Рачев Славейков“ </a:t>
            </a:r>
            <a:br>
              <a:rPr lang="bg-BG" sz="2400" dirty="0"/>
            </a:br>
            <a:r>
              <a:rPr lang="bg-BG" sz="1600" dirty="0"/>
              <a:t>село Джулюница, общ.Лясковец, обл.Велико Търново</a:t>
            </a:r>
            <a:endParaRPr lang="en-US" sz="1600" dirty="0"/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D35E6293-5CD2-44AD-8CE0-530475454EEE}"/>
              </a:ext>
            </a:extLst>
          </p:cNvPr>
          <p:cNvSpPr txBox="1"/>
          <p:nvPr/>
        </p:nvSpPr>
        <p:spPr>
          <a:xfrm>
            <a:off x="3307644" y="2246489"/>
            <a:ext cx="45832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5400" dirty="0"/>
              <a:t>ПОРТФОЛИО</a:t>
            </a:r>
            <a:endParaRPr lang="en-US" sz="5400" dirty="0"/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CEA1816D-FB0D-41B7-9225-F636AC78AFFF}"/>
              </a:ext>
            </a:extLst>
          </p:cNvPr>
          <p:cNvSpPr txBox="1"/>
          <p:nvPr/>
        </p:nvSpPr>
        <p:spPr>
          <a:xfrm>
            <a:off x="1873955" y="3429000"/>
            <a:ext cx="75162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dirty="0"/>
              <a:t>на</a:t>
            </a:r>
          </a:p>
          <a:p>
            <a:pPr algn="ctr"/>
            <a:r>
              <a:rPr lang="bg-BG" sz="2800" dirty="0"/>
              <a:t>Светлана Трифонова Иванова</a:t>
            </a:r>
          </a:p>
          <a:p>
            <a:pPr algn="ctr"/>
            <a:r>
              <a:rPr lang="bg-BG" sz="2800" dirty="0"/>
              <a:t>Заместник директор </a:t>
            </a:r>
            <a:r>
              <a:rPr lang="bg-BG" sz="2800" dirty="0" smtClean="0"/>
              <a:t>по учебната </a:t>
            </a:r>
            <a:r>
              <a:rPr lang="bg-BG" sz="2800" dirty="0"/>
              <a:t>дейност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1903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863969" y="439072"/>
            <a:ext cx="8596668" cy="612531"/>
          </a:xfrm>
        </p:spPr>
        <p:txBody>
          <a:bodyPr>
            <a:normAutofit/>
          </a:bodyPr>
          <a:lstStyle/>
          <a:p>
            <a:r>
              <a:rPr lang="bg-BG" sz="3200" dirty="0">
                <a:solidFill>
                  <a:schemeClr val="tx1"/>
                </a:solidFill>
              </a:rPr>
              <a:t>Научно-методическа дейност.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dirty="0" smtClean="0"/>
              <a:t>2021 година</a:t>
            </a:r>
          </a:p>
          <a:p>
            <a:r>
              <a:rPr lang="bg-BG" dirty="0" smtClean="0"/>
              <a:t>„Методика на обучението по компютърно моделиране 3-ти и 4-ти клас“ – 2 квалификационни кредита</a:t>
            </a:r>
          </a:p>
          <a:p>
            <a:r>
              <a:rPr lang="bg-BG" dirty="0" smtClean="0"/>
              <a:t>Свидетелство за придобиване </a:t>
            </a:r>
            <a:r>
              <a:rPr lang="en-US" dirty="0" smtClean="0"/>
              <a:t>V </a:t>
            </a:r>
            <a:r>
              <a:rPr lang="bg-BG" dirty="0" smtClean="0"/>
              <a:t>ПКС </a:t>
            </a:r>
          </a:p>
          <a:p>
            <a:r>
              <a:rPr lang="bg-BG" dirty="0" smtClean="0"/>
              <a:t>„</a:t>
            </a:r>
            <a:r>
              <a:rPr lang="bg-BG" dirty="0" err="1" smtClean="0"/>
              <a:t>Компетентностният</a:t>
            </a:r>
            <a:r>
              <a:rPr lang="bg-BG" dirty="0" smtClean="0"/>
              <a:t> подход спрямо обучението в мултикултурна среда“ – 2 квалификационни кредита</a:t>
            </a:r>
          </a:p>
          <a:p>
            <a:r>
              <a:rPr lang="bg-BG" dirty="0" smtClean="0"/>
              <a:t>Свидетелство за придобиване на </a:t>
            </a:r>
            <a:r>
              <a:rPr lang="en-US" dirty="0" smtClean="0"/>
              <a:t>IV</a:t>
            </a:r>
            <a:r>
              <a:rPr lang="bg-BG" dirty="0" smtClean="0"/>
              <a:t> ПКС</a:t>
            </a:r>
          </a:p>
          <a:p>
            <a:endParaRPr lang="bg-BG" dirty="0"/>
          </a:p>
        </p:txBody>
      </p:sp>
      <p:sp>
        <p:nvSpPr>
          <p:cNvPr id="4" name="Текстово поле 3"/>
          <p:cNvSpPr txBox="1"/>
          <p:nvPr/>
        </p:nvSpPr>
        <p:spPr>
          <a:xfrm>
            <a:off x="1863969" y="1222131"/>
            <a:ext cx="5882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/>
              <a:t>Квалификационни курсове и семинари.</a:t>
            </a:r>
          </a:p>
        </p:txBody>
      </p:sp>
    </p:spTree>
    <p:extLst>
      <p:ext uri="{BB962C8B-B14F-4D97-AF65-F5344CB8AC3E}">
        <p14:creationId xmlns:p14="http://schemas.microsoft.com/office/powerpoint/2010/main" val="4176380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863969" y="439072"/>
            <a:ext cx="8596668" cy="612531"/>
          </a:xfrm>
        </p:spPr>
        <p:txBody>
          <a:bodyPr>
            <a:normAutofit/>
          </a:bodyPr>
          <a:lstStyle/>
          <a:p>
            <a:r>
              <a:rPr lang="bg-BG" sz="3200" dirty="0">
                <a:solidFill>
                  <a:schemeClr val="tx1"/>
                </a:solidFill>
              </a:rPr>
              <a:t>Научно-методическа дейност.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77334" y="2160589"/>
            <a:ext cx="10066866" cy="388077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2022 година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„</a:t>
            </a:r>
            <a:r>
              <a:rPr lang="ru-RU" dirty="0" err="1"/>
              <a:t>Инспектиране</a:t>
            </a:r>
            <a:r>
              <a:rPr lang="ru-RU" dirty="0"/>
              <a:t> на </a:t>
            </a:r>
            <a:r>
              <a:rPr lang="ru-RU" dirty="0" err="1"/>
              <a:t>образователната</a:t>
            </a:r>
            <a:r>
              <a:rPr lang="ru-RU" dirty="0"/>
              <a:t> институция“ – </a:t>
            </a:r>
            <a:r>
              <a:rPr lang="ru-RU" dirty="0" err="1"/>
              <a:t>Идеите</a:t>
            </a:r>
            <a:r>
              <a:rPr lang="ru-RU" dirty="0"/>
              <a:t> ЕООД – </a:t>
            </a:r>
            <a:r>
              <a:rPr lang="ru-RU" dirty="0" smtClean="0"/>
              <a:t>1 </a:t>
            </a:r>
            <a:r>
              <a:rPr lang="ru-RU" dirty="0" err="1" smtClean="0"/>
              <a:t>квалификационен</a:t>
            </a:r>
            <a:r>
              <a:rPr lang="ru-RU" dirty="0" smtClean="0"/>
              <a:t> </a:t>
            </a:r>
            <a:r>
              <a:rPr lang="ru-RU" dirty="0"/>
              <a:t>кредит</a:t>
            </a:r>
          </a:p>
        </p:txBody>
      </p:sp>
      <p:sp>
        <p:nvSpPr>
          <p:cNvPr id="4" name="Текстово поле 3"/>
          <p:cNvSpPr txBox="1"/>
          <p:nvPr/>
        </p:nvSpPr>
        <p:spPr>
          <a:xfrm>
            <a:off x="1863969" y="1222131"/>
            <a:ext cx="5882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/>
              <a:t>Квалификационни курсове и семинари.</a:t>
            </a:r>
          </a:p>
        </p:txBody>
      </p:sp>
    </p:spTree>
    <p:extLst>
      <p:ext uri="{BB962C8B-B14F-4D97-AF65-F5344CB8AC3E}">
        <p14:creationId xmlns:p14="http://schemas.microsoft.com/office/powerpoint/2010/main" val="2218274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0C34E97-B16A-4153-9A1A-B2A6A6A8D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644" y="609600"/>
            <a:ext cx="7998358" cy="1320800"/>
          </a:xfrm>
        </p:spPr>
        <p:txBody>
          <a:bodyPr/>
          <a:lstStyle/>
          <a:p>
            <a:r>
              <a:rPr lang="bg-BG" sz="2900" b="1" i="1" noProof="0" dirty="0">
                <a:solidFill>
                  <a:prstClr val="black"/>
                </a:solidFill>
                <a:latin typeface="Trebuchet MS" panose="020B0603020202020204"/>
              </a:rPr>
              <a:t> </a:t>
            </a:r>
            <a:r>
              <a:rPr lang="bg-BG" sz="2900" b="1" i="1" noProof="0" dirty="0" smtClean="0">
                <a:solidFill>
                  <a:prstClr val="black"/>
                </a:solidFill>
                <a:latin typeface="Trebuchet MS" panose="020B0603020202020204"/>
              </a:rPr>
              <a:t>      </a:t>
            </a:r>
            <a:r>
              <a:rPr kumimoji="0" lang="bg-BG" sz="29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   Извънкласни </a:t>
            </a:r>
            <a:r>
              <a:rPr kumimoji="0" lang="bg-BG" sz="2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дейности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CCF950F-6FEF-4FB4-AC81-F645786B4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20711"/>
            <a:ext cx="8596668" cy="4741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    </a:t>
            </a:r>
            <a:r>
              <a:rPr lang="ru-RU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Учебна</a:t>
            </a:r>
            <a:r>
              <a:rPr lang="ru-RU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 2017/2018 г.</a:t>
            </a:r>
            <a:endParaRPr lang="ru-RU" b="0" i="0" dirty="0">
              <a:solidFill>
                <a:srgbClr val="333366"/>
              </a:solidFill>
              <a:effectLst/>
              <a:latin typeface="Helvetica Neue"/>
            </a:endParaRPr>
          </a:p>
          <a:p>
            <a:r>
              <a:rPr lang="ru-RU" dirty="0"/>
              <a:t>Проект „</a:t>
            </a:r>
            <a:r>
              <a:rPr lang="ru-RU" dirty="0" err="1"/>
              <a:t>Твоят</a:t>
            </a:r>
            <a:r>
              <a:rPr lang="ru-RU" dirty="0"/>
              <a:t> час“, </a:t>
            </a:r>
            <a:r>
              <a:rPr lang="ru-RU" dirty="0" err="1"/>
              <a:t>група</a:t>
            </a:r>
            <a:r>
              <a:rPr lang="ru-RU" dirty="0"/>
              <a:t> за занимания по </a:t>
            </a:r>
            <a:r>
              <a:rPr lang="ru-RU" dirty="0" err="1"/>
              <a:t>интереси</a:t>
            </a:r>
            <a:r>
              <a:rPr lang="ru-RU" dirty="0"/>
              <a:t> „</a:t>
            </a:r>
            <a:r>
              <a:rPr lang="ru-RU" dirty="0" err="1"/>
              <a:t>Пъстър</a:t>
            </a:r>
            <a:r>
              <a:rPr lang="ru-RU" dirty="0"/>
              <a:t> хоровод“ с </a:t>
            </a:r>
            <a:r>
              <a:rPr lang="ru-RU" dirty="0" err="1"/>
              <a:t>ученици</a:t>
            </a:r>
            <a:r>
              <a:rPr lang="ru-RU" dirty="0"/>
              <a:t> от 2 и 3 </a:t>
            </a:r>
            <a:r>
              <a:rPr lang="ru-RU" dirty="0" err="1"/>
              <a:t>клас</a:t>
            </a:r>
            <a:r>
              <a:rPr lang="ru-RU" dirty="0"/>
              <a:t>.</a:t>
            </a:r>
          </a:p>
          <a:p>
            <a:endParaRPr lang="ru-RU" dirty="0">
              <a:solidFill>
                <a:srgbClr val="333366"/>
              </a:solidFill>
              <a:latin typeface="Helvetica Neue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66"/>
                </a:solidFill>
                <a:latin typeface="Helvetica Neue"/>
              </a:rPr>
              <a:t>     </a:t>
            </a:r>
            <a:r>
              <a:rPr lang="ru-RU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Учебна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 2018/2019 г.</a:t>
            </a:r>
          </a:p>
          <a:p>
            <a:r>
              <a:rPr lang="ru-RU" b="0" i="0" dirty="0" err="1">
                <a:solidFill>
                  <a:schemeClr val="tx1"/>
                </a:solidFill>
                <a:effectLst/>
                <a:latin typeface="Helvetica Neue"/>
              </a:rPr>
              <a:t>Програма</a:t>
            </a:r>
            <a:r>
              <a:rPr lang="ru-RU" b="0" i="0" dirty="0">
                <a:solidFill>
                  <a:schemeClr val="tx1"/>
                </a:solidFill>
                <a:effectLst/>
                <a:latin typeface="Helvetica Neue"/>
              </a:rPr>
              <a:t> на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Helvetica Neue"/>
              </a:rPr>
              <a:t>Visa</a:t>
            </a:r>
            <a:r>
              <a:rPr lang="ru-RU" b="0" i="0" dirty="0">
                <a:solidFill>
                  <a:schemeClr val="tx1"/>
                </a:solidFill>
                <a:effectLst/>
                <a:latin typeface="Helvetica Neue"/>
              </a:rPr>
              <a:t> за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Helvetica Neue"/>
              </a:rPr>
              <a:t>развиване</a:t>
            </a:r>
            <a:r>
              <a:rPr lang="ru-RU" b="0" i="0" dirty="0">
                <a:solidFill>
                  <a:schemeClr val="tx1"/>
                </a:solidFill>
                <a:effectLst/>
                <a:latin typeface="Helvetica Neue"/>
              </a:rPr>
              <a:t> на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Helvetica Neue"/>
              </a:rPr>
              <a:t>финансова</a:t>
            </a:r>
            <a:r>
              <a:rPr lang="ru-RU" b="0" i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Helvetica Neue"/>
              </a:rPr>
              <a:t>грамотност</a:t>
            </a:r>
            <a:r>
              <a:rPr lang="ru-RU" b="0" i="0" dirty="0">
                <a:solidFill>
                  <a:schemeClr val="tx1"/>
                </a:solidFill>
                <a:effectLst/>
                <a:latin typeface="Helvetica Neue"/>
              </a:rPr>
              <a:t> у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Helvetica Neue"/>
              </a:rPr>
              <a:t>учениците</a:t>
            </a:r>
            <a:r>
              <a:rPr lang="ru-RU" b="0" i="0" dirty="0">
                <a:solidFill>
                  <a:schemeClr val="tx1"/>
                </a:solidFill>
                <a:effectLst/>
                <a:latin typeface="Helvetica Neue"/>
              </a:rPr>
              <a:t> – «</a:t>
            </a:r>
            <a:r>
              <a:rPr lang="ru-RU" b="0" i="0" dirty="0" err="1">
                <a:solidFill>
                  <a:schemeClr val="tx1"/>
                </a:solidFill>
                <a:effectLst/>
                <a:latin typeface="Helvetica Neue"/>
              </a:rPr>
              <a:t>Нашите</a:t>
            </a:r>
            <a:r>
              <a:rPr lang="ru-RU" b="0" i="0" dirty="0">
                <a:solidFill>
                  <a:schemeClr val="tx1"/>
                </a:solidFill>
                <a:effectLst/>
                <a:latin typeface="Helvetica Neue"/>
              </a:rPr>
              <a:t> пари»,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Helvetica Neue"/>
              </a:rPr>
              <a:t>ученици</a:t>
            </a:r>
            <a:r>
              <a:rPr lang="ru-RU" b="0" i="0" dirty="0">
                <a:solidFill>
                  <a:schemeClr val="tx1"/>
                </a:solidFill>
                <a:effectLst/>
                <a:latin typeface="Helvetica Neue"/>
              </a:rPr>
              <a:t> от 4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Helvetica Neue"/>
              </a:rPr>
              <a:t>клас</a:t>
            </a:r>
            <a:r>
              <a:rPr lang="ru-RU" b="0" i="0" dirty="0">
                <a:solidFill>
                  <a:schemeClr val="tx1"/>
                </a:solidFill>
                <a:effectLst/>
                <a:latin typeface="Helvetica Neue"/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Helvetica Neue"/>
              </a:rPr>
              <a:t>     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Helvetica Neue"/>
              </a:rPr>
              <a:t>     </a:t>
            </a:r>
            <a:r>
              <a:rPr lang="ru-RU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Учебна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 2019/2020 г.</a:t>
            </a:r>
            <a:endParaRPr lang="ru-RU" b="1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  <a:p>
            <a:r>
              <a:rPr lang="ru-RU" dirty="0">
                <a:solidFill>
                  <a:schemeClr val="tx1"/>
                </a:solidFill>
                <a:latin typeface="Helvetica Neue"/>
              </a:rPr>
              <a:t>Проект «</a:t>
            </a:r>
            <a:r>
              <a:rPr lang="ru-RU" dirty="0" err="1">
                <a:solidFill>
                  <a:schemeClr val="tx1"/>
                </a:solidFill>
                <a:latin typeface="Helvetica Neue"/>
              </a:rPr>
              <a:t>Подкрепа</a:t>
            </a:r>
            <a:r>
              <a:rPr lang="ru-RU" dirty="0">
                <a:solidFill>
                  <a:schemeClr val="tx1"/>
                </a:solidFill>
                <a:latin typeface="Helvetica Neue"/>
              </a:rPr>
              <a:t> за успех», </a:t>
            </a:r>
            <a:r>
              <a:rPr lang="ru-RU" dirty="0" err="1">
                <a:solidFill>
                  <a:schemeClr val="tx1"/>
                </a:solidFill>
                <a:latin typeface="Helvetica Neue"/>
              </a:rPr>
              <a:t>група</a:t>
            </a:r>
            <a:r>
              <a:rPr lang="ru-RU" dirty="0">
                <a:solidFill>
                  <a:schemeClr val="tx1"/>
                </a:solidFill>
                <a:latin typeface="Helvetica Neue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Helvetica Neue"/>
              </a:rPr>
              <a:t>преодоляване</a:t>
            </a:r>
            <a:r>
              <a:rPr lang="ru-RU" dirty="0">
                <a:solidFill>
                  <a:schemeClr val="tx1"/>
                </a:solidFill>
                <a:latin typeface="Helvetica Neue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Helvetica Neue"/>
              </a:rPr>
              <a:t>обучителните</a:t>
            </a:r>
            <a:r>
              <a:rPr lang="ru-RU" dirty="0">
                <a:solidFill>
                  <a:schemeClr val="tx1"/>
                </a:solidFill>
                <a:latin typeface="Helvetica Neue"/>
              </a:rPr>
              <a:t> затруднения по БЕЛ, «</a:t>
            </a:r>
            <a:r>
              <a:rPr lang="ru-RU" dirty="0" err="1">
                <a:solidFill>
                  <a:schemeClr val="tx1"/>
                </a:solidFill>
                <a:latin typeface="Helvetica Neue"/>
              </a:rPr>
              <a:t>Вълшебните</a:t>
            </a:r>
            <a:r>
              <a:rPr lang="ru-RU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Helvetica Neue"/>
              </a:rPr>
              <a:t>букви</a:t>
            </a:r>
            <a:r>
              <a:rPr lang="ru-RU" dirty="0">
                <a:solidFill>
                  <a:schemeClr val="tx1"/>
                </a:solidFill>
                <a:latin typeface="Helvetica Neue"/>
              </a:rPr>
              <a:t>» с </a:t>
            </a:r>
            <a:r>
              <a:rPr lang="ru-RU" dirty="0" err="1">
                <a:solidFill>
                  <a:schemeClr val="tx1"/>
                </a:solidFill>
                <a:latin typeface="Helvetica Neue"/>
              </a:rPr>
              <a:t>ученици</a:t>
            </a:r>
            <a:r>
              <a:rPr lang="ru-RU" dirty="0">
                <a:solidFill>
                  <a:schemeClr val="tx1"/>
                </a:solidFill>
                <a:latin typeface="Helvetica Neue"/>
              </a:rPr>
              <a:t> от 1 </a:t>
            </a:r>
            <a:r>
              <a:rPr lang="ru-RU" dirty="0" err="1">
                <a:solidFill>
                  <a:schemeClr val="tx1"/>
                </a:solidFill>
                <a:latin typeface="Helvetica Neue"/>
              </a:rPr>
              <a:t>клас</a:t>
            </a:r>
            <a:r>
              <a:rPr lang="ru-RU" dirty="0">
                <a:solidFill>
                  <a:schemeClr val="tx1"/>
                </a:solidFill>
                <a:latin typeface="Helvetica Neue"/>
              </a:rPr>
              <a:t>. </a:t>
            </a:r>
            <a:endParaRPr lang="en-US" dirty="0"/>
          </a:p>
        </p:txBody>
      </p:sp>
      <p:sp>
        <p:nvSpPr>
          <p:cNvPr id="7" name="Текстово поле 6">
            <a:extLst>
              <a:ext uri="{FF2B5EF4-FFF2-40B4-BE49-F238E27FC236}">
                <a16:creationId xmlns:a16="http://schemas.microsoft.com/office/drawing/2014/main" id="{24D434E2-2A5F-4B7C-BB51-90813247F303}"/>
              </a:ext>
            </a:extLst>
          </p:cNvPr>
          <p:cNvSpPr txBox="1"/>
          <p:nvPr/>
        </p:nvSpPr>
        <p:spPr>
          <a:xfrm>
            <a:off x="1930400" y="1270000"/>
            <a:ext cx="5170311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bg-BG" sz="2400" b="1" dirty="0"/>
              <a:t>Работа по програми и проекти.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48631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0C34E97-B16A-4153-9A1A-B2A6A6A8D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644" y="609600"/>
            <a:ext cx="7998358" cy="1320800"/>
          </a:xfrm>
        </p:spPr>
        <p:txBody>
          <a:bodyPr/>
          <a:lstStyle/>
          <a:p>
            <a:r>
              <a:rPr lang="bg-BG" sz="2900" b="1" i="1" noProof="0" dirty="0">
                <a:solidFill>
                  <a:prstClr val="black"/>
                </a:solidFill>
                <a:latin typeface="Trebuchet MS" panose="020B0603020202020204"/>
              </a:rPr>
              <a:t> </a:t>
            </a:r>
            <a:r>
              <a:rPr lang="bg-BG" sz="2900" b="1" i="1" noProof="0" dirty="0" smtClean="0">
                <a:solidFill>
                  <a:prstClr val="black"/>
                </a:solidFill>
                <a:latin typeface="Trebuchet MS" panose="020B0603020202020204"/>
              </a:rPr>
              <a:t>     </a:t>
            </a:r>
            <a:r>
              <a:rPr kumimoji="0" lang="bg-BG" sz="29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 </a:t>
            </a:r>
            <a:r>
              <a:rPr kumimoji="0" lang="bg-BG" sz="2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Извънкласни дейности</a:t>
            </a:r>
            <a:endParaRPr lang="en-US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CCF950F-6FEF-4FB4-AC81-F645786B4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20711"/>
            <a:ext cx="8596668" cy="4741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    </a:t>
            </a:r>
            <a:r>
              <a:rPr lang="ru-RU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Учебна</a:t>
            </a:r>
            <a:r>
              <a:rPr lang="ru-RU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 2020/2021 г.</a:t>
            </a:r>
            <a:endParaRPr lang="ru-RU" b="0" i="0" dirty="0">
              <a:solidFill>
                <a:srgbClr val="333366"/>
              </a:solidFill>
              <a:effectLst/>
              <a:latin typeface="Helvetica Neue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Проект «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Подкрепа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за успех»,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група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за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преодоляване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на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обучителните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затруднения по Математика, «В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чудния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 свят на математиката» с ученици от 2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клас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t>. 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  <a:tabLst/>
              <a:defRPr/>
            </a:pPr>
            <a:r>
              <a:rPr lang="ru-RU" dirty="0">
                <a:solidFill>
                  <a:prstClr val="black"/>
                </a:solidFill>
                <a:latin typeface="Helvetica Neue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Helvetica Neue"/>
              </a:rPr>
              <a:t>   </a:t>
            </a:r>
            <a:r>
              <a:rPr lang="ru-RU" b="1" dirty="0" err="1" smtClean="0">
                <a:solidFill>
                  <a:prstClr val="black"/>
                </a:solidFill>
                <a:latin typeface="Helvetica Neue"/>
              </a:rPr>
              <a:t>Учебна</a:t>
            </a:r>
            <a:r>
              <a:rPr lang="ru-RU" b="1" dirty="0" smtClean="0">
                <a:solidFill>
                  <a:prstClr val="black"/>
                </a:solidFill>
                <a:latin typeface="Helvetica Neue"/>
              </a:rPr>
              <a:t> 2021/2022 г.</a:t>
            </a:r>
          </a:p>
          <a:p>
            <a:pPr lvl="0">
              <a:buClr>
                <a:srgbClr val="90C226"/>
              </a:buClr>
              <a:buFont typeface="Wingdings" panose="05000000000000000000" pitchFamily="2" charset="2"/>
              <a:buChar char="Ø"/>
              <a:defRPr/>
            </a:pPr>
            <a:r>
              <a:rPr lang="ru-RU" dirty="0">
                <a:solidFill>
                  <a:prstClr val="black"/>
                </a:solidFill>
                <a:latin typeface="Helvetica Neue"/>
              </a:rPr>
              <a:t> «Занимания по </a:t>
            </a:r>
            <a:r>
              <a:rPr lang="ru-RU" dirty="0" err="1">
                <a:solidFill>
                  <a:prstClr val="black"/>
                </a:solidFill>
                <a:latin typeface="Helvetica Neue"/>
              </a:rPr>
              <a:t>интереси</a:t>
            </a:r>
            <a:r>
              <a:rPr lang="ru-RU" dirty="0">
                <a:solidFill>
                  <a:prstClr val="black"/>
                </a:solidFill>
                <a:latin typeface="Helvetica Neue"/>
              </a:rPr>
              <a:t>» – направление «</a:t>
            </a:r>
            <a:r>
              <a:rPr lang="ru-RU" dirty="0" err="1">
                <a:solidFill>
                  <a:prstClr val="black"/>
                </a:solidFill>
                <a:latin typeface="Helvetica Neue"/>
              </a:rPr>
              <a:t>Дигитална</a:t>
            </a:r>
            <a:r>
              <a:rPr lang="ru-RU" dirty="0">
                <a:solidFill>
                  <a:prstClr val="black"/>
                </a:solidFill>
                <a:latin typeface="Helvetica Neue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Helvetica Neue"/>
              </a:rPr>
              <a:t>греативност</a:t>
            </a:r>
            <a:r>
              <a:rPr lang="ru-RU" dirty="0">
                <a:solidFill>
                  <a:prstClr val="black"/>
                </a:solidFill>
                <a:latin typeface="Helvetica Neue"/>
              </a:rPr>
              <a:t>», клуб «Диги-2</a:t>
            </a:r>
            <a:r>
              <a:rPr lang="ru-RU" dirty="0" smtClean="0">
                <a:solidFill>
                  <a:prstClr val="black"/>
                </a:solidFill>
                <a:latin typeface="Helvetica Neue"/>
              </a:rPr>
              <a:t>» </a:t>
            </a:r>
            <a:r>
              <a:rPr lang="ru-RU" dirty="0">
                <a:solidFill>
                  <a:prstClr val="black"/>
                </a:solidFill>
                <a:latin typeface="Helvetica Neue"/>
              </a:rPr>
              <a:t>с ученици от V </a:t>
            </a:r>
            <a:r>
              <a:rPr lang="ru-RU" dirty="0" err="1">
                <a:solidFill>
                  <a:prstClr val="black"/>
                </a:solidFill>
                <a:latin typeface="Helvetica Neue"/>
              </a:rPr>
              <a:t>клас</a:t>
            </a:r>
            <a:endParaRPr lang="ru-RU" dirty="0">
              <a:solidFill>
                <a:prstClr val="black"/>
              </a:solidFill>
              <a:latin typeface="Helvetica Neue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lang="ru-RU" dirty="0" smtClean="0">
              <a:solidFill>
                <a:prstClr val="black"/>
              </a:solidFill>
              <a:latin typeface="Helvetica Neue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endParaRPr lang="ru-RU" dirty="0">
              <a:solidFill>
                <a:srgbClr val="333366"/>
              </a:solidFill>
              <a:latin typeface="Helvetica Neue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66"/>
                </a:solidFill>
                <a:latin typeface="Helvetica Neue"/>
              </a:rPr>
              <a:t>     </a:t>
            </a:r>
            <a:r>
              <a:rPr lang="ru-RU" dirty="0">
                <a:solidFill>
                  <a:schemeClr val="tx1"/>
                </a:solidFill>
                <a:latin typeface="Helvetica Neue"/>
              </a:rPr>
              <a:t>      </a:t>
            </a:r>
          </a:p>
        </p:txBody>
      </p:sp>
      <p:sp>
        <p:nvSpPr>
          <p:cNvPr id="7" name="Текстово поле 6">
            <a:extLst>
              <a:ext uri="{FF2B5EF4-FFF2-40B4-BE49-F238E27FC236}">
                <a16:creationId xmlns:a16="http://schemas.microsoft.com/office/drawing/2014/main" id="{24D434E2-2A5F-4B7C-BB51-90813247F303}"/>
              </a:ext>
            </a:extLst>
          </p:cNvPr>
          <p:cNvSpPr txBox="1"/>
          <p:nvPr/>
        </p:nvSpPr>
        <p:spPr>
          <a:xfrm>
            <a:off x="1930400" y="1270000"/>
            <a:ext cx="5170311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bg-BG" sz="2400" b="1" dirty="0"/>
              <a:t>Работа по програми и проекти.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6800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90B1123-A29F-42F8-86B3-A33E80D63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5067"/>
          </a:xfrm>
        </p:spPr>
        <p:txBody>
          <a:bodyPr/>
          <a:lstStyle/>
          <a:p>
            <a:r>
              <a:rPr lang="bg-BG" dirty="0"/>
              <a:t>СЪДЪРЖАНИЕ:</a:t>
            </a:r>
            <a:endParaRPr lang="en-US" dirty="0"/>
          </a:p>
        </p:txBody>
      </p:sp>
      <p:sp>
        <p:nvSpPr>
          <p:cNvPr id="4" name="Куб 7">
            <a:extLst>
              <a:ext uri="{FF2B5EF4-FFF2-40B4-BE49-F238E27FC236}">
                <a16:creationId xmlns:a16="http://schemas.microsoft.com/office/drawing/2014/main" id="{A1292804-F703-4A41-8CE8-4644E3DD1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530" y="1569156"/>
            <a:ext cx="8596312" cy="561622"/>
          </a:xfrm>
          <a:prstGeom prst="cube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/>
              <a:t>История на </a:t>
            </a:r>
            <a:r>
              <a:rPr lang="ru-RU" sz="2400" b="1" dirty="0" err="1" smtClean="0"/>
              <a:t>заеманите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длъжности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sp>
        <p:nvSpPr>
          <p:cNvPr id="5" name="Куб 7">
            <a:extLst>
              <a:ext uri="{FF2B5EF4-FFF2-40B4-BE49-F238E27FC236}">
                <a16:creationId xmlns:a16="http://schemas.microsoft.com/office/drawing/2014/main" id="{6D4830F7-CD13-4BC2-8DDD-737E4A68EC43}"/>
              </a:ext>
            </a:extLst>
          </p:cNvPr>
          <p:cNvSpPr txBox="1">
            <a:spLocks/>
          </p:cNvSpPr>
          <p:nvPr/>
        </p:nvSpPr>
        <p:spPr>
          <a:xfrm>
            <a:off x="508530" y="4223343"/>
            <a:ext cx="8596312" cy="561622"/>
          </a:xfrm>
          <a:prstGeom prst="cube">
            <a:avLst/>
          </a:prstGeom>
          <a:solidFill>
            <a:srgbClr val="92D050"/>
          </a:solidFill>
          <a:ln w="19050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2400" b="1" dirty="0"/>
              <a:t>Научно-</a:t>
            </a:r>
            <a:r>
              <a:rPr lang="ru-RU" sz="2400" b="1" dirty="0" err="1"/>
              <a:t>методическа</a:t>
            </a:r>
            <a:r>
              <a:rPr lang="ru-RU" sz="2400" b="1" dirty="0"/>
              <a:t> </a:t>
            </a:r>
            <a:r>
              <a:rPr lang="ru-RU" sz="2400" b="1" dirty="0" err="1"/>
              <a:t>дейност</a:t>
            </a:r>
            <a:r>
              <a:rPr lang="ru-RU" sz="2400" b="1" dirty="0"/>
              <a:t>.</a:t>
            </a:r>
          </a:p>
        </p:txBody>
      </p:sp>
      <p:sp>
        <p:nvSpPr>
          <p:cNvPr id="6" name="Куб 7">
            <a:extLst>
              <a:ext uri="{FF2B5EF4-FFF2-40B4-BE49-F238E27FC236}">
                <a16:creationId xmlns:a16="http://schemas.microsoft.com/office/drawing/2014/main" id="{BD105AE8-C044-4797-A374-78F3302261AA}"/>
              </a:ext>
            </a:extLst>
          </p:cNvPr>
          <p:cNvSpPr txBox="1">
            <a:spLocks/>
          </p:cNvSpPr>
          <p:nvPr/>
        </p:nvSpPr>
        <p:spPr>
          <a:xfrm>
            <a:off x="508530" y="3303248"/>
            <a:ext cx="8596312" cy="561622"/>
          </a:xfrm>
          <a:prstGeom prst="cube">
            <a:avLst/>
          </a:prstGeom>
          <a:solidFill>
            <a:srgbClr val="92D050"/>
          </a:solidFill>
          <a:ln w="19050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2400" b="1" dirty="0" err="1" smtClean="0"/>
              <a:t>Контролна</a:t>
            </a:r>
            <a:r>
              <a:rPr lang="ru-RU" sz="2400" b="1" dirty="0" smtClean="0"/>
              <a:t> и </a:t>
            </a:r>
            <a:r>
              <a:rPr lang="ru-RU" sz="2400" b="1" dirty="0" err="1" smtClean="0"/>
              <a:t>педагогическа</a:t>
            </a:r>
            <a:r>
              <a:rPr lang="ru-RU" sz="2400" b="1" dirty="0" smtClean="0"/>
              <a:t> </a:t>
            </a:r>
            <a:r>
              <a:rPr lang="ru-RU" sz="2400" b="1" dirty="0" err="1"/>
              <a:t>дейност</a:t>
            </a:r>
            <a:r>
              <a:rPr lang="ru-RU" sz="2400" b="1" dirty="0"/>
              <a:t>.</a:t>
            </a:r>
          </a:p>
        </p:txBody>
      </p:sp>
      <p:sp>
        <p:nvSpPr>
          <p:cNvPr id="7" name="Куб 7">
            <a:extLst>
              <a:ext uri="{FF2B5EF4-FFF2-40B4-BE49-F238E27FC236}">
                <a16:creationId xmlns:a16="http://schemas.microsoft.com/office/drawing/2014/main" id="{16870343-F056-4B39-9DF0-27D7DF24BCC4}"/>
              </a:ext>
            </a:extLst>
          </p:cNvPr>
          <p:cNvSpPr txBox="1">
            <a:spLocks/>
          </p:cNvSpPr>
          <p:nvPr/>
        </p:nvSpPr>
        <p:spPr>
          <a:xfrm>
            <a:off x="446984" y="5067840"/>
            <a:ext cx="8596312" cy="561622"/>
          </a:xfrm>
          <a:prstGeom prst="cube">
            <a:avLst/>
          </a:prstGeom>
          <a:solidFill>
            <a:srgbClr val="92D050"/>
          </a:solidFill>
          <a:ln w="19050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2400" b="1" dirty="0" err="1"/>
              <a:t>Извънкласни</a:t>
            </a:r>
            <a:r>
              <a:rPr lang="ru-RU" sz="2400" b="1" dirty="0"/>
              <a:t> </a:t>
            </a:r>
            <a:r>
              <a:rPr lang="ru-RU" sz="2400" b="1" dirty="0" err="1"/>
              <a:t>дейности</a:t>
            </a:r>
            <a:r>
              <a:rPr lang="ru-RU" sz="2400" b="1" dirty="0"/>
              <a:t>.</a:t>
            </a:r>
          </a:p>
        </p:txBody>
      </p:sp>
      <p:sp>
        <p:nvSpPr>
          <p:cNvPr id="9" name="Куб 7">
            <a:extLst>
              <a:ext uri="{FF2B5EF4-FFF2-40B4-BE49-F238E27FC236}">
                <a16:creationId xmlns:a16="http://schemas.microsoft.com/office/drawing/2014/main" id="{0457AA93-7917-4DF6-BC3C-14D34188CF22}"/>
              </a:ext>
            </a:extLst>
          </p:cNvPr>
          <p:cNvSpPr txBox="1">
            <a:spLocks/>
          </p:cNvSpPr>
          <p:nvPr/>
        </p:nvSpPr>
        <p:spPr>
          <a:xfrm>
            <a:off x="446984" y="5912337"/>
            <a:ext cx="8596312" cy="561622"/>
          </a:xfrm>
          <a:prstGeom prst="cube">
            <a:avLst/>
          </a:prstGeom>
          <a:solidFill>
            <a:srgbClr val="92D050"/>
          </a:solidFill>
          <a:ln w="19050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2400" b="1" dirty="0"/>
              <a:t>Приложения.</a:t>
            </a:r>
          </a:p>
        </p:txBody>
      </p:sp>
      <p:sp>
        <p:nvSpPr>
          <p:cNvPr id="11" name="Куб 7">
            <a:extLst>
              <a:ext uri="{FF2B5EF4-FFF2-40B4-BE49-F238E27FC236}">
                <a16:creationId xmlns:a16="http://schemas.microsoft.com/office/drawing/2014/main" id="{0457AA93-7917-4DF6-BC3C-14D34188CF22}"/>
              </a:ext>
            </a:extLst>
          </p:cNvPr>
          <p:cNvSpPr txBox="1">
            <a:spLocks/>
          </p:cNvSpPr>
          <p:nvPr/>
        </p:nvSpPr>
        <p:spPr>
          <a:xfrm>
            <a:off x="446984" y="2474001"/>
            <a:ext cx="8596312" cy="561622"/>
          </a:xfrm>
          <a:prstGeom prst="cube">
            <a:avLst/>
          </a:prstGeom>
          <a:solidFill>
            <a:srgbClr val="92D050"/>
          </a:solidFill>
          <a:ln w="19050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2400" b="1" dirty="0" smtClean="0"/>
              <a:t>Философия на </a:t>
            </a:r>
            <a:r>
              <a:rPr lang="ru-RU" sz="2400" b="1" dirty="0" err="1" smtClean="0"/>
              <a:t>преподаване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435910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1F03E89-5FFE-4D28-8D08-D24C7536F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8" y="609600"/>
            <a:ext cx="7832063" cy="1320800"/>
          </a:xfrm>
        </p:spPr>
        <p:txBody>
          <a:bodyPr>
            <a:normAutofit/>
          </a:bodyPr>
          <a:lstStyle/>
          <a:p>
            <a:pPr algn="ctr"/>
            <a:r>
              <a:rPr lang="bg-BG" sz="3200" b="1" i="1" dirty="0" smtClean="0">
                <a:solidFill>
                  <a:schemeClr val="tx1"/>
                </a:solidFill>
              </a:rPr>
              <a:t> </a:t>
            </a:r>
            <a:r>
              <a:rPr lang="bg-BG" sz="3200" b="1" i="1" dirty="0">
                <a:solidFill>
                  <a:schemeClr val="tx1"/>
                </a:solidFill>
              </a:rPr>
              <a:t>Общи сведения</a:t>
            </a:r>
            <a:br>
              <a:rPr lang="bg-BG" sz="3200" b="1" i="1" dirty="0">
                <a:solidFill>
                  <a:schemeClr val="tx1"/>
                </a:solidFill>
              </a:rPr>
            </a:br>
            <a:r>
              <a:rPr lang="bg-BG" sz="2400" dirty="0">
                <a:solidFill>
                  <a:schemeClr val="tx1"/>
                </a:solidFill>
              </a:rPr>
              <a:t>История</a:t>
            </a:r>
            <a:r>
              <a:rPr lang="bg-BG" sz="2400" i="1" dirty="0">
                <a:solidFill>
                  <a:schemeClr val="tx1"/>
                </a:solidFill>
              </a:rPr>
              <a:t> </a:t>
            </a:r>
            <a:r>
              <a:rPr lang="bg-BG" sz="2400" i="1" dirty="0" smtClean="0">
                <a:solidFill>
                  <a:schemeClr val="tx1"/>
                </a:solidFill>
              </a:rPr>
              <a:t>на заеманите длъжности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43619AD-8D35-4D24-AEE2-88349556E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7286" y="2013438"/>
            <a:ext cx="8596668" cy="38754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През учебната 2017/2018 г. – Учител ЦОУД – 3 клас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През учебната 2018/2019 г. – Учител ЦОУД – 4 клас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През учебната 2019/2020 г. – Учител начален етап – 1 клас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През учебната 2020/2021 г. – ЗДУД, Учител начален етап по математика – 2 клас, Учител по Информационни технологии 9 и 10 </a:t>
            </a:r>
            <a:r>
              <a:rPr lang="bg-BG" dirty="0" smtClean="0">
                <a:solidFill>
                  <a:schemeClr val="tx1"/>
                </a:solidFill>
              </a:rPr>
              <a:t>клас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bg-BG" dirty="0" smtClean="0">
                <a:solidFill>
                  <a:schemeClr val="tx1"/>
                </a:solidFill>
              </a:rPr>
              <a:t>През учебната 2021/2022 г. – ЗДУД, Учител по Компютърно моделиране и информационни технологии в 3, 5, 6 и 7 клас.</a:t>
            </a:r>
          </a:p>
          <a:p>
            <a:pPr marL="0" indent="0">
              <a:buNone/>
            </a:pPr>
            <a:endParaRPr lang="bg-B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bg-B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bg-B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483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1F03E89-5FFE-4D28-8D08-D24C7536F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046" y="609600"/>
            <a:ext cx="6745955" cy="1320800"/>
          </a:xfrm>
        </p:spPr>
        <p:txBody>
          <a:bodyPr>
            <a:normAutofit/>
          </a:bodyPr>
          <a:lstStyle/>
          <a:p>
            <a:r>
              <a:rPr lang="bg-BG" sz="3200" b="1" i="1" dirty="0">
                <a:solidFill>
                  <a:schemeClr val="tx1"/>
                </a:solidFill>
              </a:rPr>
              <a:t> </a:t>
            </a:r>
            <a:r>
              <a:rPr lang="bg-BG" sz="3200" b="1" i="1" dirty="0" smtClean="0">
                <a:solidFill>
                  <a:schemeClr val="tx1"/>
                </a:solidFill>
              </a:rPr>
              <a:t>   Общи </a:t>
            </a:r>
            <a:r>
              <a:rPr lang="bg-BG" sz="3200" b="1" i="1" dirty="0">
                <a:solidFill>
                  <a:schemeClr val="tx1"/>
                </a:solidFill>
              </a:rPr>
              <a:t>сведения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43619AD-8D35-4D24-AEE2-88349556E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824" y="1930400"/>
            <a:ext cx="8596668" cy="4477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dirty="0">
                <a:solidFill>
                  <a:schemeClr val="tx1"/>
                </a:solidFill>
              </a:rPr>
              <a:t>В своята дейност се стремя да развивам: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Ученическото творчество;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Личността на учениците;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Интелекта и познавателните способности;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Най-важния резултат от работата с учениците са придобитите компетентности, изградените умения, да прилагат придобитите знания в реалния живот;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Фокусирам се върху индивидуалните потребности и включването на всички ученици в процеса на учене;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Старая се да постигна положителни промени в личността на учениците, да овладеят трайни знания, умения и навици;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Търся подходящи начини за поднасяне на учебното съдържание;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bg-BG" dirty="0">
                <a:solidFill>
                  <a:schemeClr val="tx1"/>
                </a:solidFill>
              </a:rPr>
              <a:t>Опитвам се да разпознавам, уважавам и поощрявам индивидуалните различия на учениците;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id="{70575516-DA64-4485-A63E-E6EB842BE2EA}"/>
              </a:ext>
            </a:extLst>
          </p:cNvPr>
          <p:cNvSpPr txBox="1"/>
          <p:nvPr/>
        </p:nvSpPr>
        <p:spPr>
          <a:xfrm>
            <a:off x="2641599" y="1355876"/>
            <a:ext cx="5785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dirty="0"/>
              <a:t>Философия на преподаването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94617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>
            <a:extLst>
              <a:ext uri="{FF2B5EF4-FFF2-40B4-BE49-F238E27FC236}">
                <a16:creationId xmlns:a16="http://schemas.microsoft.com/office/drawing/2014/main" id="{EE690D28-9A23-414D-9AC1-DBC4B3E357BF}"/>
              </a:ext>
            </a:extLst>
          </p:cNvPr>
          <p:cNvSpPr txBox="1"/>
          <p:nvPr/>
        </p:nvSpPr>
        <p:spPr>
          <a:xfrm>
            <a:off x="545123" y="552893"/>
            <a:ext cx="8747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i="1" dirty="0"/>
              <a:t> </a:t>
            </a:r>
            <a:r>
              <a:rPr lang="bg-BG" sz="3200" b="1" i="1" dirty="0" smtClean="0"/>
              <a:t>   Контролна и педагогическа </a:t>
            </a:r>
            <a:r>
              <a:rPr lang="bg-BG" sz="3200" b="1" i="1" dirty="0"/>
              <a:t>дейност</a:t>
            </a:r>
            <a:endParaRPr lang="en-US" sz="3200" b="1" i="1" dirty="0"/>
          </a:p>
        </p:txBody>
      </p: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1CAB32A2-BEC2-481F-AEB6-DF3044B6BA3E}"/>
              </a:ext>
            </a:extLst>
          </p:cNvPr>
          <p:cNvSpPr txBox="1"/>
          <p:nvPr/>
        </p:nvSpPr>
        <p:spPr>
          <a:xfrm>
            <a:off x="1105786" y="1573618"/>
            <a:ext cx="81870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dirty="0" err="1"/>
              <a:t>Подпомагам</a:t>
            </a:r>
            <a:r>
              <a:rPr lang="ru-RU" dirty="0"/>
              <a:t> </a:t>
            </a:r>
            <a:r>
              <a:rPr lang="ru-RU" dirty="0" err="1"/>
              <a:t>класните</a:t>
            </a:r>
            <a:r>
              <a:rPr lang="ru-RU" dirty="0"/>
              <a:t> </a:t>
            </a:r>
            <a:r>
              <a:rPr lang="ru-RU" dirty="0" err="1"/>
              <a:t>ръководители</a:t>
            </a:r>
            <a:r>
              <a:rPr lang="ru-RU" dirty="0"/>
              <a:t> и учители по </a:t>
            </a:r>
            <a:r>
              <a:rPr lang="ru-RU" dirty="0" err="1"/>
              <a:t>съответните</a:t>
            </a:r>
            <a:r>
              <a:rPr lang="ru-RU" dirty="0"/>
              <a:t> </a:t>
            </a:r>
            <a:r>
              <a:rPr lang="ru-RU" dirty="0" err="1"/>
              <a:t>предмети</a:t>
            </a:r>
            <a:r>
              <a:rPr lang="ru-RU" dirty="0"/>
              <a:t> по </a:t>
            </a:r>
            <a:r>
              <a:rPr lang="ru-RU" dirty="0" err="1"/>
              <a:t>правилното</a:t>
            </a:r>
            <a:r>
              <a:rPr lang="ru-RU" dirty="0"/>
              <a:t> </a:t>
            </a:r>
            <a:r>
              <a:rPr lang="ru-RU" dirty="0" err="1"/>
              <a:t>водене</a:t>
            </a:r>
            <a:r>
              <a:rPr lang="ru-RU" dirty="0"/>
              <a:t> на </a:t>
            </a:r>
            <a:r>
              <a:rPr lang="ru-RU" dirty="0" err="1"/>
              <a:t>учебната</a:t>
            </a:r>
            <a:r>
              <a:rPr lang="ru-RU" dirty="0"/>
              <a:t> документация. </a:t>
            </a:r>
            <a:endParaRPr lang="ru-RU" dirty="0" smtClean="0"/>
          </a:p>
          <a:p>
            <a:pPr>
              <a:lnSpc>
                <a:spcPct val="200000"/>
              </a:lnSpc>
            </a:pPr>
            <a:r>
              <a:rPr lang="ru-RU" dirty="0" smtClean="0"/>
              <a:t>• </a:t>
            </a:r>
            <a:r>
              <a:rPr lang="ru-RU" dirty="0" err="1"/>
              <a:t>Организирам</a:t>
            </a:r>
            <a:r>
              <a:rPr lang="ru-RU" dirty="0"/>
              <a:t> </a:t>
            </a:r>
            <a:r>
              <a:rPr lang="ru-RU" dirty="0" err="1"/>
              <a:t>подготовката</a:t>
            </a:r>
            <a:r>
              <a:rPr lang="ru-RU" dirty="0"/>
              <a:t> и </a:t>
            </a:r>
            <a:r>
              <a:rPr lang="ru-RU" dirty="0" err="1"/>
              <a:t>провеждането</a:t>
            </a:r>
            <a:r>
              <a:rPr lang="ru-RU" dirty="0"/>
              <a:t> на </a:t>
            </a:r>
            <a:r>
              <a:rPr lang="ru-RU" dirty="0" err="1"/>
              <a:t>изпити</a:t>
            </a:r>
            <a:r>
              <a:rPr lang="ru-RU" dirty="0"/>
              <a:t> – </a:t>
            </a:r>
            <a:r>
              <a:rPr lang="ru-RU" dirty="0" err="1"/>
              <a:t>поправителни</a:t>
            </a:r>
            <a:r>
              <a:rPr lang="ru-RU" dirty="0"/>
              <a:t>, </a:t>
            </a:r>
            <a:r>
              <a:rPr lang="ru-RU" dirty="0" err="1"/>
              <a:t>приравнителни</a:t>
            </a:r>
            <a:r>
              <a:rPr lang="ru-RU" dirty="0"/>
              <a:t>, </a:t>
            </a:r>
            <a:r>
              <a:rPr lang="ru-RU" dirty="0" err="1"/>
              <a:t>приемни</a:t>
            </a:r>
            <a:r>
              <a:rPr lang="ru-RU" dirty="0"/>
              <a:t>, за </a:t>
            </a:r>
            <a:r>
              <a:rPr lang="ru-RU" dirty="0" err="1"/>
              <a:t>промяна</a:t>
            </a:r>
            <a:r>
              <a:rPr lang="ru-RU" dirty="0"/>
              <a:t> на </a:t>
            </a:r>
            <a:r>
              <a:rPr lang="ru-RU" dirty="0" err="1"/>
              <a:t>оценката</a:t>
            </a:r>
            <a:r>
              <a:rPr lang="ru-RU" dirty="0"/>
              <a:t>, </a:t>
            </a:r>
            <a:r>
              <a:rPr lang="ru-RU" dirty="0" err="1"/>
              <a:t>зрелостни</a:t>
            </a:r>
            <a:r>
              <a:rPr lang="ru-RU" dirty="0"/>
              <a:t>, </a:t>
            </a:r>
            <a:r>
              <a:rPr lang="ru-RU" dirty="0" err="1"/>
              <a:t>самостоятелна</a:t>
            </a:r>
            <a:r>
              <a:rPr lang="ru-RU" dirty="0"/>
              <a:t> подготовка и др. </a:t>
            </a:r>
            <a:endParaRPr lang="ru-RU" dirty="0" smtClean="0"/>
          </a:p>
          <a:p>
            <a:pPr>
              <a:lnSpc>
                <a:spcPct val="200000"/>
              </a:lnSpc>
            </a:pPr>
            <a:r>
              <a:rPr lang="ru-RU" dirty="0" smtClean="0"/>
              <a:t>• </a:t>
            </a:r>
            <a:r>
              <a:rPr lang="ru-RU" dirty="0" err="1"/>
              <a:t>Отговарям</a:t>
            </a:r>
            <a:r>
              <a:rPr lang="ru-RU" dirty="0"/>
              <a:t> за </a:t>
            </a:r>
            <a:r>
              <a:rPr lang="ru-RU" dirty="0" err="1"/>
              <a:t>събирането</a:t>
            </a:r>
            <a:r>
              <a:rPr lang="ru-RU" dirty="0"/>
              <a:t>, </a:t>
            </a:r>
            <a:r>
              <a:rPr lang="ru-RU" dirty="0" err="1"/>
              <a:t>подреждането</a:t>
            </a:r>
            <a:r>
              <a:rPr lang="ru-RU" dirty="0"/>
              <a:t> и </a:t>
            </a:r>
            <a:r>
              <a:rPr lang="ru-RU" dirty="0" err="1"/>
              <a:t>съхраняването</a:t>
            </a:r>
            <a:r>
              <a:rPr lang="ru-RU" dirty="0"/>
              <a:t> на </a:t>
            </a:r>
            <a:r>
              <a:rPr lang="ru-RU" dirty="0" err="1"/>
              <a:t>документацията</a:t>
            </a:r>
            <a:r>
              <a:rPr lang="ru-RU" dirty="0"/>
              <a:t> </a:t>
            </a:r>
            <a:r>
              <a:rPr lang="ru-RU" dirty="0" err="1"/>
              <a:t>свързана</a:t>
            </a:r>
            <a:r>
              <a:rPr lang="ru-RU" dirty="0"/>
              <a:t> с </a:t>
            </a:r>
            <a:r>
              <a:rPr lang="ru-RU" dirty="0" err="1"/>
              <a:t>тях</a:t>
            </a:r>
            <a:r>
              <a:rPr lang="ru-RU" dirty="0"/>
              <a:t>. </a:t>
            </a:r>
            <a:endParaRPr lang="ru-RU" dirty="0" smtClean="0"/>
          </a:p>
          <a:p>
            <a:pPr>
              <a:lnSpc>
                <a:spcPct val="200000"/>
              </a:lnSpc>
            </a:pPr>
            <a:r>
              <a:rPr lang="ru-RU" dirty="0" smtClean="0"/>
              <a:t>• </a:t>
            </a:r>
            <a:r>
              <a:rPr lang="ru-RU" dirty="0" err="1"/>
              <a:t>Участвам</a:t>
            </a:r>
            <a:r>
              <a:rPr lang="ru-RU" dirty="0"/>
              <a:t> в </a:t>
            </a:r>
            <a:r>
              <a:rPr lang="ru-RU" dirty="0" err="1"/>
              <a:t>заседанията</a:t>
            </a:r>
            <a:r>
              <a:rPr lang="ru-RU" dirty="0"/>
              <a:t> на </a:t>
            </a:r>
            <a:r>
              <a:rPr lang="ru-RU" dirty="0" err="1"/>
              <a:t>Педагогическия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и </a:t>
            </a:r>
            <a:r>
              <a:rPr lang="ru-RU" dirty="0" err="1"/>
              <a:t>подпомагам</a:t>
            </a:r>
            <a:r>
              <a:rPr lang="ru-RU" dirty="0"/>
              <a:t> директора при </a:t>
            </a:r>
            <a:r>
              <a:rPr lang="ru-RU" dirty="0" err="1"/>
              <a:t>подготовката</a:t>
            </a:r>
            <a:r>
              <a:rPr lang="ru-RU" dirty="0"/>
              <a:t> и </a:t>
            </a:r>
            <a:r>
              <a:rPr lang="ru-RU" dirty="0" err="1"/>
              <a:t>реализирането</a:t>
            </a:r>
            <a:r>
              <a:rPr lang="ru-RU" dirty="0"/>
              <a:t> на </a:t>
            </a:r>
            <a:r>
              <a:rPr lang="ru-RU" dirty="0" err="1"/>
              <a:t>взетите</a:t>
            </a:r>
            <a:r>
              <a:rPr lang="ru-RU" dirty="0"/>
              <a:t> решения. </a:t>
            </a:r>
            <a:endParaRPr lang="bg-BG" b="1" dirty="0" smtClean="0"/>
          </a:p>
        </p:txBody>
      </p:sp>
      <p:pic>
        <p:nvPicPr>
          <p:cNvPr id="1026" name="Picture 2" descr="човечета - HRDC">
            <a:extLst>
              <a:ext uri="{FF2B5EF4-FFF2-40B4-BE49-F238E27FC236}">
                <a16:creationId xmlns:a16="http://schemas.microsoft.com/office/drawing/2014/main" id="{1859B051-D4BC-4F4D-B8DF-2E4F10135F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371" y="3919545"/>
            <a:ext cx="2622476" cy="28427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167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>
            <a:extLst>
              <a:ext uri="{FF2B5EF4-FFF2-40B4-BE49-F238E27FC236}">
                <a16:creationId xmlns:a16="http://schemas.microsoft.com/office/drawing/2014/main" id="{EE690D28-9A23-414D-9AC1-DBC4B3E357BF}"/>
              </a:ext>
            </a:extLst>
          </p:cNvPr>
          <p:cNvSpPr txBox="1"/>
          <p:nvPr/>
        </p:nvSpPr>
        <p:spPr>
          <a:xfrm>
            <a:off x="545123" y="552893"/>
            <a:ext cx="8747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i="1" dirty="0"/>
              <a:t> </a:t>
            </a:r>
            <a:r>
              <a:rPr lang="bg-BG" sz="3200" b="1" i="1" dirty="0" smtClean="0"/>
              <a:t>   Контролна и педагогическа </a:t>
            </a:r>
            <a:r>
              <a:rPr lang="bg-BG" sz="3200" b="1" i="1" dirty="0"/>
              <a:t>дейност</a:t>
            </a:r>
            <a:endParaRPr lang="en-US" sz="3200" b="1" i="1" dirty="0"/>
          </a:p>
        </p:txBody>
      </p: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1CAB32A2-BEC2-481F-AEB6-DF3044B6BA3E}"/>
              </a:ext>
            </a:extLst>
          </p:cNvPr>
          <p:cNvSpPr txBox="1"/>
          <p:nvPr/>
        </p:nvSpPr>
        <p:spPr>
          <a:xfrm>
            <a:off x="1105786" y="1573618"/>
            <a:ext cx="81870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dirty="0"/>
              <a:t>Като </a:t>
            </a:r>
            <a:r>
              <a:rPr lang="ru-RU" dirty="0" err="1"/>
              <a:t>преподавател</a:t>
            </a:r>
            <a:r>
              <a:rPr lang="ru-RU" dirty="0"/>
              <a:t> по </a:t>
            </a:r>
            <a:r>
              <a:rPr lang="ru-RU" dirty="0" smtClean="0"/>
              <a:t>математика </a:t>
            </a:r>
            <a:r>
              <a:rPr lang="ru-RU" dirty="0" err="1" smtClean="0"/>
              <a:t>използвам</a:t>
            </a:r>
            <a:r>
              <a:rPr lang="ru-RU" dirty="0" smtClean="0"/>
              <a:t> </a:t>
            </a:r>
            <a:r>
              <a:rPr lang="ru-RU" dirty="0" err="1"/>
              <a:t>разнообразни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на </a:t>
            </a:r>
            <a:r>
              <a:rPr lang="ru-RU" dirty="0" err="1"/>
              <a:t>преподаване</a:t>
            </a:r>
            <a:r>
              <a:rPr lang="ru-RU" dirty="0"/>
              <a:t> и </a:t>
            </a:r>
            <a:r>
              <a:rPr lang="ru-RU" dirty="0" err="1"/>
              <a:t>оценяване</a:t>
            </a:r>
            <a:r>
              <a:rPr lang="ru-RU" dirty="0"/>
              <a:t>. Стремя се да </a:t>
            </a:r>
            <a:r>
              <a:rPr lang="ru-RU" dirty="0" err="1"/>
              <a:t>ги</a:t>
            </a:r>
            <a:r>
              <a:rPr lang="ru-RU" dirty="0"/>
              <a:t> </a:t>
            </a:r>
            <a:r>
              <a:rPr lang="ru-RU" dirty="0" err="1"/>
              <a:t>науча</a:t>
            </a:r>
            <a:r>
              <a:rPr lang="ru-RU" dirty="0"/>
              <a:t> да </a:t>
            </a:r>
            <a:r>
              <a:rPr lang="ru-RU" dirty="0" err="1"/>
              <a:t>мислят</a:t>
            </a:r>
            <a:r>
              <a:rPr lang="ru-RU" dirty="0"/>
              <a:t> </a:t>
            </a:r>
            <a:r>
              <a:rPr lang="ru-RU" dirty="0" smtClean="0"/>
              <a:t>критично </a:t>
            </a:r>
            <a:r>
              <a:rPr lang="ru-RU" dirty="0"/>
              <a:t>и да </a:t>
            </a:r>
            <a:r>
              <a:rPr lang="ru-RU" dirty="0" err="1"/>
              <a:t>успяват</a:t>
            </a:r>
            <a:r>
              <a:rPr lang="ru-RU" dirty="0"/>
              <a:t> в </a:t>
            </a:r>
            <a:r>
              <a:rPr lang="ru-RU" dirty="0" err="1"/>
              <a:t>учебната</a:t>
            </a:r>
            <a:r>
              <a:rPr lang="ru-RU" dirty="0"/>
              <a:t> работа</a:t>
            </a:r>
            <a:r>
              <a:rPr lang="ru-RU" dirty="0" smtClean="0"/>
              <a:t>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dirty="0"/>
              <a:t>Като </a:t>
            </a:r>
            <a:r>
              <a:rPr lang="ru-RU" dirty="0" err="1"/>
              <a:t>преподавател</a:t>
            </a:r>
            <a:r>
              <a:rPr lang="ru-RU" dirty="0"/>
              <a:t> по </a:t>
            </a:r>
            <a:r>
              <a:rPr lang="ru-RU" dirty="0" err="1" smtClean="0"/>
              <a:t>информационни</a:t>
            </a:r>
            <a:r>
              <a:rPr lang="ru-RU" dirty="0" smtClean="0"/>
              <a:t> технологии влагам </a:t>
            </a:r>
            <a:r>
              <a:rPr lang="ru-RU" dirty="0" err="1"/>
              <a:t>професионализъм</a:t>
            </a:r>
            <a:r>
              <a:rPr lang="ru-RU" dirty="0"/>
              <a:t> и лично пристрастие, </a:t>
            </a:r>
            <a:r>
              <a:rPr lang="ru-RU" dirty="0" err="1"/>
              <a:t>учениците</a:t>
            </a:r>
            <a:r>
              <a:rPr lang="ru-RU" dirty="0"/>
              <a:t> да </a:t>
            </a:r>
            <a:r>
              <a:rPr lang="ru-RU" dirty="0" err="1"/>
              <a:t>постигат</a:t>
            </a:r>
            <a:r>
              <a:rPr lang="ru-RU" dirty="0"/>
              <a:t> </a:t>
            </a:r>
            <a:r>
              <a:rPr lang="ru-RU" dirty="0" err="1"/>
              <a:t>високо</a:t>
            </a:r>
            <a:r>
              <a:rPr lang="ru-RU" dirty="0"/>
              <a:t> </a:t>
            </a:r>
            <a:r>
              <a:rPr lang="ru-RU" dirty="0" err="1"/>
              <a:t>ниво</a:t>
            </a:r>
            <a:r>
              <a:rPr lang="ru-RU" dirty="0"/>
              <a:t> на творчество, а </a:t>
            </a:r>
            <a:r>
              <a:rPr lang="ru-RU" dirty="0" err="1"/>
              <a:t>талантливите</a:t>
            </a:r>
            <a:r>
              <a:rPr lang="ru-RU" dirty="0"/>
              <a:t> да намерят </a:t>
            </a:r>
            <a:r>
              <a:rPr lang="ru-RU" dirty="0" err="1"/>
              <a:t>път</a:t>
            </a:r>
            <a:r>
              <a:rPr lang="ru-RU" dirty="0"/>
              <a:t> за </a:t>
            </a:r>
            <a:r>
              <a:rPr lang="ru-RU" dirty="0" err="1"/>
              <a:t>професионална</a:t>
            </a:r>
            <a:r>
              <a:rPr lang="ru-RU" dirty="0"/>
              <a:t> и </a:t>
            </a:r>
            <a:r>
              <a:rPr lang="ru-RU" dirty="0" err="1"/>
              <a:t>житейска</a:t>
            </a:r>
            <a:r>
              <a:rPr lang="ru-RU" dirty="0"/>
              <a:t> реализация.</a:t>
            </a:r>
            <a:endParaRPr lang="bg-BG" b="1" dirty="0" smtClean="0"/>
          </a:p>
        </p:txBody>
      </p:sp>
      <p:pic>
        <p:nvPicPr>
          <p:cNvPr id="1026" name="Picture 2" descr="човечета - HRDC">
            <a:extLst>
              <a:ext uri="{FF2B5EF4-FFF2-40B4-BE49-F238E27FC236}">
                <a16:creationId xmlns:a16="http://schemas.microsoft.com/office/drawing/2014/main" id="{1859B051-D4BC-4F4D-B8DF-2E4F10135F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686" y="4037082"/>
            <a:ext cx="2622476" cy="28427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483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F6ECDDD-265A-48F6-A6CA-218D9FA37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3898"/>
          </a:xfrm>
        </p:spPr>
        <p:txBody>
          <a:bodyPr>
            <a:normAutofit/>
          </a:bodyPr>
          <a:lstStyle/>
          <a:p>
            <a:r>
              <a:rPr lang="bg-BG" sz="3200" b="1" i="1" dirty="0">
                <a:solidFill>
                  <a:schemeClr val="tx1"/>
                </a:solidFill>
              </a:rPr>
              <a:t> </a:t>
            </a:r>
            <a:r>
              <a:rPr lang="bg-BG" sz="3200" b="1" i="1" dirty="0" smtClean="0">
                <a:solidFill>
                  <a:schemeClr val="tx1"/>
                </a:solidFill>
              </a:rPr>
              <a:t>     </a:t>
            </a:r>
            <a:r>
              <a:rPr lang="bg-BG" sz="3200" b="1" i="1" dirty="0">
                <a:solidFill>
                  <a:schemeClr val="tx1"/>
                </a:solidFill>
              </a:rPr>
              <a:t>Научно-методическа дейност.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C640209-3523-4A11-8B8E-0912FC515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43201"/>
            <a:ext cx="8596668" cy="4114800"/>
          </a:xfrm>
        </p:spPr>
        <p:txBody>
          <a:bodyPr/>
          <a:lstStyle/>
          <a:p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Стопанско управление – Бакалавър                                                       </a:t>
            </a:r>
            <a:r>
              <a:rPr lang="bg-BG" dirty="0"/>
              <a:t>ВТУ „</a:t>
            </a:r>
            <a:r>
              <a:rPr lang="bg-BG" dirty="0" err="1"/>
              <a:t>Св.Св.Кирил</a:t>
            </a:r>
            <a:r>
              <a:rPr lang="bg-BG" dirty="0"/>
              <a:t> и Методий“, </a:t>
            </a:r>
            <a:r>
              <a:rPr lang="bg-BG" dirty="0" err="1"/>
              <a:t>гр.В.Търново</a:t>
            </a:r>
            <a:r>
              <a:rPr lang="bg-BG" dirty="0"/>
              <a:t>, 2014 година</a:t>
            </a:r>
          </a:p>
          <a:p>
            <a:pPr marL="0" indent="0">
              <a:buNone/>
            </a:pPr>
            <a:endParaRPr lang="bg-BG" dirty="0"/>
          </a:p>
          <a:p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Счетоводство и контрол – Магистър                                                            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ВТУ „</a:t>
            </a:r>
            <a:r>
              <a:rPr kumimoji="0" lang="bg-BG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Св.Св.Кирил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и Методий“, </a:t>
            </a:r>
            <a:r>
              <a:rPr kumimoji="0" lang="bg-BG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гр.В.Търново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2016 година</a:t>
            </a:r>
          </a:p>
          <a:p>
            <a:endParaRPr lang="bg-BG" dirty="0"/>
          </a:p>
          <a:p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Предучилищна и начална училищна педагогика – Магистър                 </a:t>
            </a:r>
            <a:r>
              <a:rPr lang="bg-BG" dirty="0"/>
              <a:t>ВТУ „</a:t>
            </a:r>
            <a:r>
              <a:rPr lang="bg-BG" dirty="0" err="1"/>
              <a:t>Св.Св.Кирил</a:t>
            </a:r>
            <a:r>
              <a:rPr lang="bg-BG" dirty="0"/>
              <a:t> и Методий“, </a:t>
            </a:r>
            <a:r>
              <a:rPr lang="bg-BG" dirty="0" err="1"/>
              <a:t>гр.В.Търново</a:t>
            </a:r>
            <a:r>
              <a:rPr lang="bg-BG" dirty="0"/>
              <a:t>, 2019 година</a:t>
            </a:r>
          </a:p>
          <a:p>
            <a:endParaRPr lang="bg-BG" dirty="0"/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E3BB4687-EEA1-452B-AEA4-1CE23031E0DD}"/>
              </a:ext>
            </a:extLst>
          </p:cNvPr>
          <p:cNvSpPr txBox="1"/>
          <p:nvPr/>
        </p:nvSpPr>
        <p:spPr>
          <a:xfrm>
            <a:off x="1467293" y="1636364"/>
            <a:ext cx="6953693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bg-BG" sz="2800" b="1" dirty="0"/>
              <a:t>Професионална квалификация.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83130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F6ECDDD-265A-48F6-A6CA-218D9FA37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3898"/>
          </a:xfrm>
        </p:spPr>
        <p:txBody>
          <a:bodyPr>
            <a:normAutofit/>
          </a:bodyPr>
          <a:lstStyle/>
          <a:p>
            <a:r>
              <a:rPr lang="bg-BG" sz="3200" b="1" i="1" dirty="0">
                <a:solidFill>
                  <a:schemeClr val="tx1"/>
                </a:solidFill>
              </a:rPr>
              <a:t> </a:t>
            </a:r>
            <a:r>
              <a:rPr lang="bg-BG" sz="3200" b="1" i="1" dirty="0" smtClean="0">
                <a:solidFill>
                  <a:schemeClr val="tx1"/>
                </a:solidFill>
              </a:rPr>
              <a:t>     </a:t>
            </a:r>
            <a:r>
              <a:rPr lang="bg-BG" sz="3200" b="1" i="1" dirty="0">
                <a:solidFill>
                  <a:schemeClr val="tx1"/>
                </a:solidFill>
              </a:rPr>
              <a:t>Научно-методическа дейност.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C640209-3523-4A11-8B8E-0912FC515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644" y="2280356"/>
            <a:ext cx="10972800" cy="4577645"/>
          </a:xfrm>
        </p:spPr>
        <p:txBody>
          <a:bodyPr/>
          <a:lstStyle/>
          <a:p>
            <a:pPr marL="0" indent="0">
              <a:buNone/>
            </a:pPr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 година</a:t>
            </a:r>
          </a:p>
          <a:p>
            <a:r>
              <a:rPr lang="bg-BG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„Всеки ученик ще бъде отличник“: Практики за активизиране на учениците и стимулиране на ученическата активност. – 1 квалификационен кредит</a:t>
            </a:r>
          </a:p>
          <a:p>
            <a:r>
              <a:rPr lang="bg-BG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„Развиване на финансова грамотност у учениците“-1 квалификационен кредит</a:t>
            </a:r>
          </a:p>
          <a:p>
            <a:r>
              <a:rPr lang="bg-BG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„Преподавай като лидер: Планиране на интерактивни уроци за учениците“ – 1 квалификационен кредит</a:t>
            </a:r>
          </a:p>
          <a:p>
            <a:pPr marL="0" indent="0">
              <a:buNone/>
            </a:pPr>
            <a:endParaRPr lang="bg-BG" i="1" dirty="0" smtClean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marL="0" indent="0">
              <a:buNone/>
            </a:pP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година</a:t>
            </a:r>
          </a:p>
          <a:p>
            <a:r>
              <a:rPr lang="bg-BG" dirty="0"/>
              <a:t>„Успешна подготовка за НВО в 4 клас</a:t>
            </a:r>
            <a:r>
              <a:rPr lang="bg-BG" i="1" dirty="0"/>
              <a:t>“</a:t>
            </a:r>
            <a:r>
              <a:rPr lang="bg-BG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</a:t>
            </a:r>
            <a:r>
              <a:rPr lang="bg-BG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 квалификационен </a:t>
            </a:r>
            <a:r>
              <a:rPr lang="bg-BG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кредит</a:t>
            </a:r>
          </a:p>
          <a:p>
            <a:r>
              <a:rPr lang="bg-BG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„Проектното обучение по Технологии </a:t>
            </a:r>
            <a:r>
              <a:rPr lang="bg-BG" dirty="0">
                <a:solidFill>
                  <a:prstClr val="black">
                    <a:lumMod val="75000"/>
                    <a:lumOff val="25000"/>
                  </a:prstClr>
                </a:solidFill>
              </a:rPr>
              <a:t>и предприемачество в начален етап като иновативна образователна технология“ </a:t>
            </a:r>
            <a:r>
              <a:rPr lang="bg-BG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- 1 квалификационен кредит</a:t>
            </a:r>
          </a:p>
          <a:p>
            <a:endParaRPr lang="bg-BG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bg-BG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kumimoji="0" lang="bg-BG" sz="18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E3BB4687-EEA1-452B-AEA4-1CE23031E0DD}"/>
              </a:ext>
            </a:extLst>
          </p:cNvPr>
          <p:cNvSpPr txBox="1"/>
          <p:nvPr/>
        </p:nvSpPr>
        <p:spPr>
          <a:xfrm>
            <a:off x="1498821" y="1403498"/>
            <a:ext cx="6953693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bg-BG" sz="2400" b="1" dirty="0"/>
              <a:t>Квалификационни курсове и семинари.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6203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AF6ECDDD-265A-48F6-A6CA-218D9FA37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3898"/>
          </a:xfrm>
        </p:spPr>
        <p:txBody>
          <a:bodyPr>
            <a:normAutofit/>
          </a:bodyPr>
          <a:lstStyle/>
          <a:p>
            <a:r>
              <a:rPr lang="bg-BG" sz="3200" b="1" i="1" dirty="0">
                <a:solidFill>
                  <a:schemeClr val="tx1"/>
                </a:solidFill>
              </a:rPr>
              <a:t> </a:t>
            </a:r>
            <a:r>
              <a:rPr lang="bg-BG" sz="3200" b="1" i="1" dirty="0" smtClean="0">
                <a:solidFill>
                  <a:schemeClr val="tx1"/>
                </a:solidFill>
              </a:rPr>
              <a:t>     Научно-методическа </a:t>
            </a:r>
            <a:r>
              <a:rPr lang="bg-BG" sz="3200" b="1" i="1" dirty="0">
                <a:solidFill>
                  <a:schemeClr val="tx1"/>
                </a:solidFill>
              </a:rPr>
              <a:t>дейност.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C640209-3523-4A11-8B8E-0912FC515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644" y="2280356"/>
            <a:ext cx="10972800" cy="4577645"/>
          </a:xfrm>
        </p:spPr>
        <p:txBody>
          <a:bodyPr/>
          <a:lstStyle/>
          <a:p>
            <a:pPr marL="0" indent="0">
              <a:buNone/>
            </a:pP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</a:t>
            </a:r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година</a:t>
            </a:r>
          </a:p>
          <a:p>
            <a:r>
              <a:rPr lang="bg-BG" dirty="0" smtClean="0"/>
              <a:t>„</a:t>
            </a:r>
            <a:r>
              <a:rPr lang="bg-BG" dirty="0"/>
              <a:t>Оценяване на степента на формиране на умения на учениците, заложени в учебните програми по човекът и обществото </a:t>
            </a:r>
            <a:r>
              <a:rPr lang="en-US" dirty="0"/>
              <a:t>(</a:t>
            </a:r>
            <a:r>
              <a:rPr lang="bg-BG" dirty="0"/>
              <a:t>3.-4.клас</a:t>
            </a:r>
            <a:r>
              <a:rPr lang="en-US" dirty="0"/>
              <a:t>)</a:t>
            </a:r>
            <a:r>
              <a:rPr lang="bg-BG" dirty="0"/>
              <a:t> през часовете на затвърдяване на нови знания и обобщения</a:t>
            </a:r>
            <a:r>
              <a:rPr lang="en-US" dirty="0"/>
              <a:t>(</a:t>
            </a:r>
            <a:r>
              <a:rPr lang="bg-BG" dirty="0"/>
              <a:t>върху учебното съдържание по история на България</a:t>
            </a:r>
            <a:r>
              <a:rPr lang="en-US" dirty="0"/>
              <a:t>)</a:t>
            </a:r>
            <a:r>
              <a:rPr lang="bg-BG" dirty="0"/>
              <a:t> – </a:t>
            </a:r>
            <a:r>
              <a:rPr lang="bg-BG" i="1" dirty="0"/>
              <a:t>1 квалификационен </a:t>
            </a:r>
            <a:r>
              <a:rPr lang="bg-BG" i="1" dirty="0" smtClean="0"/>
              <a:t>кредит</a:t>
            </a:r>
          </a:p>
          <a:p>
            <a:r>
              <a:rPr lang="bg-BG" i="1" dirty="0"/>
              <a:t>„Практически дейности в урока по музика – фактор за успешно прилагане на новите учебни програми </a:t>
            </a:r>
            <a:r>
              <a:rPr lang="en-US" i="1" dirty="0"/>
              <a:t>(</a:t>
            </a:r>
            <a:r>
              <a:rPr lang="bg-BG" i="1" dirty="0"/>
              <a:t>музика за 1.-4. и 5.-7 клас</a:t>
            </a:r>
            <a:r>
              <a:rPr lang="en-US" dirty="0"/>
              <a:t>)</a:t>
            </a:r>
            <a:r>
              <a:rPr lang="bg-BG" dirty="0"/>
              <a:t> – </a:t>
            </a:r>
            <a:r>
              <a:rPr lang="bg-BG" i="1" dirty="0"/>
              <a:t>1 квалификационен кредит</a:t>
            </a:r>
          </a:p>
          <a:p>
            <a:r>
              <a:rPr lang="bg-BG" i="1" dirty="0"/>
              <a:t>„Формиране на умения за успешно прилагане на новата учебна програма по технологии и предприемачество в началното училище и в 5.-6.клас“</a:t>
            </a:r>
            <a:r>
              <a:rPr lang="bg-BG" dirty="0">
                <a:solidFill>
                  <a:prstClr val="black">
                    <a:lumMod val="75000"/>
                    <a:lumOff val="25000"/>
                  </a:prstClr>
                </a:solidFill>
              </a:rPr>
              <a:t> – </a:t>
            </a:r>
            <a:r>
              <a:rPr lang="bg-BG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 квалификационен </a:t>
            </a:r>
            <a:r>
              <a:rPr lang="bg-BG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кредит</a:t>
            </a:r>
          </a:p>
          <a:p>
            <a:r>
              <a:rPr lang="bg-BG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„Приобщаващо образование“ – 1 квалификационен кредит</a:t>
            </a:r>
            <a:endParaRPr lang="bg-BG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bg-BG" i="1" dirty="0"/>
          </a:p>
          <a:p>
            <a:endParaRPr lang="bg-BG" i="1" dirty="0"/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E3BB4687-EEA1-452B-AEA4-1CE23031E0DD}"/>
              </a:ext>
            </a:extLst>
          </p:cNvPr>
          <p:cNvSpPr txBox="1"/>
          <p:nvPr/>
        </p:nvSpPr>
        <p:spPr>
          <a:xfrm>
            <a:off x="1498821" y="1403498"/>
            <a:ext cx="6953693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bg-BG" sz="2400" b="1" dirty="0"/>
              <a:t>Квалификационни курсове и семинари.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78178605"/>
      </p:ext>
    </p:extLst>
  </p:cSld>
  <p:clrMapOvr>
    <a:masterClrMapping/>
  </p:clrMapOvr>
</p:sld>
</file>

<file path=ppt/theme/theme1.xml><?xml version="1.0" encoding="utf-8"?>
<a:theme xmlns:a="http://schemas.openxmlformats.org/drawingml/2006/main" name="Фасети">
  <a:themeElements>
    <a:clrScheme name="Фасети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Фасети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Фасети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391</TotalTime>
  <Words>881</Words>
  <Application>Microsoft Office PowerPoint</Application>
  <PresentationFormat>Широк екран</PresentationFormat>
  <Paragraphs>97</Paragraphs>
  <Slides>13</Slides>
  <Notes>1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20" baseType="lpstr">
      <vt:lpstr>Arial</vt:lpstr>
      <vt:lpstr>Calibri</vt:lpstr>
      <vt:lpstr>Helvetica Neue</vt:lpstr>
      <vt:lpstr>Trebuchet MS</vt:lpstr>
      <vt:lpstr>Wingdings</vt:lpstr>
      <vt:lpstr>Wingdings 3</vt:lpstr>
      <vt:lpstr>Фасети</vt:lpstr>
      <vt:lpstr>Обединено иновативно училище „ Петко Рачев Славейков“  село Джулюница, общ.Лясковец, обл.Велико Търново</vt:lpstr>
      <vt:lpstr>СЪДЪРЖАНИЕ:</vt:lpstr>
      <vt:lpstr> Общи сведения История на заеманите длъжности</vt:lpstr>
      <vt:lpstr>    Общи сведения</vt:lpstr>
      <vt:lpstr>Презентация на PowerPoint</vt:lpstr>
      <vt:lpstr>Презентация на PowerPoint</vt:lpstr>
      <vt:lpstr>      Научно-методическа дейност.</vt:lpstr>
      <vt:lpstr>      Научно-методическа дейност.</vt:lpstr>
      <vt:lpstr>      Научно-методическа дейност.</vt:lpstr>
      <vt:lpstr>Научно-методическа дейност.</vt:lpstr>
      <vt:lpstr>Научно-методическа дейност.</vt:lpstr>
      <vt:lpstr>          Извънкласни дейности</vt:lpstr>
      <vt:lpstr>       Извънкласни дейности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Обединено училище „ Петко Рачев Славейков“  село Джулюница, общ.Лясковец, обл.Велико Търново</dc:title>
  <dc:creator>Светлана Иванова</dc:creator>
  <cp:lastModifiedBy>user</cp:lastModifiedBy>
  <cp:revision>42</cp:revision>
  <cp:lastPrinted>2020-12-29T09:41:49Z</cp:lastPrinted>
  <dcterms:created xsi:type="dcterms:W3CDTF">2020-10-19T03:46:49Z</dcterms:created>
  <dcterms:modified xsi:type="dcterms:W3CDTF">2022-03-08T15:22:10Z</dcterms:modified>
</cp:coreProperties>
</file>