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5" r:id="rId12"/>
    <p:sldId id="276" r:id="rId13"/>
    <p:sldId id="265" r:id="rId14"/>
    <p:sldId id="266" r:id="rId15"/>
    <p:sldId id="267" r:id="rId16"/>
    <p:sldId id="268" r:id="rId17"/>
    <p:sldId id="271" r:id="rId18"/>
    <p:sldId id="269" r:id="rId19"/>
    <p:sldId id="270" r:id="rId20"/>
    <p:sldId id="27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и с карти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3/10/2022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&#208;&#148;&#208;&#176;&#208;&#189;&#208;&#184;&#208;&#181;&#208;&#187;&#208;&#176;\Downloads\5_OU_Dzhuljunitsa%20(1).pdf" TargetMode="External"/><Relationship Id="rId2" Type="http://schemas.openxmlformats.org/officeDocument/2006/relationships/hyperlink" Target="file:///C:\Users\&#208;&#148;&#208;&#176;&#208;&#189;&#208;&#184;&#208;&#181;&#208;&#187;&#208;&#176;\Downloads\5_OU_Dzhuljunitsa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omaeducation.com/bg/tvoyat-chas/866-novoto-predizvikatelstvo-ideyata-roditelite-uchiteli" TargetMode="External"/><Relationship Id="rId5" Type="http://schemas.openxmlformats.org/officeDocument/2006/relationships/hyperlink" Target="https://amalipe.bg/obu-inovativen-urk-djulunitsa/" TargetMode="External"/><Relationship Id="rId4" Type="http://schemas.openxmlformats.org/officeDocument/2006/relationships/hyperlink" Target="https://drive.google.com/file/d/1hIo2F0krPWTjblOe2LAeHnREnjSURcEi/view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1154955" y="1447801"/>
            <a:ext cx="8825658" cy="2475614"/>
          </a:xfrm>
        </p:spPr>
        <p:txBody>
          <a:bodyPr/>
          <a:lstStyle/>
          <a:p>
            <a:r>
              <a:rPr lang="bg-BG" dirty="0" smtClean="0"/>
              <a:t>      Портфолио</a:t>
            </a:r>
            <a:endParaRPr lang="bg-BG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2222205" y="4777380"/>
            <a:ext cx="7758407" cy="861420"/>
          </a:xfrm>
        </p:spPr>
        <p:txBody>
          <a:bodyPr>
            <a:normAutofit fontScale="92500"/>
          </a:bodyPr>
          <a:lstStyle/>
          <a:p>
            <a:r>
              <a:rPr lang="bg-BG" dirty="0" smtClean="0"/>
              <a:t>Даниела Христова – директор на </a:t>
            </a:r>
            <a:r>
              <a:rPr lang="bg-BG" dirty="0" err="1" smtClean="0"/>
              <a:t>ОбУ“П.Р.Славейков</a:t>
            </a:r>
            <a:r>
              <a:rPr lang="bg-BG" dirty="0" smtClean="0"/>
              <a:t>‘‘ </a:t>
            </a:r>
          </a:p>
          <a:p>
            <a:r>
              <a:rPr lang="bg-BG" dirty="0" smtClean="0"/>
              <a:t>                                село Джулюница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279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2400" b="1" dirty="0" smtClean="0"/>
              <a:t>6.Проектна експертиза:</a:t>
            </a:r>
            <a:endParaRPr lang="bg-BG" sz="2400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103312" y="1449860"/>
            <a:ext cx="10297856" cy="479854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7. </a:t>
            </a:r>
            <a:r>
              <a:rPr lang="ru-RU" dirty="0"/>
              <a:t>Участие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ръководител-група</a:t>
            </a:r>
            <a:r>
              <a:rPr lang="ru-RU" dirty="0"/>
              <a:t> в проект „</a:t>
            </a:r>
            <a:r>
              <a:rPr lang="ru-RU" dirty="0" err="1"/>
              <a:t>Винаги</a:t>
            </a:r>
            <a:r>
              <a:rPr lang="ru-RU" dirty="0"/>
              <a:t> </a:t>
            </a:r>
            <a:r>
              <a:rPr lang="ru-RU" dirty="0" err="1"/>
              <a:t>различни</a:t>
            </a:r>
            <a:r>
              <a:rPr lang="ru-RU" dirty="0"/>
              <a:t>, но </a:t>
            </a:r>
            <a:r>
              <a:rPr lang="ru-RU" dirty="0" err="1"/>
              <a:t>винаги</a:t>
            </a:r>
            <a:r>
              <a:rPr lang="ru-RU" dirty="0"/>
              <a:t> </a:t>
            </a:r>
            <a:r>
              <a:rPr lang="ru-RU" dirty="0" err="1"/>
              <a:t>заедно</a:t>
            </a:r>
            <a:r>
              <a:rPr lang="ru-RU" dirty="0"/>
              <a:t>”, </a:t>
            </a:r>
            <a:r>
              <a:rPr lang="ru-RU" dirty="0" err="1"/>
              <a:t>финансиран</a:t>
            </a:r>
            <a:r>
              <a:rPr lang="ru-RU" dirty="0"/>
              <a:t> от ЦОИДУЕМ, </a:t>
            </a:r>
            <a:r>
              <a:rPr lang="ru-RU" dirty="0" err="1"/>
              <a:t>реализиран</a:t>
            </a:r>
            <a:r>
              <a:rPr lang="ru-RU" dirty="0"/>
              <a:t> в периода от 2017 г. - 2019 г.</a:t>
            </a:r>
          </a:p>
          <a:p>
            <a:r>
              <a:rPr lang="ru-RU" dirty="0" smtClean="0"/>
              <a:t>8. </a:t>
            </a:r>
            <a:r>
              <a:rPr lang="ru-RU" dirty="0" err="1"/>
              <a:t>Обучител</a:t>
            </a:r>
            <a:r>
              <a:rPr lang="ru-RU" dirty="0"/>
              <a:t> на </a:t>
            </a:r>
            <a:r>
              <a:rPr lang="ru-RU" dirty="0" err="1"/>
              <a:t>ученици</a:t>
            </a:r>
            <a:r>
              <a:rPr lang="ru-RU" dirty="0"/>
              <a:t> в </a:t>
            </a:r>
            <a:r>
              <a:rPr lang="ru-RU" dirty="0" err="1"/>
              <a:t>Лидерски</a:t>
            </a:r>
            <a:r>
              <a:rPr lang="ru-RU" dirty="0"/>
              <a:t> академии на ЦМЕДТ “</a:t>
            </a:r>
            <a:r>
              <a:rPr lang="ru-RU" dirty="0" err="1"/>
              <a:t>Амалипе</a:t>
            </a:r>
            <a:r>
              <a:rPr lang="ru-RU" dirty="0"/>
              <a:t>“ – 2018, 2019, 2020 г.</a:t>
            </a:r>
          </a:p>
          <a:p>
            <a:r>
              <a:rPr lang="ru-RU" dirty="0" smtClean="0"/>
              <a:t>9. </a:t>
            </a:r>
            <a:r>
              <a:rPr lang="ru-RU" dirty="0" err="1"/>
              <a:t>Обучител</a:t>
            </a:r>
            <a:r>
              <a:rPr lang="ru-RU" dirty="0"/>
              <a:t> на </a:t>
            </a:r>
            <a:r>
              <a:rPr lang="ru-RU" dirty="0" err="1"/>
              <a:t>ученици</a:t>
            </a:r>
            <a:r>
              <a:rPr lang="ru-RU" dirty="0"/>
              <a:t> в зелени и сини училища по </a:t>
            </a:r>
            <a:r>
              <a:rPr lang="ru-RU" dirty="0" err="1"/>
              <a:t>партньорски</a:t>
            </a:r>
            <a:r>
              <a:rPr lang="ru-RU" dirty="0"/>
              <a:t> проект „</a:t>
            </a:r>
            <a:r>
              <a:rPr lang="ru-RU" dirty="0" err="1"/>
              <a:t>Заедно</a:t>
            </a:r>
            <a:r>
              <a:rPr lang="ru-RU" dirty="0"/>
              <a:t> </a:t>
            </a:r>
            <a:r>
              <a:rPr lang="ru-RU" dirty="0" err="1"/>
              <a:t>намираме</a:t>
            </a:r>
            <a:r>
              <a:rPr lang="ru-RU" dirty="0"/>
              <a:t> решения“ на ЦМЕДТ “</a:t>
            </a:r>
            <a:r>
              <a:rPr lang="ru-RU" dirty="0" err="1"/>
              <a:t>Амалипе</a:t>
            </a:r>
            <a:r>
              <a:rPr lang="ru-RU" dirty="0"/>
              <a:t>“ – 2018, 2019, 2020</a:t>
            </a:r>
          </a:p>
          <a:p>
            <a:r>
              <a:rPr lang="ru-RU" dirty="0" smtClean="0"/>
              <a:t>10. </a:t>
            </a:r>
            <a:r>
              <a:rPr lang="ru-RU" dirty="0"/>
              <a:t>Организатор </a:t>
            </a:r>
            <a:r>
              <a:rPr lang="ru-RU" dirty="0" err="1"/>
              <a:t>дейности</a:t>
            </a:r>
            <a:r>
              <a:rPr lang="ru-RU" dirty="0"/>
              <a:t> и </a:t>
            </a:r>
            <a:r>
              <a:rPr lang="ru-RU" dirty="0" err="1"/>
              <a:t>мобилности</a:t>
            </a:r>
            <a:r>
              <a:rPr lang="ru-RU" dirty="0"/>
              <a:t> на </a:t>
            </a:r>
            <a:r>
              <a:rPr lang="ru-RU" dirty="0" err="1"/>
              <a:t>ученици</a:t>
            </a:r>
            <a:r>
              <a:rPr lang="ru-RU" dirty="0"/>
              <a:t> и родители по проект „Мост на </a:t>
            </a:r>
            <a:r>
              <a:rPr lang="ru-RU" dirty="0" err="1"/>
              <a:t>приятелството</a:t>
            </a:r>
            <a:r>
              <a:rPr lang="ru-RU" dirty="0"/>
              <a:t>“, 2020 г, </a:t>
            </a:r>
            <a:r>
              <a:rPr lang="ru-RU" dirty="0" err="1"/>
              <a:t>финансиран</a:t>
            </a:r>
            <a:r>
              <a:rPr lang="ru-RU" dirty="0"/>
              <a:t> от ЦОИДУЕМ</a:t>
            </a:r>
          </a:p>
          <a:p>
            <a:r>
              <a:rPr lang="ru-RU" dirty="0" smtClean="0"/>
              <a:t>11. </a:t>
            </a:r>
            <a:r>
              <a:rPr lang="ru-RU" dirty="0" err="1" smtClean="0"/>
              <a:t>Експерт</a:t>
            </a:r>
            <a:r>
              <a:rPr lang="ru-RU" dirty="0" smtClean="0"/>
              <a:t> </a:t>
            </a:r>
            <a:r>
              <a:rPr lang="ru-RU" dirty="0" err="1"/>
              <a:t>образователни</a:t>
            </a:r>
            <a:r>
              <a:rPr lang="ru-RU" dirty="0"/>
              <a:t> </a:t>
            </a:r>
            <a:r>
              <a:rPr lang="ru-RU" dirty="0" err="1"/>
              <a:t>дейности</a:t>
            </a:r>
            <a:r>
              <a:rPr lang="ru-RU" dirty="0"/>
              <a:t> по проект BG05M2OP001-3.002-0050-C01/05.07.2017 „</a:t>
            </a:r>
            <a:r>
              <a:rPr lang="ru-RU" dirty="0" err="1"/>
              <a:t>Заедно</a:t>
            </a:r>
            <a:r>
              <a:rPr lang="ru-RU" dirty="0"/>
              <a:t> </a:t>
            </a:r>
            <a:r>
              <a:rPr lang="ru-RU" dirty="0" err="1"/>
              <a:t>намираме</a:t>
            </a:r>
            <a:r>
              <a:rPr lang="ru-RU" dirty="0"/>
              <a:t> решения: </a:t>
            </a:r>
            <a:r>
              <a:rPr lang="ru-RU" dirty="0" err="1"/>
              <a:t>образователна</a:t>
            </a:r>
            <a:r>
              <a:rPr lang="ru-RU" dirty="0"/>
              <a:t> интеграция в </a:t>
            </a:r>
            <a:r>
              <a:rPr lang="ru-RU" dirty="0" err="1"/>
              <a:t>мултикултурна</a:t>
            </a:r>
            <a:r>
              <a:rPr lang="ru-RU" dirty="0"/>
              <a:t> среда </a:t>
            </a:r>
            <a:r>
              <a:rPr lang="ru-RU" dirty="0" err="1"/>
              <a:t>във</a:t>
            </a:r>
            <a:r>
              <a:rPr lang="ru-RU" dirty="0"/>
              <a:t> Велико </a:t>
            </a:r>
            <a:r>
              <a:rPr lang="ru-RU" dirty="0" err="1"/>
              <a:t>Търновска</a:t>
            </a:r>
            <a:r>
              <a:rPr lang="ru-RU" dirty="0"/>
              <a:t> </a:t>
            </a:r>
            <a:r>
              <a:rPr lang="ru-RU" dirty="0" err="1"/>
              <a:t>област</a:t>
            </a:r>
            <a:r>
              <a:rPr lang="ru-RU" dirty="0"/>
              <a:t>“, </a:t>
            </a:r>
            <a:r>
              <a:rPr lang="ru-RU" dirty="0" err="1"/>
              <a:t>финансиран</a:t>
            </a:r>
            <a:r>
              <a:rPr lang="ru-RU" dirty="0"/>
              <a:t> от Оперативна </a:t>
            </a:r>
            <a:r>
              <a:rPr lang="ru-RU" dirty="0" err="1"/>
              <a:t>програма</a:t>
            </a:r>
            <a:r>
              <a:rPr lang="ru-RU" dirty="0"/>
              <a:t> „Наука и образование за </a:t>
            </a:r>
            <a:r>
              <a:rPr lang="ru-RU" dirty="0" err="1"/>
              <a:t>интелигентен</a:t>
            </a:r>
            <a:r>
              <a:rPr lang="ru-RU" dirty="0"/>
              <a:t> </a:t>
            </a:r>
            <a:r>
              <a:rPr lang="ru-RU" dirty="0" err="1"/>
              <a:t>растеж</a:t>
            </a:r>
            <a:r>
              <a:rPr lang="ru-RU" dirty="0"/>
              <a:t>“, </a:t>
            </a:r>
            <a:r>
              <a:rPr lang="ru-RU" dirty="0" err="1"/>
              <a:t>съфинансирана</a:t>
            </a:r>
            <a:r>
              <a:rPr lang="ru-RU" dirty="0"/>
              <a:t> от </a:t>
            </a:r>
            <a:r>
              <a:rPr lang="ru-RU" dirty="0" err="1"/>
              <a:t>Европейския</a:t>
            </a:r>
            <a:r>
              <a:rPr lang="ru-RU" dirty="0"/>
              <a:t> </a:t>
            </a:r>
            <a:r>
              <a:rPr lang="ru-RU" dirty="0" err="1"/>
              <a:t>съюз</a:t>
            </a:r>
            <a:r>
              <a:rPr lang="ru-RU" dirty="0"/>
              <a:t> чрез </a:t>
            </a:r>
            <a:r>
              <a:rPr lang="ru-RU" dirty="0" err="1"/>
              <a:t>Европейските</a:t>
            </a:r>
            <a:r>
              <a:rPr lang="ru-RU" dirty="0"/>
              <a:t> </a:t>
            </a:r>
            <a:r>
              <a:rPr lang="ru-RU" dirty="0" err="1"/>
              <a:t>структурни</a:t>
            </a:r>
            <a:r>
              <a:rPr lang="ru-RU" dirty="0"/>
              <a:t> и </a:t>
            </a:r>
            <a:r>
              <a:rPr lang="ru-RU" dirty="0" err="1"/>
              <a:t>инвестиционни</a:t>
            </a:r>
            <a:r>
              <a:rPr lang="ru-RU" dirty="0"/>
              <a:t> </a:t>
            </a:r>
            <a:r>
              <a:rPr lang="ru-RU" dirty="0" err="1"/>
              <a:t>фондове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smtClean="0"/>
              <a:t>12.Експерт </a:t>
            </a:r>
            <a:r>
              <a:rPr lang="ru-RU" dirty="0"/>
              <a:t>обучение и квалификация по проект BG05M9OP001-2.018-0004-2014BG05M2OP001-C01 „</a:t>
            </a:r>
            <a:r>
              <a:rPr lang="ru-RU" dirty="0" err="1"/>
              <a:t>Социално</a:t>
            </a:r>
            <a:r>
              <a:rPr lang="ru-RU" dirty="0"/>
              <a:t> – </a:t>
            </a:r>
            <a:r>
              <a:rPr lang="ru-RU" dirty="0" err="1"/>
              <a:t>икономическа</a:t>
            </a:r>
            <a:r>
              <a:rPr lang="ru-RU" dirty="0"/>
              <a:t> интеграция на </a:t>
            </a:r>
            <a:r>
              <a:rPr lang="ru-RU" dirty="0" err="1"/>
              <a:t>маргинализирани</a:t>
            </a:r>
            <a:r>
              <a:rPr lang="ru-RU" dirty="0"/>
              <a:t> общности и </a:t>
            </a:r>
            <a:r>
              <a:rPr lang="ru-RU" dirty="0" err="1"/>
              <a:t>подобряване</a:t>
            </a:r>
            <a:r>
              <a:rPr lang="ru-RU" dirty="0"/>
              <a:t> </a:t>
            </a:r>
            <a:r>
              <a:rPr lang="ru-RU" dirty="0" err="1"/>
              <a:t>достъпа</a:t>
            </a:r>
            <a:r>
              <a:rPr lang="ru-RU" dirty="0"/>
              <a:t> до образование – Антоново“, 2019-2020г. ОП РЧР и ОП НОИР;</a:t>
            </a:r>
          </a:p>
          <a:p>
            <a:r>
              <a:rPr lang="ru-RU" dirty="0" smtClean="0"/>
              <a:t>13. </a:t>
            </a:r>
            <a:r>
              <a:rPr lang="ru-RU" dirty="0"/>
              <a:t>Опит в Стратегически </a:t>
            </a:r>
            <a:r>
              <a:rPr lang="ru-RU" dirty="0" err="1"/>
              <a:t>дейности</a:t>
            </a:r>
            <a:r>
              <a:rPr lang="ru-RU" dirty="0"/>
              <a:t> по </a:t>
            </a:r>
            <a:r>
              <a:rPr lang="ru-RU" dirty="0" err="1"/>
              <a:t>разработване</a:t>
            </a:r>
            <a:r>
              <a:rPr lang="ru-RU" dirty="0"/>
              <a:t> и </a:t>
            </a:r>
            <a:r>
              <a:rPr lang="ru-RU" dirty="0" err="1"/>
              <a:t>анализи</a:t>
            </a:r>
            <a:r>
              <a:rPr lang="ru-RU" dirty="0"/>
              <a:t> на </a:t>
            </a:r>
            <a:r>
              <a:rPr lang="ru-RU" dirty="0" err="1"/>
              <a:t>образователни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, анализ и оценка на </a:t>
            </a:r>
            <a:r>
              <a:rPr lang="ru-RU" dirty="0" err="1"/>
              <a:t>средата</a:t>
            </a:r>
            <a:r>
              <a:rPr lang="ru-RU" dirty="0"/>
              <a:t> в </a:t>
            </a:r>
            <a:r>
              <a:rPr lang="ru-RU" dirty="0" err="1"/>
              <a:t>училището</a:t>
            </a:r>
            <a:r>
              <a:rPr lang="ru-RU" dirty="0"/>
              <a:t>, </a:t>
            </a:r>
            <a:r>
              <a:rPr lang="ru-RU" dirty="0" err="1"/>
              <a:t>супервизия</a:t>
            </a:r>
            <a:r>
              <a:rPr lang="ru-RU" dirty="0"/>
              <a:t> на </a:t>
            </a:r>
            <a:r>
              <a:rPr lang="ru-RU" dirty="0" err="1"/>
              <a:t>стратегическите</a:t>
            </a:r>
            <a:r>
              <a:rPr lang="ru-RU" dirty="0"/>
              <a:t> </a:t>
            </a:r>
            <a:r>
              <a:rPr lang="ru-RU" dirty="0" err="1"/>
              <a:t>документи</a:t>
            </a:r>
            <a:r>
              <a:rPr lang="ru-RU" dirty="0"/>
              <a:t> </a:t>
            </a:r>
            <a:r>
              <a:rPr lang="ru-RU" dirty="0" err="1"/>
              <a:t>разработвани</a:t>
            </a:r>
            <a:r>
              <a:rPr lang="ru-RU" dirty="0"/>
              <a:t> от </a:t>
            </a:r>
            <a:r>
              <a:rPr lang="ru-RU" dirty="0" err="1" smtClean="0"/>
              <a:t>училищата</a:t>
            </a:r>
            <a:r>
              <a:rPr lang="ru-RU" dirty="0" smtClean="0"/>
              <a:t>, </a:t>
            </a:r>
            <a:r>
              <a:rPr lang="ru-RU" dirty="0"/>
              <a:t>развитие на </a:t>
            </a:r>
            <a:r>
              <a:rPr lang="ru-RU" dirty="0" err="1"/>
              <a:t>училищната</a:t>
            </a:r>
            <a:r>
              <a:rPr lang="ru-RU" dirty="0"/>
              <a:t> мрежа – </a:t>
            </a:r>
            <a:r>
              <a:rPr lang="ru-RU" dirty="0" err="1"/>
              <a:t>като</a:t>
            </a:r>
            <a:r>
              <a:rPr lang="ru-RU" dirty="0"/>
              <a:t> директор на училище </a:t>
            </a:r>
          </a:p>
          <a:p>
            <a:r>
              <a:rPr lang="bg-BG" dirty="0" smtClean="0"/>
              <a:t>14.Участие в международни проекти по Еразъм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0799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2800" b="1" dirty="0" smtClean="0"/>
              <a:t>7. Участие в квалификационни форми:</a:t>
            </a:r>
            <a:endParaRPr lang="bg-BG" sz="28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312" y="1093478"/>
            <a:ext cx="2966534" cy="4195762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01112" y="497093"/>
            <a:ext cx="2878554" cy="4071325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468" y="407030"/>
            <a:ext cx="2882391" cy="4076752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5"/>
          <a:srcRect b="18906"/>
          <a:stretch/>
        </p:blipFill>
        <p:spPr>
          <a:xfrm>
            <a:off x="3061384" y="3693377"/>
            <a:ext cx="2679006" cy="3072715"/>
          </a:xfrm>
          <a:prstGeom prst="rect">
            <a:avLst/>
          </a:prstGeom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604812" y="3395139"/>
            <a:ext cx="2784477" cy="393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1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2400" b="1" dirty="0" smtClean="0"/>
              <a:t>7</a:t>
            </a:r>
            <a:r>
              <a:rPr lang="en-US" sz="2400" b="1" dirty="0" smtClean="0"/>
              <a:t>.</a:t>
            </a:r>
            <a:r>
              <a:rPr lang="bg-BG" sz="2400" b="1" dirty="0"/>
              <a:t>Участие в квалификационни форми</a:t>
            </a:r>
            <a:r>
              <a:rPr lang="en-US" sz="2400" b="1" dirty="0"/>
              <a:t>:</a:t>
            </a:r>
            <a:endParaRPr lang="bg-BG" sz="2400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8413872" y="2985000"/>
            <a:ext cx="2966534" cy="4195762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3"/>
          <a:srcRect l="4860" t="2114" b="1668"/>
          <a:stretch/>
        </p:blipFill>
        <p:spPr>
          <a:xfrm>
            <a:off x="939112" y="1787610"/>
            <a:ext cx="3156033" cy="4514335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664570" y="524952"/>
            <a:ext cx="3031296" cy="428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4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2400" b="1" dirty="0" smtClean="0"/>
              <a:t>7</a:t>
            </a:r>
            <a:r>
              <a:rPr lang="en-US" sz="2400" b="1" dirty="0" smtClean="0"/>
              <a:t>.</a:t>
            </a:r>
            <a:r>
              <a:rPr lang="bg-BG" sz="2400" b="1" dirty="0" smtClean="0"/>
              <a:t>Участие </a:t>
            </a:r>
            <a:r>
              <a:rPr lang="bg-BG" sz="2400" b="1" dirty="0"/>
              <a:t>в квалификационни </a:t>
            </a:r>
            <a:r>
              <a:rPr lang="bg-BG" sz="2400" b="1" dirty="0" smtClean="0"/>
              <a:t>форми</a:t>
            </a:r>
            <a:r>
              <a:rPr lang="en-US" sz="2400" b="1" dirty="0" smtClean="0"/>
              <a:t>:</a:t>
            </a:r>
            <a:endParaRPr lang="bg-BG" sz="2400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4" t="8597" r="16320" b="22499"/>
          <a:stretch/>
        </p:blipFill>
        <p:spPr>
          <a:xfrm>
            <a:off x="298006" y="2620494"/>
            <a:ext cx="2455150" cy="3380859"/>
          </a:xfr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49462">
            <a:off x="3075139" y="1293061"/>
            <a:ext cx="2351944" cy="3171571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7783">
            <a:off x="5988269" y="1349118"/>
            <a:ext cx="2266282" cy="3219496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1408" y="3274372"/>
            <a:ext cx="2605646" cy="4185873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t="9880" b="35705"/>
          <a:stretch/>
        </p:blipFill>
        <p:spPr>
          <a:xfrm rot="5400000">
            <a:off x="8290766" y="2877109"/>
            <a:ext cx="3562953" cy="268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0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2800" b="1" dirty="0" smtClean="0"/>
              <a:t>7.Участие в квалификационни форми:</a:t>
            </a:r>
            <a:endParaRPr lang="bg-BG" sz="2800" b="1" dirty="0"/>
          </a:p>
        </p:txBody>
      </p:sp>
      <p:pic>
        <p:nvPicPr>
          <p:cNvPr id="8" name="Контейнер за съдържание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83" y="1069896"/>
            <a:ext cx="2966534" cy="4278849"/>
          </a:xfr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0568" y="3112759"/>
            <a:ext cx="3027404" cy="4281853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056" y="1069896"/>
            <a:ext cx="3084024" cy="4361935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2961" y="166054"/>
            <a:ext cx="2802621" cy="461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9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74220" y="485670"/>
            <a:ext cx="9404723" cy="1400530"/>
          </a:xfrm>
        </p:spPr>
        <p:txBody>
          <a:bodyPr/>
          <a:lstStyle/>
          <a:p>
            <a:r>
              <a:rPr lang="bg-BG" sz="2400" b="1" dirty="0" smtClean="0"/>
              <a:t>7.Участие в квалификационни форми</a:t>
            </a:r>
            <a:endParaRPr lang="bg-BG" sz="24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10320" y="3555876"/>
            <a:ext cx="2447234" cy="3640626"/>
          </a:xfr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04423" y="919654"/>
            <a:ext cx="2633814" cy="3665839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90" y="1435664"/>
            <a:ext cx="3215242" cy="4547525"/>
          </a:xfrm>
          <a:prstGeom prst="rect">
            <a:avLst/>
          </a:prstGeom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7516" y="3545242"/>
            <a:ext cx="2530325" cy="3578802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 rotWithShape="1">
          <a:blip r:embed="rId6"/>
          <a:srcRect l="13964" r="22432" b="9091"/>
          <a:stretch/>
        </p:blipFill>
        <p:spPr>
          <a:xfrm>
            <a:off x="753277" y="1435664"/>
            <a:ext cx="3578803" cy="263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0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/>
              <a:t>8.Отличия:</a:t>
            </a:r>
            <a:endParaRPr lang="bg-BG" b="1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2"/>
          <a:srcRect l="2374" t="15999" r="-1557" b="13275"/>
          <a:stretch/>
        </p:blipFill>
        <p:spPr>
          <a:xfrm rot="20827068">
            <a:off x="765775" y="1634533"/>
            <a:ext cx="3024844" cy="4083076"/>
          </a:xfrm>
          <a:prstGeom prst="rect">
            <a:avLst/>
          </a:prstGeom>
        </p:spPr>
      </p:pic>
      <p:pic>
        <p:nvPicPr>
          <p:cNvPr id="11" name="Контейнер за съдържание 10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2348" r="7232" b="23855"/>
          <a:stretch/>
        </p:blipFill>
        <p:spPr>
          <a:xfrm>
            <a:off x="4809857" y="1507523"/>
            <a:ext cx="2328897" cy="2891482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 rotWithShape="1">
          <a:blip r:embed="rId4"/>
          <a:srcRect l="-5403" t="19587" r="5403" b="11616"/>
          <a:stretch/>
        </p:blipFill>
        <p:spPr>
          <a:xfrm rot="1008713">
            <a:off x="8035843" y="1678063"/>
            <a:ext cx="2912080" cy="429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2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/>
              <a:t>8.Отличия:</a:t>
            </a:r>
            <a:endParaRPr lang="bg-BG" b="1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4598" y="1789028"/>
            <a:ext cx="3370722" cy="4195762"/>
          </a:xfrm>
          <a:prstGeom prst="rect">
            <a:avLst/>
          </a:prstGeom>
        </p:spPr>
      </p:pic>
      <p:pic>
        <p:nvPicPr>
          <p:cNvPr id="4" name="Контейнер за съдържание 3"/>
          <p:cNvPicPr>
            <a:picLocks noChangeAspect="1"/>
          </p:cNvPicPr>
          <p:nvPr/>
        </p:nvPicPr>
        <p:blipFill rotWithShape="1">
          <a:blip r:embed="rId3"/>
          <a:srcRect l="15070" t="1058" r="28349" b="17883"/>
          <a:stretch/>
        </p:blipFill>
        <p:spPr>
          <a:xfrm>
            <a:off x="1426753" y="2471281"/>
            <a:ext cx="4787845" cy="324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3200" b="1" dirty="0" smtClean="0"/>
              <a:t>8. Отличия:</a:t>
            </a:r>
            <a:endParaRPr lang="bg-BG" sz="3200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2389" y="917324"/>
            <a:ext cx="5791702" cy="4011516"/>
          </a:xfrm>
          <a:prstGeom prst="rect">
            <a:avLst/>
          </a:prstGeom>
        </p:spPr>
      </p:pic>
      <p:pic>
        <p:nvPicPr>
          <p:cNvPr id="5122" name="Picture 2" descr="Няма налично описание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4" t="17823" r="-11" b="20285"/>
          <a:stretch/>
        </p:blipFill>
        <p:spPr bwMode="auto">
          <a:xfrm>
            <a:off x="897924" y="1853248"/>
            <a:ext cx="3632886" cy="469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08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/>
              <a:t>8.Отличия:</a:t>
            </a:r>
            <a:endParaRPr lang="bg-BG" b="1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61" r="16108"/>
          <a:stretch/>
        </p:blipFill>
        <p:spPr>
          <a:xfrm>
            <a:off x="6058961" y="2687911"/>
            <a:ext cx="3991873" cy="2609978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481" y="1935627"/>
            <a:ext cx="3165388" cy="447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4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      </a:t>
            </a:r>
            <a:r>
              <a:rPr lang="bg-BG" b="1" dirty="0" smtClean="0"/>
              <a:t>СЪДЪРЖАНИЕ:</a:t>
            </a:r>
            <a:endParaRPr lang="bg-BG" b="1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1.</a:t>
            </a:r>
            <a:r>
              <a:rPr lang="bg-BG" b="1" dirty="0"/>
              <a:t>Основна информация </a:t>
            </a:r>
            <a:endParaRPr lang="bg-BG" b="1" dirty="0" smtClean="0"/>
          </a:p>
          <a:p>
            <a:r>
              <a:rPr lang="en-US" b="1" dirty="0"/>
              <a:t>2.</a:t>
            </a:r>
            <a:r>
              <a:rPr lang="bg-BG" b="1" dirty="0"/>
              <a:t> История на заеманите </a:t>
            </a:r>
            <a:r>
              <a:rPr lang="bg-BG" b="1" dirty="0" smtClean="0"/>
              <a:t>длъжности</a:t>
            </a:r>
          </a:p>
          <a:p>
            <a:r>
              <a:rPr lang="bg-BG" b="1" dirty="0"/>
              <a:t>3.  Любим </a:t>
            </a:r>
            <a:r>
              <a:rPr lang="bg-BG" b="1" dirty="0" smtClean="0"/>
              <a:t>цитат</a:t>
            </a:r>
          </a:p>
          <a:p>
            <a:r>
              <a:rPr lang="en-US" b="1" dirty="0"/>
              <a:t>4</a:t>
            </a:r>
            <a:r>
              <a:rPr lang="bg-BG" b="1" dirty="0"/>
              <a:t>.Образование, образователно-квалификационна </a:t>
            </a:r>
            <a:r>
              <a:rPr lang="bg-BG" b="1" dirty="0" smtClean="0"/>
              <a:t>степен</a:t>
            </a:r>
          </a:p>
          <a:p>
            <a:r>
              <a:rPr lang="bg-BG" b="1" dirty="0"/>
              <a:t>5.Професионална </a:t>
            </a:r>
            <a:r>
              <a:rPr lang="bg-BG" b="1" dirty="0" smtClean="0"/>
              <a:t>квалификация</a:t>
            </a:r>
          </a:p>
          <a:p>
            <a:r>
              <a:rPr lang="bg-BG" b="1" dirty="0" smtClean="0"/>
              <a:t>6. </a:t>
            </a:r>
            <a:r>
              <a:rPr lang="bg-BG" b="1" dirty="0"/>
              <a:t>Проектна </a:t>
            </a:r>
            <a:r>
              <a:rPr lang="bg-BG" b="1" dirty="0" smtClean="0"/>
              <a:t>експертиза</a:t>
            </a:r>
          </a:p>
          <a:p>
            <a:r>
              <a:rPr lang="bg-BG" b="1" dirty="0" smtClean="0"/>
              <a:t>7.Участие в квалификационни форми</a:t>
            </a:r>
          </a:p>
          <a:p>
            <a:r>
              <a:rPr lang="bg-BG" b="1" dirty="0" smtClean="0"/>
              <a:t>8.Отличия</a:t>
            </a:r>
          </a:p>
          <a:p>
            <a:r>
              <a:rPr lang="bg-BG" b="1" dirty="0" smtClean="0"/>
              <a:t>9.Публикации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61474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2400" b="1" dirty="0" smtClean="0"/>
              <a:t>9.Публикации:</a:t>
            </a:r>
            <a:endParaRPr lang="bg-BG" sz="2400" b="1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103312" y="1180214"/>
            <a:ext cx="8946541" cy="5068185"/>
          </a:xfrm>
        </p:spPr>
        <p:txBody>
          <a:bodyPr/>
          <a:lstStyle/>
          <a:p>
            <a:r>
              <a:rPr lang="ru-RU" sz="1400" dirty="0"/>
              <a:t>РАБОТАТА С РОДИТЕЛИТЕ - КЛЮЧЪТ ЗА УСПЕХА НА НАШЕТО УЧИЛИЩЕ </a:t>
            </a:r>
            <a:r>
              <a:rPr lang="ru-RU" sz="1400" dirty="0" smtClean="0"/>
              <a:t>- Даниела </a:t>
            </a:r>
            <a:r>
              <a:rPr lang="ru-RU" sz="1400" dirty="0" err="1"/>
              <a:t>Йорданова</a:t>
            </a:r>
            <a:r>
              <a:rPr lang="ru-RU" sz="1400" dirty="0"/>
              <a:t> Христова - директор </a:t>
            </a:r>
            <a:r>
              <a:rPr lang="ru-RU" sz="1400" dirty="0" err="1"/>
              <a:t>Марияна</a:t>
            </a:r>
            <a:r>
              <a:rPr lang="ru-RU" sz="1400" dirty="0"/>
              <a:t> Маринова </a:t>
            </a:r>
            <a:r>
              <a:rPr lang="ru-RU" sz="1400" dirty="0" err="1"/>
              <a:t>Дончева</a:t>
            </a:r>
            <a:r>
              <a:rPr lang="ru-RU" sz="1400" dirty="0"/>
              <a:t> - </a:t>
            </a:r>
            <a:r>
              <a:rPr lang="ru-RU" sz="1400" dirty="0" err="1"/>
              <a:t>начален</a:t>
            </a:r>
            <a:r>
              <a:rPr lang="ru-RU" sz="1400" dirty="0"/>
              <a:t> </a:t>
            </a:r>
            <a:r>
              <a:rPr lang="ru-RU" sz="1400" dirty="0" err="1"/>
              <a:t>учител</a:t>
            </a:r>
            <a:r>
              <a:rPr lang="ru-RU" sz="1400" dirty="0"/>
              <a:t> ОУ “П. Р. </a:t>
            </a:r>
            <a:r>
              <a:rPr lang="ru-RU" sz="1400" dirty="0" err="1"/>
              <a:t>Славейков</a:t>
            </a:r>
            <a:r>
              <a:rPr lang="ru-RU" sz="1400" dirty="0"/>
              <a:t>‘‘, с. </a:t>
            </a:r>
            <a:r>
              <a:rPr lang="ru-RU" sz="1400" dirty="0" err="1" smtClean="0"/>
              <a:t>Джулюница</a:t>
            </a:r>
            <a:r>
              <a:rPr lang="en-US" sz="1400" dirty="0" smtClean="0">
                <a:hlinkClick r:id="rId2" action="ppaction://hlinkfile"/>
              </a:rPr>
              <a:t>file</a:t>
            </a:r>
            <a:r>
              <a:rPr lang="en-US" sz="1400" dirty="0">
                <a:hlinkClick r:id="rId2" action="ppaction://hlinkfile"/>
              </a:rPr>
              <a:t>:///C:/Users/%</a:t>
            </a:r>
            <a:r>
              <a:rPr lang="en-US" sz="1400" dirty="0" smtClean="0">
                <a:hlinkClick r:id="rId2" action="ppaction://hlinkfile"/>
              </a:rPr>
              <a:t>D0%94%D0%B0%D0%BD%D0%B8%D0%B5%D0%BB%D0%B0/Downloads/5_OU_Dzhuljunitsa.pdf</a:t>
            </a:r>
            <a:endParaRPr lang="bg-BG" sz="1400" dirty="0" smtClean="0"/>
          </a:p>
          <a:p>
            <a:r>
              <a:rPr lang="en-US" sz="1400" dirty="0">
                <a:hlinkClick r:id="rId3" action="ppaction://hlinkfile"/>
              </a:rPr>
              <a:t>file:///C:/Users/%D0%94%D0%B0%D0%BD%D0%B8%D0%B5%D0%BB%D0%B0/Downloads/5_OU_Dzhuljunitsa%20(1).</a:t>
            </a:r>
            <a:r>
              <a:rPr lang="en-US" sz="1400" dirty="0" smtClean="0">
                <a:hlinkClick r:id="rId3" action="ppaction://hlinkfile"/>
              </a:rPr>
              <a:t>pdf</a:t>
            </a:r>
            <a:endParaRPr lang="bg-BG" sz="1400" dirty="0" smtClean="0"/>
          </a:p>
          <a:p>
            <a:r>
              <a:rPr lang="ru-RU" sz="1400" u="sng" dirty="0">
                <a:hlinkClick r:id="rId4"/>
              </a:rPr>
              <a:t>Иновативен урок – </a:t>
            </a:r>
            <a:r>
              <a:rPr lang="ru-RU" sz="1400" u="sng" dirty="0" err="1">
                <a:hlinkClick r:id="rId4"/>
              </a:rPr>
              <a:t>иновативен</a:t>
            </a:r>
            <a:r>
              <a:rPr lang="ru-RU" sz="1400" u="sng" dirty="0">
                <a:hlinkClick r:id="rId4"/>
              </a:rPr>
              <a:t> </a:t>
            </a:r>
            <a:r>
              <a:rPr lang="ru-RU" sz="1400" u="sng" dirty="0" err="1">
                <a:hlinkClick r:id="rId4"/>
              </a:rPr>
              <a:t>клас-иновативно</a:t>
            </a:r>
            <a:r>
              <a:rPr lang="ru-RU" sz="1400" u="sng" dirty="0">
                <a:hlinkClick r:id="rId4"/>
              </a:rPr>
              <a:t> училище </a:t>
            </a:r>
            <a:r>
              <a:rPr lang="en-US" sz="1400" dirty="0" smtClean="0">
                <a:hlinkClick r:id="rId4"/>
              </a:rPr>
              <a:t>https</a:t>
            </a:r>
            <a:r>
              <a:rPr lang="en-US" sz="1400" dirty="0">
                <a:hlinkClick r:id="rId4"/>
              </a:rPr>
              <a:t>://</a:t>
            </a:r>
            <a:r>
              <a:rPr lang="en-US" sz="1400" dirty="0" smtClean="0">
                <a:hlinkClick r:id="rId4"/>
              </a:rPr>
              <a:t>drive.google.com/file/d/1hIo2F0krPWTjblOe2LAeHnREnjSURcEi/view</a:t>
            </a:r>
            <a:endParaRPr lang="bg-BG" sz="1400" dirty="0" smtClean="0"/>
          </a:p>
          <a:p>
            <a:r>
              <a:rPr lang="ru-RU" sz="1400" dirty="0" err="1"/>
              <a:t>Обединено</a:t>
            </a:r>
            <a:r>
              <a:rPr lang="ru-RU" sz="1400" dirty="0"/>
              <a:t> училище “</a:t>
            </a:r>
            <a:r>
              <a:rPr lang="ru-RU" sz="1400" dirty="0" err="1"/>
              <a:t>П.Р.Славейков</a:t>
            </a:r>
            <a:r>
              <a:rPr lang="ru-RU" sz="1400" dirty="0"/>
              <a:t>” – с. </a:t>
            </a:r>
            <a:r>
              <a:rPr lang="ru-RU" sz="1400" dirty="0" err="1"/>
              <a:t>Джулюница:Иновативен</a:t>
            </a:r>
            <a:r>
              <a:rPr lang="ru-RU" sz="1400" dirty="0"/>
              <a:t> урок – Иновативен </a:t>
            </a:r>
            <a:r>
              <a:rPr lang="ru-RU" sz="1400" dirty="0" err="1"/>
              <a:t>клас</a:t>
            </a:r>
            <a:r>
              <a:rPr lang="ru-RU" sz="1400" dirty="0"/>
              <a:t> – </a:t>
            </a:r>
            <a:r>
              <a:rPr lang="ru-RU" sz="1400" dirty="0" err="1"/>
              <a:t>Иновативно</a:t>
            </a:r>
            <a:r>
              <a:rPr lang="ru-RU" sz="1400" dirty="0"/>
              <a:t> </a:t>
            </a:r>
            <a:r>
              <a:rPr lang="ru-RU" sz="1400" dirty="0" smtClean="0"/>
              <a:t>училище  </a:t>
            </a:r>
            <a:r>
              <a:rPr lang="en-US" sz="1400" dirty="0">
                <a:hlinkClick r:id="rId5"/>
              </a:rPr>
              <a:t>https://amalipe.bg/obu-inovativen-urk-djulunitsa</a:t>
            </a:r>
            <a:r>
              <a:rPr lang="en-US" sz="1400" dirty="0" smtClean="0">
                <a:hlinkClick r:id="rId5"/>
              </a:rPr>
              <a:t>/</a:t>
            </a:r>
            <a:endParaRPr lang="bg-BG" sz="1400" dirty="0" smtClean="0"/>
          </a:p>
          <a:p>
            <a:endParaRPr lang="bg-BG" sz="1400" dirty="0" smtClean="0"/>
          </a:p>
          <a:p>
            <a:pPr algn="just"/>
            <a:r>
              <a:rPr lang="ru-RU" sz="1400" dirty="0" err="1"/>
              <a:t>Новото</a:t>
            </a:r>
            <a:r>
              <a:rPr lang="ru-RU" sz="1400" dirty="0"/>
              <a:t> </a:t>
            </a:r>
            <a:r>
              <a:rPr lang="ru-RU" sz="1400" dirty="0" err="1"/>
              <a:t>предизвикателство</a:t>
            </a:r>
            <a:r>
              <a:rPr lang="ru-RU" sz="1400" dirty="0"/>
              <a:t>: </a:t>
            </a:r>
            <a:r>
              <a:rPr lang="ru-RU" sz="1400" dirty="0" err="1"/>
              <a:t>Идеята</a:t>
            </a:r>
            <a:r>
              <a:rPr lang="ru-RU" sz="1400" dirty="0"/>
              <a:t> </a:t>
            </a:r>
            <a:r>
              <a:rPr lang="ru-RU" sz="1400" dirty="0" err="1"/>
              <a:t>родителите</a:t>
            </a:r>
            <a:r>
              <a:rPr lang="ru-RU" sz="1400" dirty="0"/>
              <a:t> – </a:t>
            </a:r>
            <a:r>
              <a:rPr lang="ru-RU" sz="1400" dirty="0" smtClean="0"/>
              <a:t>учители ЕДНА </a:t>
            </a:r>
            <a:r>
              <a:rPr lang="ru-RU" sz="1400" dirty="0"/>
              <a:t>РАЗКАЗАНА ИСТОРИЯ ЗА ОБЕДИНЕНО ИНОВАТИВНО УЧИЛИЩЕ „П.Р.СЛАВЕЙКОВ“ – СЕЛО </a:t>
            </a:r>
            <a:r>
              <a:rPr lang="ru-RU" sz="1400" dirty="0" smtClean="0"/>
              <a:t>ДЖУЛЮНИЦА</a:t>
            </a:r>
            <a:r>
              <a:rPr lang="bg-BG" sz="1400" dirty="0"/>
              <a:t> </a:t>
            </a:r>
            <a:r>
              <a:rPr lang="en-US" sz="1400" dirty="0" smtClean="0">
                <a:hlinkClick r:id="rId6"/>
              </a:rPr>
              <a:t>http</a:t>
            </a:r>
            <a:r>
              <a:rPr lang="en-US" sz="1400" dirty="0">
                <a:hlinkClick r:id="rId6"/>
              </a:rPr>
              <a:t>://</a:t>
            </a:r>
            <a:r>
              <a:rPr lang="en-US" sz="1400" dirty="0" smtClean="0">
                <a:hlinkClick r:id="rId6"/>
              </a:rPr>
              <a:t>www.romaeducation.com/bg/tvoyat-chas/866-novoto-predizvikatelstvo-ideyata-roditelite-uchiteli</a:t>
            </a:r>
            <a:endParaRPr lang="bg-BG" sz="1400" dirty="0" smtClean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664028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71869" y="491355"/>
            <a:ext cx="9404723" cy="1400530"/>
          </a:xfrm>
        </p:spPr>
        <p:txBody>
          <a:bodyPr/>
          <a:lstStyle/>
          <a:p>
            <a:r>
              <a:rPr lang="en-US" b="1" dirty="0" smtClean="0"/>
              <a:t>1.</a:t>
            </a:r>
            <a:r>
              <a:rPr lang="bg-BG" b="1" dirty="0" smtClean="0"/>
              <a:t>Основна </a:t>
            </a:r>
            <a:r>
              <a:rPr lang="bg-BG" b="1" dirty="0"/>
              <a:t>информация</a:t>
            </a:r>
            <a:r>
              <a:rPr lang="bg-BG" dirty="0"/>
              <a:t/>
            </a:r>
            <a:br>
              <a:rPr lang="bg-BG" dirty="0"/>
            </a:b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103312" y="2052918"/>
            <a:ext cx="9470243" cy="4195481"/>
          </a:xfrm>
        </p:spPr>
        <p:txBody>
          <a:bodyPr>
            <a:normAutofit/>
          </a:bodyPr>
          <a:lstStyle/>
          <a:p>
            <a:r>
              <a:rPr lang="bg-BG" dirty="0" smtClean="0"/>
              <a:t>Име</a:t>
            </a:r>
            <a:r>
              <a:rPr lang="bg-BG" dirty="0"/>
              <a:t>: </a:t>
            </a:r>
            <a:r>
              <a:rPr lang="bg-BG" b="1" dirty="0"/>
              <a:t>Даниела</a:t>
            </a:r>
            <a:endParaRPr lang="bg-BG" dirty="0"/>
          </a:p>
          <a:p>
            <a:r>
              <a:rPr lang="bg-BG" dirty="0"/>
              <a:t>Презиме: </a:t>
            </a:r>
            <a:r>
              <a:rPr lang="bg-BG" b="1" dirty="0"/>
              <a:t>Йорданова</a:t>
            </a:r>
            <a:endParaRPr lang="bg-BG" dirty="0"/>
          </a:p>
          <a:p>
            <a:r>
              <a:rPr lang="bg-BG" dirty="0"/>
              <a:t>Фамилия: </a:t>
            </a:r>
            <a:r>
              <a:rPr lang="bg-BG" b="1" dirty="0"/>
              <a:t>Христова</a:t>
            </a:r>
            <a:endParaRPr lang="bg-BG" dirty="0"/>
          </a:p>
          <a:p>
            <a:r>
              <a:rPr lang="bg-BG" dirty="0"/>
              <a:t>Националност: </a:t>
            </a:r>
            <a:r>
              <a:rPr lang="bg-BG" b="1" dirty="0"/>
              <a:t>Българска</a:t>
            </a:r>
            <a:endParaRPr lang="bg-BG" dirty="0"/>
          </a:p>
          <a:p>
            <a:r>
              <a:rPr lang="bg-BG" dirty="0"/>
              <a:t>Телефон: </a:t>
            </a:r>
            <a:r>
              <a:rPr lang="bg-BG" b="1" dirty="0"/>
              <a:t>+359878313580</a:t>
            </a:r>
            <a:endParaRPr lang="bg-BG" dirty="0"/>
          </a:p>
          <a:p>
            <a:r>
              <a:rPr lang="bg-BG" dirty="0"/>
              <a:t>Имейл: </a:t>
            </a:r>
            <a:r>
              <a:rPr lang="en-US" b="1" dirty="0" smtClean="0"/>
              <a:t>p_r_slaveykov@abv.bg</a:t>
            </a:r>
            <a:endParaRPr lang="bg-BG" dirty="0"/>
          </a:p>
          <a:p>
            <a:r>
              <a:rPr lang="bg-BG" dirty="0"/>
              <a:t>Тип на институцията : </a:t>
            </a:r>
            <a:r>
              <a:rPr lang="bg-BG" b="1" dirty="0"/>
              <a:t>Училище</a:t>
            </a:r>
            <a:endParaRPr lang="bg-BG" dirty="0"/>
          </a:p>
          <a:p>
            <a:r>
              <a:rPr lang="bg-BG" dirty="0"/>
              <a:t>Име на институцията: </a:t>
            </a:r>
            <a:r>
              <a:rPr lang="bg-BG" b="1" dirty="0"/>
              <a:t>Обединено училище „Петко Рачев Славейков‘‘</a:t>
            </a:r>
            <a:endParaRPr lang="bg-BG" dirty="0"/>
          </a:p>
          <a:p>
            <a:r>
              <a:rPr lang="bg-BG" dirty="0"/>
              <a:t>Заемана длъжност в момента: </a:t>
            </a:r>
            <a:r>
              <a:rPr lang="bg-BG" b="1" dirty="0"/>
              <a:t>Директор на училище</a:t>
            </a:r>
            <a:endParaRPr lang="bg-BG" dirty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61255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494114" cy="1400530"/>
          </a:xfrm>
        </p:spPr>
        <p:txBody>
          <a:bodyPr/>
          <a:lstStyle/>
          <a:p>
            <a:r>
              <a:rPr lang="en-US" sz="2400" b="1" dirty="0" smtClean="0"/>
              <a:t>2.</a:t>
            </a:r>
            <a:r>
              <a:rPr lang="bg-BG" sz="2400" b="1" dirty="0"/>
              <a:t> История на заеманите </a:t>
            </a:r>
            <a:r>
              <a:rPr lang="bg-BG" sz="2400" b="1" dirty="0" smtClean="0"/>
              <a:t>длъжности:</a:t>
            </a:r>
            <a:endParaRPr lang="bg-BG" sz="2400" b="1" dirty="0"/>
          </a:p>
        </p:txBody>
      </p:sp>
      <p:graphicFrame>
        <p:nvGraphicFramePr>
          <p:cNvPr id="4" name="Контейнер за съдържани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299458"/>
              </p:ext>
            </p:extLst>
          </p:nvPr>
        </p:nvGraphicFramePr>
        <p:xfrm>
          <a:off x="1468191" y="1853250"/>
          <a:ext cx="9672034" cy="34899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6713">
                  <a:extLst>
                    <a:ext uri="{9D8B030D-6E8A-4147-A177-3AD203B41FA5}">
                      <a16:colId xmlns:a16="http://schemas.microsoft.com/office/drawing/2014/main" val="1951492167"/>
                    </a:ext>
                  </a:extLst>
                </a:gridCol>
                <a:gridCol w="1298363">
                  <a:extLst>
                    <a:ext uri="{9D8B030D-6E8A-4147-A177-3AD203B41FA5}">
                      <a16:colId xmlns:a16="http://schemas.microsoft.com/office/drawing/2014/main" val="456033265"/>
                    </a:ext>
                  </a:extLst>
                </a:gridCol>
                <a:gridCol w="2872689">
                  <a:extLst>
                    <a:ext uri="{9D8B030D-6E8A-4147-A177-3AD203B41FA5}">
                      <a16:colId xmlns:a16="http://schemas.microsoft.com/office/drawing/2014/main" val="1230121808"/>
                    </a:ext>
                  </a:extLst>
                </a:gridCol>
                <a:gridCol w="4294269">
                  <a:extLst>
                    <a:ext uri="{9D8B030D-6E8A-4147-A177-3AD203B41FA5}">
                      <a16:colId xmlns:a16="http://schemas.microsoft.com/office/drawing/2014/main" val="1977054037"/>
                    </a:ext>
                  </a:extLst>
                </a:gridCol>
              </a:tblGrid>
              <a:tr h="6978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>
                          <a:effectLst/>
                        </a:rPr>
                        <a:t>Период от</a:t>
                      </a:r>
                      <a:endParaRPr lang="bg-B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>
                          <a:effectLst/>
                        </a:rPr>
                        <a:t>Период до</a:t>
                      </a:r>
                      <a:endParaRPr lang="bg-B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>
                          <a:effectLst/>
                        </a:rPr>
                        <a:t>Име на институцията</a:t>
                      </a:r>
                      <a:endParaRPr lang="bg-B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>
                          <a:effectLst/>
                        </a:rPr>
                        <a:t>Длъжност</a:t>
                      </a:r>
                      <a:endParaRPr lang="bg-B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3554145256"/>
                  </a:ext>
                </a:extLst>
              </a:tr>
              <a:tr h="6980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>
                          <a:effectLst/>
                        </a:rPr>
                        <a:t>11.10.1995 г. </a:t>
                      </a:r>
                      <a:endParaRPr lang="bg-B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>
                          <a:effectLst/>
                        </a:rPr>
                        <a:t>20.11.2006 г.</a:t>
                      </a:r>
                      <a:endParaRPr lang="bg-B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>
                          <a:effectLst/>
                        </a:rPr>
                        <a:t>ОУ „Хр. Смирненски” с. Слатино</a:t>
                      </a:r>
                      <a:endParaRPr lang="bg-B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>
                          <a:effectLst/>
                        </a:rPr>
                        <a:t>Учител по български език и литература</a:t>
                      </a:r>
                      <a:endParaRPr lang="bg-B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3678286561"/>
                  </a:ext>
                </a:extLst>
              </a:tr>
              <a:tr h="6980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>
                          <a:effectLst/>
                        </a:rPr>
                        <a:t>01.10.2007 г.</a:t>
                      </a:r>
                      <a:endParaRPr lang="bg-B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>
                          <a:effectLst/>
                        </a:rPr>
                        <a:t>01.10.2009 г.</a:t>
                      </a:r>
                      <a:endParaRPr lang="bg-B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 dirty="0">
                          <a:effectLst/>
                        </a:rPr>
                        <a:t>ОУ „Св. Кл. Охридски” гр. Дупница</a:t>
                      </a:r>
                      <a:endParaRPr lang="bg-BG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>
                          <a:effectLst/>
                        </a:rPr>
                        <a:t>Учител извънкласни дейности</a:t>
                      </a:r>
                      <a:endParaRPr lang="bg-B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2919543134"/>
                  </a:ext>
                </a:extLst>
              </a:tr>
              <a:tr h="6980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>
                          <a:effectLst/>
                        </a:rPr>
                        <a:t>16.09.2010 г.</a:t>
                      </a:r>
                      <a:endParaRPr lang="bg-B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>
                          <a:effectLst/>
                        </a:rPr>
                        <a:t>27.03.2011 г.</a:t>
                      </a:r>
                      <a:endParaRPr lang="bg-B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>
                          <a:effectLst/>
                        </a:rPr>
                        <a:t>ОУ „П.Р.Славейков”, с. Джулюница</a:t>
                      </a:r>
                      <a:endParaRPr lang="bg-B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>
                          <a:effectLst/>
                        </a:rPr>
                        <a:t>Учител по изобразително изкуство</a:t>
                      </a:r>
                      <a:endParaRPr lang="bg-B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1109839780"/>
                  </a:ext>
                </a:extLst>
              </a:tr>
              <a:tr h="6980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>
                          <a:effectLst/>
                        </a:rPr>
                        <a:t>03-2011</a:t>
                      </a:r>
                      <a:endParaRPr lang="bg-B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>
                          <a:effectLst/>
                        </a:rPr>
                        <a:t>До момента</a:t>
                      </a:r>
                      <a:endParaRPr lang="bg-B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>
                          <a:effectLst/>
                        </a:rPr>
                        <a:t>ОбУ „П.Р.Славейков”, с. Джулюница</a:t>
                      </a:r>
                      <a:endParaRPr lang="bg-B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 dirty="0">
                          <a:effectLst/>
                        </a:rPr>
                        <a:t>Директор</a:t>
                      </a:r>
                      <a:endParaRPr lang="bg-BG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387085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76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/>
              <a:t>3.  Любим цитат</a:t>
            </a:r>
            <a:r>
              <a:rPr lang="bg-BG" dirty="0"/>
              <a:t/>
            </a:r>
            <a:br>
              <a:rPr lang="bg-BG" dirty="0"/>
            </a:b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646111" y="2052918"/>
            <a:ext cx="8946541" cy="4195481"/>
          </a:xfrm>
        </p:spPr>
        <p:txBody>
          <a:bodyPr/>
          <a:lstStyle/>
          <a:p>
            <a:pPr marL="0" indent="0">
              <a:buNone/>
            </a:pPr>
            <a:r>
              <a:rPr lang="bg-BG" sz="2800" i="1" dirty="0"/>
              <a:t>Лидерството е способността да превръщаш визията в действителност</a:t>
            </a:r>
            <a:r>
              <a:rPr lang="bg-BG" sz="2800" i="1" dirty="0" smtClean="0"/>
              <a:t>.</a:t>
            </a:r>
            <a:endParaRPr lang="en-US" sz="2800" i="1" dirty="0" smtClean="0"/>
          </a:p>
          <a:p>
            <a:pPr marL="0" indent="0">
              <a:buNone/>
            </a:pPr>
            <a:r>
              <a:rPr lang="bg-BG" sz="2800" i="1" dirty="0" smtClean="0"/>
              <a:t> </a:t>
            </a:r>
            <a:r>
              <a:rPr lang="en-US" sz="2800" i="1" dirty="0" smtClean="0"/>
              <a:t>                                                 </a:t>
            </a:r>
            <a:r>
              <a:rPr lang="bg-BG" sz="2800" i="1" dirty="0" smtClean="0"/>
              <a:t>Уорън </a:t>
            </a:r>
            <a:r>
              <a:rPr lang="bg-BG" sz="2800" i="1" dirty="0" err="1" smtClean="0"/>
              <a:t>Бенис</a:t>
            </a:r>
            <a:endParaRPr lang="bg-BG" sz="2800" i="1" dirty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22588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4</a:t>
            </a:r>
            <a:r>
              <a:rPr lang="bg-BG" b="1" dirty="0" smtClean="0"/>
              <a:t>.Образование</a:t>
            </a:r>
            <a:r>
              <a:rPr lang="bg-BG" b="1" dirty="0"/>
              <a:t>, образователно-квалификационна </a:t>
            </a:r>
            <a:r>
              <a:rPr lang="bg-BG" b="1" dirty="0" smtClean="0"/>
              <a:t>степен</a:t>
            </a:r>
            <a:r>
              <a:rPr lang="bg-BG" dirty="0"/>
              <a:t/>
            </a:r>
            <a:br>
              <a:rPr lang="bg-BG" dirty="0"/>
            </a:b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103312" y="2052918"/>
            <a:ext cx="10268733" cy="4195481"/>
          </a:xfrm>
        </p:spPr>
        <p:txBody>
          <a:bodyPr>
            <a:normAutofit/>
          </a:bodyPr>
          <a:lstStyle/>
          <a:p>
            <a:r>
              <a:rPr lang="bg-BG" b="1" u="sng" dirty="0"/>
              <a:t> </a:t>
            </a:r>
            <a:r>
              <a:rPr lang="bg-BG" b="1" u="sng" dirty="0" smtClean="0"/>
              <a:t> 4.1. Средно образование</a:t>
            </a:r>
          </a:p>
          <a:p>
            <a:endParaRPr lang="bg-BG" u="sng" dirty="0"/>
          </a:p>
          <a:p>
            <a:r>
              <a:rPr lang="bg-BG" dirty="0"/>
              <a:t>Период от: </a:t>
            </a:r>
            <a:r>
              <a:rPr lang="bg-BG" b="1" dirty="0"/>
              <a:t>09-1982</a:t>
            </a:r>
            <a:endParaRPr lang="bg-BG" dirty="0"/>
          </a:p>
          <a:p>
            <a:r>
              <a:rPr lang="bg-BG" dirty="0"/>
              <a:t>Период до: </a:t>
            </a:r>
            <a:r>
              <a:rPr lang="bg-BG" b="1" dirty="0"/>
              <a:t>07-1987</a:t>
            </a:r>
            <a:endParaRPr lang="bg-BG" dirty="0"/>
          </a:p>
          <a:p>
            <a:r>
              <a:rPr lang="bg-BG" dirty="0"/>
              <a:t>Образование и квалификационна степен: </a:t>
            </a:r>
            <a:r>
              <a:rPr lang="bg-BG" b="1" dirty="0"/>
              <a:t>Д</a:t>
            </a:r>
            <a:r>
              <a:rPr lang="bg-BG" b="1" dirty="0" smtClean="0"/>
              <a:t>изайнер</a:t>
            </a:r>
            <a:endParaRPr lang="en-US" b="1" dirty="0" smtClean="0"/>
          </a:p>
          <a:p>
            <a:r>
              <a:rPr lang="bg-BG" dirty="0" smtClean="0"/>
              <a:t>Специалност</a:t>
            </a:r>
            <a:r>
              <a:rPr lang="bg-BG" dirty="0"/>
              <a:t>: </a:t>
            </a:r>
            <a:r>
              <a:rPr lang="bg-BG" b="1" dirty="0"/>
              <a:t>Дизайн</a:t>
            </a:r>
            <a:endParaRPr lang="bg-BG" dirty="0"/>
          </a:p>
          <a:p>
            <a:r>
              <a:rPr lang="bg-BG" dirty="0"/>
              <a:t>Професионална квалификация:</a:t>
            </a:r>
          </a:p>
          <a:p>
            <a:r>
              <a:rPr lang="bg-BG" dirty="0"/>
              <a:t>Образователна институция: </a:t>
            </a:r>
            <a:r>
              <a:rPr lang="bg-BG" b="1" dirty="0"/>
              <a:t>Национално училище по пластични изкуства и дизайн "Академик Дечко Узунов"</a:t>
            </a:r>
            <a:endParaRPr lang="bg-BG" dirty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26886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-268289" y="568048"/>
            <a:ext cx="9404723" cy="1400530"/>
          </a:xfrm>
        </p:spPr>
        <p:txBody>
          <a:bodyPr/>
          <a:lstStyle/>
          <a:p>
            <a:r>
              <a:rPr lang="bg-BG" dirty="0" smtClean="0"/>
              <a:t>      4.2. Висше образование</a:t>
            </a:r>
            <a:endParaRPr lang="bg-BG" dirty="0"/>
          </a:p>
        </p:txBody>
      </p:sp>
      <p:graphicFrame>
        <p:nvGraphicFramePr>
          <p:cNvPr id="4" name="Контейнер за съдържани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1802492"/>
              </p:ext>
            </p:extLst>
          </p:nvPr>
        </p:nvGraphicFramePr>
        <p:xfrm>
          <a:off x="1103870" y="2476151"/>
          <a:ext cx="10139386" cy="21618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6095">
                  <a:extLst>
                    <a:ext uri="{9D8B030D-6E8A-4147-A177-3AD203B41FA5}">
                      <a16:colId xmlns:a16="http://schemas.microsoft.com/office/drawing/2014/main" val="1002725658"/>
                    </a:ext>
                  </a:extLst>
                </a:gridCol>
                <a:gridCol w="1139078">
                  <a:extLst>
                    <a:ext uri="{9D8B030D-6E8A-4147-A177-3AD203B41FA5}">
                      <a16:colId xmlns:a16="http://schemas.microsoft.com/office/drawing/2014/main" val="248726292"/>
                    </a:ext>
                  </a:extLst>
                </a:gridCol>
                <a:gridCol w="2274754">
                  <a:extLst>
                    <a:ext uri="{9D8B030D-6E8A-4147-A177-3AD203B41FA5}">
                      <a16:colId xmlns:a16="http://schemas.microsoft.com/office/drawing/2014/main" val="3930508178"/>
                    </a:ext>
                  </a:extLst>
                </a:gridCol>
                <a:gridCol w="1784633">
                  <a:extLst>
                    <a:ext uri="{9D8B030D-6E8A-4147-A177-3AD203B41FA5}">
                      <a16:colId xmlns:a16="http://schemas.microsoft.com/office/drawing/2014/main" val="3230966335"/>
                    </a:ext>
                  </a:extLst>
                </a:gridCol>
                <a:gridCol w="2491449">
                  <a:extLst>
                    <a:ext uri="{9D8B030D-6E8A-4147-A177-3AD203B41FA5}">
                      <a16:colId xmlns:a16="http://schemas.microsoft.com/office/drawing/2014/main" val="1847457318"/>
                    </a:ext>
                  </a:extLst>
                </a:gridCol>
                <a:gridCol w="1293377">
                  <a:extLst>
                    <a:ext uri="{9D8B030D-6E8A-4147-A177-3AD203B41FA5}">
                      <a16:colId xmlns:a16="http://schemas.microsoft.com/office/drawing/2014/main" val="37988076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>
                          <a:effectLst/>
                        </a:rPr>
                        <a:t>Период от</a:t>
                      </a:r>
                      <a:endParaRPr lang="bg-B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>
                          <a:effectLst/>
                        </a:rPr>
                        <a:t>Период до</a:t>
                      </a:r>
                      <a:endParaRPr lang="bg-B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>
                          <a:effectLst/>
                        </a:rPr>
                        <a:t>Образование и квалификационна степен</a:t>
                      </a:r>
                      <a:endParaRPr lang="bg-B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>
                          <a:effectLst/>
                        </a:rPr>
                        <a:t>Специалност</a:t>
                      </a:r>
                      <a:endParaRPr lang="bg-B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>
                          <a:effectLst/>
                        </a:rPr>
                        <a:t>Професионална квалификация</a:t>
                      </a:r>
                      <a:endParaRPr lang="bg-B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>
                          <a:effectLst/>
                        </a:rPr>
                        <a:t>Образователна институция</a:t>
                      </a:r>
                      <a:endParaRPr lang="bg-BG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11425895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 dirty="0" smtClean="0">
                          <a:effectLst/>
                        </a:rPr>
                        <a:t>10-1991</a:t>
                      </a:r>
                      <a:endParaRPr lang="bg-BG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050" dirty="0" smtClean="0">
                          <a:effectLst/>
                        </a:rPr>
                        <a:t>07-199</a:t>
                      </a:r>
                      <a:r>
                        <a:rPr lang="bg-BG" sz="1100" dirty="0" smtClean="0"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bg-BG" sz="105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 dirty="0" smtClean="0">
                          <a:effectLst/>
                        </a:rPr>
                        <a:t>магистър</a:t>
                      </a:r>
                      <a:endParaRPr lang="bg-BG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Българска филология</a:t>
                      </a:r>
                      <a:endParaRPr lang="bg-BG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050" dirty="0" smtClean="0">
                          <a:effectLst/>
                        </a:rPr>
                        <a:t>Филолог-специалист по българска филология и учител по БЕЛ </a:t>
                      </a:r>
                      <a:endParaRPr lang="bg-BG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 dirty="0" smtClean="0">
                          <a:effectLst/>
                        </a:rPr>
                        <a:t>        </a:t>
                      </a:r>
                      <a:endParaRPr lang="bg-BG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 dirty="0" smtClean="0">
                          <a:effectLst/>
                        </a:rPr>
                        <a:t>ЮЗУ „</a:t>
                      </a:r>
                      <a:r>
                        <a:rPr lang="bg-BG" sz="1050" dirty="0" err="1" smtClean="0">
                          <a:effectLst/>
                        </a:rPr>
                        <a:t>Н.Рилски</a:t>
                      </a:r>
                      <a:r>
                        <a:rPr lang="bg-BG" sz="1050" dirty="0" smtClean="0">
                          <a:effectLst/>
                        </a:rPr>
                        <a:t>“, Благоевград"</a:t>
                      </a:r>
                      <a:endParaRPr lang="bg-BG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18130035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 dirty="0" smtClean="0">
                          <a:effectLst/>
                        </a:rPr>
                        <a:t>10-1995</a:t>
                      </a:r>
                      <a:endParaRPr lang="bg-BG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 dirty="0" smtClean="0">
                          <a:effectLst/>
                        </a:rPr>
                        <a:t>05-1998</a:t>
                      </a:r>
                      <a:endParaRPr lang="bg-BG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 dirty="0" smtClean="0">
                          <a:effectLst/>
                        </a:rPr>
                        <a:t>Бакалавър</a:t>
                      </a:r>
                      <a:endParaRPr lang="bg-BG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 dirty="0" smtClean="0">
                          <a:effectLst/>
                        </a:rPr>
                        <a:t>Педагогика на изобразителното изкуство</a:t>
                      </a:r>
                      <a:endParaRPr lang="bg-BG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 dirty="0" smtClean="0">
                          <a:effectLst/>
                        </a:rPr>
                        <a:t>Учител по изобразително изкуство</a:t>
                      </a:r>
                      <a:endParaRPr lang="bg-BG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1050" dirty="0">
                          <a:effectLst/>
                        </a:rPr>
                        <a:t>СУ "Св. Климент Охридски"</a:t>
                      </a:r>
                      <a:endParaRPr lang="bg-BG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extLst>
                  <a:ext uri="{0D108BD9-81ED-4DB2-BD59-A6C34878D82A}">
                    <a16:rowId xmlns:a16="http://schemas.microsoft.com/office/drawing/2014/main" val="2040546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560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2400" b="1" dirty="0" smtClean="0"/>
              <a:t>5.Професионална квалификация:</a:t>
            </a:r>
            <a:endParaRPr lang="bg-BG" sz="2400" dirty="0"/>
          </a:p>
        </p:txBody>
      </p:sp>
      <p:graphicFrame>
        <p:nvGraphicFramePr>
          <p:cNvPr id="4" name="Контейнер за съдържани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1728114"/>
              </p:ext>
            </p:extLst>
          </p:nvPr>
        </p:nvGraphicFramePr>
        <p:xfrm>
          <a:off x="1351722" y="2027470"/>
          <a:ext cx="8480079" cy="22857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5203">
                  <a:extLst>
                    <a:ext uri="{9D8B030D-6E8A-4147-A177-3AD203B41FA5}">
                      <a16:colId xmlns:a16="http://schemas.microsoft.com/office/drawing/2014/main" val="477297611"/>
                    </a:ext>
                  </a:extLst>
                </a:gridCol>
                <a:gridCol w="956168">
                  <a:extLst>
                    <a:ext uri="{9D8B030D-6E8A-4147-A177-3AD203B41FA5}">
                      <a16:colId xmlns:a16="http://schemas.microsoft.com/office/drawing/2014/main" val="1308767696"/>
                    </a:ext>
                  </a:extLst>
                </a:gridCol>
                <a:gridCol w="1588145">
                  <a:extLst>
                    <a:ext uri="{9D8B030D-6E8A-4147-A177-3AD203B41FA5}">
                      <a16:colId xmlns:a16="http://schemas.microsoft.com/office/drawing/2014/main" val="3065208015"/>
                    </a:ext>
                  </a:extLst>
                </a:gridCol>
                <a:gridCol w="1424120">
                  <a:extLst>
                    <a:ext uri="{9D8B030D-6E8A-4147-A177-3AD203B41FA5}">
                      <a16:colId xmlns:a16="http://schemas.microsoft.com/office/drawing/2014/main" val="990939878"/>
                    </a:ext>
                  </a:extLst>
                </a:gridCol>
                <a:gridCol w="1231151">
                  <a:extLst>
                    <a:ext uri="{9D8B030D-6E8A-4147-A177-3AD203B41FA5}">
                      <a16:colId xmlns:a16="http://schemas.microsoft.com/office/drawing/2014/main" val="1159666267"/>
                    </a:ext>
                  </a:extLst>
                </a:gridCol>
                <a:gridCol w="957133">
                  <a:extLst>
                    <a:ext uri="{9D8B030D-6E8A-4147-A177-3AD203B41FA5}">
                      <a16:colId xmlns:a16="http://schemas.microsoft.com/office/drawing/2014/main" val="2935322631"/>
                    </a:ext>
                  </a:extLst>
                </a:gridCol>
                <a:gridCol w="1368159">
                  <a:extLst>
                    <a:ext uri="{9D8B030D-6E8A-4147-A177-3AD203B41FA5}">
                      <a16:colId xmlns:a16="http://schemas.microsoft.com/office/drawing/2014/main" val="2039967693"/>
                    </a:ext>
                  </a:extLst>
                </a:gridCol>
              </a:tblGrid>
              <a:tr h="3756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600" dirty="0" smtClean="0">
                          <a:effectLst/>
                        </a:rPr>
                        <a:t>      </a:t>
                      </a:r>
                      <a:endParaRPr lang="bg-BG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81" marR="42981" marT="42981" marB="429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600">
                          <a:effectLst/>
                        </a:rPr>
                        <a:t>Период до</a:t>
                      </a:r>
                      <a:endParaRPr lang="bg-BG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81" marR="42981" marT="42981" marB="429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600">
                          <a:effectLst/>
                        </a:rPr>
                        <a:t>Наименование</a:t>
                      </a:r>
                      <a:endParaRPr lang="bg-BG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81" marR="42981" marT="42981" marB="429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600">
                          <a:effectLst/>
                        </a:rPr>
                        <a:t>Специалност</a:t>
                      </a:r>
                      <a:endParaRPr lang="bg-BG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81" marR="42981" marT="42981" marB="429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600">
                          <a:effectLst/>
                        </a:rPr>
                        <a:t>ПКС</a:t>
                      </a:r>
                      <a:endParaRPr lang="bg-BG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81" marR="42981" marT="42981" marB="429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600">
                          <a:effectLst/>
                        </a:rPr>
                        <a:t>Бр.акад часове</a:t>
                      </a:r>
                      <a:endParaRPr lang="bg-BG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81" marR="42981" marT="42981" marB="429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600">
                          <a:effectLst/>
                        </a:rPr>
                        <a:t>Образователна институция</a:t>
                      </a:r>
                      <a:endParaRPr lang="bg-BG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81" marR="42981" marT="42981" marB="42981"/>
                </a:tc>
                <a:extLst>
                  <a:ext uri="{0D108BD9-81ED-4DB2-BD59-A6C34878D82A}">
                    <a16:rowId xmlns:a16="http://schemas.microsoft.com/office/drawing/2014/main" val="2427093317"/>
                  </a:ext>
                </a:extLst>
              </a:tr>
              <a:tr h="9550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600" dirty="0" smtClean="0">
                          <a:effectLst/>
                        </a:rPr>
                        <a:t>12-2013</a:t>
                      </a:r>
                      <a:endParaRPr lang="bg-BG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81" marR="42981" marT="42981" marB="429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600" dirty="0" smtClean="0">
                          <a:effectLst/>
                        </a:rPr>
                        <a:t>01-2013</a:t>
                      </a:r>
                      <a:endParaRPr lang="bg-BG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81" marR="42981" marT="42981" marB="429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600">
                          <a:effectLst/>
                        </a:rPr>
                        <a:t>Придобиване на пета ПКС</a:t>
                      </a:r>
                      <a:endParaRPr lang="bg-BG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81" marR="42981" marT="42981" marB="429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600" dirty="0" smtClean="0">
                          <a:effectLst/>
                        </a:rPr>
                        <a:t>Управление на образованието</a:t>
                      </a:r>
                      <a:endParaRPr lang="bg-BG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81" marR="42981" marT="42981" marB="429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600">
                          <a:effectLst/>
                        </a:rPr>
                        <a:t>5-та степен</a:t>
                      </a:r>
                      <a:endParaRPr lang="bg-BG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81" marR="42981" marT="42981" marB="429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600">
                          <a:effectLst/>
                        </a:rPr>
                        <a:t>16</a:t>
                      </a:r>
                      <a:endParaRPr lang="bg-BG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81" marR="42981" marT="42981" marB="429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600" dirty="0" smtClean="0">
                          <a:effectLst/>
                        </a:rPr>
                        <a:t>Тракийски университет,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600" baseline="0" dirty="0" smtClean="0">
                          <a:effectLst/>
                        </a:rPr>
                        <a:t> Ст. Загора</a:t>
                      </a:r>
                      <a:endParaRPr lang="bg-BG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81" marR="42981" marT="42981" marB="42981"/>
                </a:tc>
                <a:extLst>
                  <a:ext uri="{0D108BD9-81ED-4DB2-BD59-A6C34878D82A}">
                    <a16:rowId xmlns:a16="http://schemas.microsoft.com/office/drawing/2014/main" val="3965111277"/>
                  </a:ext>
                </a:extLst>
              </a:tr>
              <a:tr h="9550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600" dirty="0" smtClean="0">
                          <a:effectLst/>
                        </a:rPr>
                        <a:t>03-2020</a:t>
                      </a:r>
                      <a:endParaRPr lang="bg-BG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81" marR="42981" marT="42981" marB="429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600" dirty="0" smtClean="0">
                          <a:effectLst/>
                        </a:rPr>
                        <a:t>11-2020</a:t>
                      </a:r>
                      <a:endParaRPr lang="bg-BG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81" marR="42981" marT="42981" marB="429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600">
                          <a:effectLst/>
                        </a:rPr>
                        <a:t>Придобиване на четвърта ПКС</a:t>
                      </a:r>
                      <a:endParaRPr lang="bg-BG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81" marR="42981" marT="42981" marB="429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600" dirty="0" smtClean="0">
                          <a:effectLst/>
                        </a:rPr>
                        <a:t>БЕЛ</a:t>
                      </a:r>
                      <a:endParaRPr lang="bg-BG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81" marR="42981" marT="42981" marB="429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600">
                          <a:effectLst/>
                        </a:rPr>
                        <a:t>4-та степен</a:t>
                      </a:r>
                      <a:endParaRPr lang="bg-BG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81" marR="42981" marT="42981" marB="429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600">
                          <a:effectLst/>
                        </a:rPr>
                        <a:t>16</a:t>
                      </a:r>
                      <a:endParaRPr lang="bg-BG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81" marR="42981" marT="42981" marB="4298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bg-BG" sz="600" dirty="0">
                          <a:effectLst/>
                        </a:rPr>
                        <a:t>СУ "Св. Климент Охридски" Департамент информация и усъвършенстване на учители"</a:t>
                      </a:r>
                      <a:endParaRPr lang="bg-BG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81" marR="42981" marT="42981" marB="42981"/>
                </a:tc>
                <a:extLst>
                  <a:ext uri="{0D108BD9-81ED-4DB2-BD59-A6C34878D82A}">
                    <a16:rowId xmlns:a16="http://schemas.microsoft.com/office/drawing/2014/main" val="4287371001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 flipV="1">
            <a:off x="477078" y="875984"/>
            <a:ext cx="2414613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bg-BG" sz="1200" b="1" i="0" u="none" strike="noStrike" cap="none" normalizeH="0" baseline="0" smtClean="0">
                <a:ln>
                  <a:noFill/>
                </a:ln>
                <a:solidFill>
                  <a:srgbClr val="363636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2.3 </a:t>
            </a:r>
            <a:r>
              <a:rPr kumimoji="0" lang="bg-BG" altLang="bg-BG" sz="1200" b="1" i="0" u="none" strike="noStrike" cap="none" normalizeH="0" baseline="0" smtClean="0">
                <a:ln>
                  <a:noFill/>
                </a:ln>
                <a:solidFill>
                  <a:srgbClr val="36363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bg-BG" altLang="bg-BG" sz="1200" b="1" i="0" u="none" strike="noStrike" cap="none" normalizeH="0" baseline="0" smtClean="0">
                <a:ln>
                  <a:noFill/>
                </a:ln>
                <a:solidFill>
                  <a:srgbClr val="363636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Професионална квалификация</a:t>
            </a:r>
            <a:endParaRPr kumimoji="0" lang="bg-BG" altLang="bg-BG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8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2400" b="1" dirty="0" smtClean="0"/>
              <a:t>6. Проектна експертиза:</a:t>
            </a:r>
            <a:endParaRPr lang="bg-BG" sz="2400" b="1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103312" y="1043190"/>
            <a:ext cx="10552068" cy="5205210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r>
              <a:rPr lang="ru-RU" dirty="0"/>
              <a:t>1. </a:t>
            </a:r>
            <a:r>
              <a:rPr lang="ru-RU" dirty="0" err="1"/>
              <a:t>Р</a:t>
            </a:r>
            <a:r>
              <a:rPr lang="ru-RU" dirty="0" err="1" smtClean="0"/>
              <a:t>ъководител</a:t>
            </a:r>
            <a:r>
              <a:rPr lang="ru-RU" dirty="0" smtClean="0"/>
              <a:t> </a:t>
            </a:r>
            <a:r>
              <a:rPr lang="ru-RU" dirty="0" err="1"/>
              <a:t>група</a:t>
            </a:r>
            <a:r>
              <a:rPr lang="ru-RU" dirty="0"/>
              <a:t> по проект „Да </a:t>
            </a:r>
            <a:r>
              <a:rPr lang="ru-RU" dirty="0" err="1"/>
              <a:t>сбъднем</a:t>
            </a:r>
            <a:r>
              <a:rPr lang="ru-RU" dirty="0"/>
              <a:t> </a:t>
            </a:r>
            <a:r>
              <a:rPr lang="ru-RU" dirty="0" err="1"/>
              <a:t>заедно</a:t>
            </a:r>
            <a:r>
              <a:rPr lang="ru-RU" dirty="0"/>
              <a:t> </a:t>
            </a:r>
            <a:r>
              <a:rPr lang="ru-RU" dirty="0" err="1"/>
              <a:t>мечтите</a:t>
            </a:r>
            <a:r>
              <a:rPr lang="ru-RU" dirty="0"/>
              <a:t> си”, </a:t>
            </a:r>
            <a:r>
              <a:rPr lang="ru-RU" dirty="0" err="1"/>
              <a:t>финансиран</a:t>
            </a:r>
            <a:r>
              <a:rPr lang="ru-RU" dirty="0"/>
              <a:t> от ЦОИДУЕМ,  </a:t>
            </a:r>
            <a:r>
              <a:rPr lang="ru-RU" dirty="0" err="1"/>
              <a:t>реализиран</a:t>
            </a:r>
            <a:r>
              <a:rPr lang="ru-RU" dirty="0"/>
              <a:t> в периода от Х.2015 г. - VII.2016 г.</a:t>
            </a:r>
          </a:p>
          <a:p>
            <a:r>
              <a:rPr lang="ru-RU" dirty="0"/>
              <a:t>2. </a:t>
            </a:r>
            <a:r>
              <a:rPr lang="ru-RU" dirty="0" err="1"/>
              <a:t>Р</a:t>
            </a:r>
            <a:r>
              <a:rPr lang="ru-RU" dirty="0" err="1" smtClean="0"/>
              <a:t>ъководител</a:t>
            </a:r>
            <a:r>
              <a:rPr lang="ru-RU" dirty="0" smtClean="0"/>
              <a:t> </a:t>
            </a:r>
            <a:r>
              <a:rPr lang="ru-RU" dirty="0"/>
              <a:t>на проект „</a:t>
            </a:r>
            <a:r>
              <a:rPr lang="ru-RU" dirty="0" err="1"/>
              <a:t>Изкуството</a:t>
            </a:r>
            <a:r>
              <a:rPr lang="ru-RU" dirty="0"/>
              <a:t>-мост за </a:t>
            </a:r>
            <a:r>
              <a:rPr lang="ru-RU" dirty="0" err="1"/>
              <a:t>съхранение</a:t>
            </a:r>
            <a:r>
              <a:rPr lang="ru-RU" dirty="0"/>
              <a:t> на </a:t>
            </a:r>
            <a:r>
              <a:rPr lang="ru-RU" dirty="0" err="1"/>
              <a:t>традициите</a:t>
            </a:r>
            <a:r>
              <a:rPr lang="ru-RU" dirty="0"/>
              <a:t> от </a:t>
            </a:r>
            <a:r>
              <a:rPr lang="ru-RU" dirty="0" err="1"/>
              <a:t>минало</a:t>
            </a:r>
            <a:r>
              <a:rPr lang="ru-RU" dirty="0"/>
              <a:t> </a:t>
            </a:r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dirty="0" err="1"/>
              <a:t>настояще</a:t>
            </a:r>
            <a:r>
              <a:rPr lang="ru-RU" dirty="0"/>
              <a:t>”, </a:t>
            </a:r>
            <a:r>
              <a:rPr lang="ru-RU" dirty="0" err="1"/>
              <a:t>финансиран</a:t>
            </a:r>
            <a:r>
              <a:rPr lang="ru-RU" dirty="0"/>
              <a:t> от МЗХ, </a:t>
            </a:r>
            <a:r>
              <a:rPr lang="ru-RU" dirty="0" err="1"/>
              <a:t>реализиран</a:t>
            </a:r>
            <a:r>
              <a:rPr lang="ru-RU" dirty="0"/>
              <a:t> в периода от 2014 г. - 2015 г.</a:t>
            </a:r>
          </a:p>
          <a:p>
            <a:r>
              <a:rPr lang="ru-RU" dirty="0" smtClean="0"/>
              <a:t>3. </a:t>
            </a:r>
            <a:r>
              <a:rPr lang="ru-RU" dirty="0" err="1"/>
              <a:t>М</a:t>
            </a:r>
            <a:r>
              <a:rPr lang="ru-RU" dirty="0" err="1" smtClean="0"/>
              <a:t>ениджър</a:t>
            </a:r>
            <a:r>
              <a:rPr lang="ru-RU" dirty="0" smtClean="0"/>
              <a:t> </a:t>
            </a:r>
            <a:r>
              <a:rPr lang="ru-RU" dirty="0"/>
              <a:t>по проект „</a:t>
            </a:r>
            <a:r>
              <a:rPr lang="ru-RU" dirty="0" err="1"/>
              <a:t>Създаване</a:t>
            </a:r>
            <a:r>
              <a:rPr lang="ru-RU" dirty="0"/>
              <a:t> на </a:t>
            </a:r>
            <a:r>
              <a:rPr lang="ru-RU" dirty="0" err="1"/>
              <a:t>мултимедийна</a:t>
            </a:r>
            <a:r>
              <a:rPr lang="ru-RU" dirty="0"/>
              <a:t> лаборатория за </a:t>
            </a:r>
            <a:r>
              <a:rPr lang="ru-RU" dirty="0" err="1"/>
              <a:t>събиране</a:t>
            </a:r>
            <a:r>
              <a:rPr lang="ru-RU" dirty="0"/>
              <a:t> на база-</a:t>
            </a:r>
            <a:r>
              <a:rPr lang="ru-RU" dirty="0" err="1"/>
              <a:t>данни</a:t>
            </a:r>
            <a:r>
              <a:rPr lang="ru-RU" dirty="0"/>
              <a:t> за </a:t>
            </a:r>
            <a:r>
              <a:rPr lang="ru-RU" dirty="0" err="1"/>
              <a:t>месния</a:t>
            </a:r>
            <a:r>
              <a:rPr lang="ru-RU" dirty="0"/>
              <a:t> </a:t>
            </a:r>
            <a:r>
              <a:rPr lang="ru-RU" dirty="0" err="1"/>
              <a:t>хабитат</a:t>
            </a:r>
            <a:r>
              <a:rPr lang="ru-RU" dirty="0"/>
              <a:t>”, </a:t>
            </a:r>
            <a:r>
              <a:rPr lang="ru-RU" dirty="0" err="1"/>
              <a:t>финансиран</a:t>
            </a:r>
            <a:r>
              <a:rPr lang="ru-RU" dirty="0"/>
              <a:t> от ФМ на ЕИП, </a:t>
            </a:r>
            <a:r>
              <a:rPr lang="ru-RU" dirty="0" err="1"/>
              <a:t>реализиран</a:t>
            </a:r>
            <a:r>
              <a:rPr lang="ru-RU" dirty="0"/>
              <a:t> в периода от 2014 г. - 2015 г.</a:t>
            </a:r>
          </a:p>
          <a:p>
            <a:r>
              <a:rPr lang="ru-RU" dirty="0" smtClean="0"/>
              <a:t>4. </a:t>
            </a:r>
            <a:r>
              <a:rPr lang="ru-RU" dirty="0" err="1" smtClean="0"/>
              <a:t>Ръководител</a:t>
            </a:r>
            <a:r>
              <a:rPr lang="ru-RU" dirty="0" smtClean="0"/>
              <a:t> </a:t>
            </a:r>
            <a:r>
              <a:rPr lang="ru-RU" dirty="0"/>
              <a:t>на проект „</a:t>
            </a:r>
            <a:r>
              <a:rPr lang="ru-RU" dirty="0" err="1"/>
              <a:t>Подобряване</a:t>
            </a:r>
            <a:r>
              <a:rPr lang="ru-RU" dirty="0"/>
              <a:t> на </a:t>
            </a:r>
            <a:r>
              <a:rPr lang="ru-RU" dirty="0" err="1"/>
              <a:t>екологичната</a:t>
            </a:r>
            <a:r>
              <a:rPr lang="ru-RU" dirty="0"/>
              <a:t> </a:t>
            </a:r>
            <a:r>
              <a:rPr lang="ru-RU" dirty="0" err="1"/>
              <a:t>култура</a:t>
            </a:r>
            <a:r>
              <a:rPr lang="ru-RU" dirty="0"/>
              <a:t> на </a:t>
            </a:r>
            <a:r>
              <a:rPr lang="ru-RU" dirty="0" err="1"/>
              <a:t>учениците</a:t>
            </a:r>
            <a:r>
              <a:rPr lang="ru-RU" dirty="0"/>
              <a:t> от ОУ „</a:t>
            </a:r>
            <a:r>
              <a:rPr lang="ru-RU" dirty="0" err="1"/>
              <a:t>П.Р.Славейков</a:t>
            </a:r>
            <a:r>
              <a:rPr lang="ru-RU" dirty="0"/>
              <a:t>”, чрез </a:t>
            </a:r>
            <a:r>
              <a:rPr lang="ru-RU" dirty="0" err="1"/>
              <a:t>създаване</a:t>
            </a:r>
            <a:r>
              <a:rPr lang="ru-RU" dirty="0"/>
              <a:t> на </a:t>
            </a:r>
            <a:r>
              <a:rPr lang="ru-RU" dirty="0" err="1"/>
              <a:t>училищен</a:t>
            </a:r>
            <a:r>
              <a:rPr lang="ru-RU" dirty="0"/>
              <a:t> </a:t>
            </a:r>
            <a:r>
              <a:rPr lang="ru-RU" dirty="0" err="1"/>
              <a:t>еко-кът</a:t>
            </a:r>
            <a:r>
              <a:rPr lang="ru-RU" dirty="0"/>
              <a:t>”, </a:t>
            </a:r>
            <a:r>
              <a:rPr lang="ru-RU" dirty="0" err="1"/>
              <a:t>финансиран</a:t>
            </a:r>
            <a:r>
              <a:rPr lang="ru-RU" dirty="0"/>
              <a:t> от ПУДООС </a:t>
            </a:r>
            <a:r>
              <a:rPr lang="ru-RU" dirty="0" err="1"/>
              <a:t>реализиран</a:t>
            </a:r>
            <a:r>
              <a:rPr lang="ru-RU" dirty="0"/>
              <a:t> </a:t>
            </a:r>
            <a:r>
              <a:rPr lang="ru-RU" dirty="0" err="1"/>
              <a:t>през</a:t>
            </a:r>
            <a:r>
              <a:rPr lang="ru-RU" dirty="0"/>
              <a:t> 2014 г.</a:t>
            </a:r>
          </a:p>
          <a:p>
            <a:r>
              <a:rPr lang="ru-RU" dirty="0" smtClean="0"/>
              <a:t>5. </a:t>
            </a:r>
            <a:r>
              <a:rPr lang="ru-RU" dirty="0" err="1" smtClean="0"/>
              <a:t>Ръководител</a:t>
            </a:r>
            <a:r>
              <a:rPr lang="ru-RU" dirty="0"/>
              <a:t> </a:t>
            </a:r>
            <a:r>
              <a:rPr lang="ru-RU" dirty="0" smtClean="0"/>
              <a:t>на проект „</a:t>
            </a:r>
            <a:r>
              <a:rPr lang="ru-RU" dirty="0" err="1"/>
              <a:t>Родителска</a:t>
            </a:r>
            <a:r>
              <a:rPr lang="ru-RU" dirty="0"/>
              <a:t> академия - </a:t>
            </a:r>
            <a:r>
              <a:rPr lang="ru-RU" dirty="0" err="1"/>
              <a:t>Заедно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успеем”, </a:t>
            </a:r>
            <a:r>
              <a:rPr lang="ru-RU" dirty="0" err="1"/>
              <a:t>финансиран</a:t>
            </a:r>
            <a:r>
              <a:rPr lang="ru-RU" dirty="0"/>
              <a:t> от ЦОИДУЕМ, </a:t>
            </a:r>
            <a:r>
              <a:rPr lang="ru-RU" dirty="0" err="1"/>
              <a:t>реализиран</a:t>
            </a:r>
            <a:r>
              <a:rPr lang="ru-RU" dirty="0"/>
              <a:t> в периода от 2013 г. - 2014 г.</a:t>
            </a:r>
          </a:p>
          <a:p>
            <a:r>
              <a:rPr lang="ru-RU" dirty="0" smtClean="0"/>
              <a:t>6. </a:t>
            </a:r>
            <a:r>
              <a:rPr lang="ru-RU" dirty="0"/>
              <a:t>Участие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ръководител-група</a:t>
            </a:r>
            <a:r>
              <a:rPr lang="ru-RU" dirty="0"/>
              <a:t> в проект „</a:t>
            </a:r>
            <a:r>
              <a:rPr lang="ru-RU" dirty="0" err="1"/>
              <a:t>Заедно</a:t>
            </a:r>
            <a:r>
              <a:rPr lang="ru-RU" dirty="0"/>
              <a:t> да </a:t>
            </a:r>
            <a:r>
              <a:rPr lang="ru-RU" dirty="0" err="1"/>
              <a:t>преоткрием</a:t>
            </a:r>
            <a:r>
              <a:rPr lang="ru-RU" dirty="0"/>
              <a:t> </a:t>
            </a:r>
            <a:r>
              <a:rPr lang="ru-RU" dirty="0" err="1"/>
              <a:t>нашето</a:t>
            </a:r>
            <a:r>
              <a:rPr lang="ru-RU" dirty="0"/>
              <a:t> училище”, </a:t>
            </a:r>
            <a:r>
              <a:rPr lang="ru-RU" dirty="0" err="1"/>
              <a:t>финансиран</a:t>
            </a:r>
            <a:r>
              <a:rPr lang="ru-RU" dirty="0"/>
              <a:t> от ЦОИДУЕМ, </a:t>
            </a:r>
            <a:r>
              <a:rPr lang="ru-RU" dirty="0" err="1"/>
              <a:t>реализиран</a:t>
            </a:r>
            <a:r>
              <a:rPr lang="ru-RU" dirty="0"/>
              <a:t> в периода от 2011 г. - 2012 г.</a:t>
            </a:r>
          </a:p>
          <a:p>
            <a:endParaRPr lang="ru-RU" dirty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11952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Йон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База</Template>
  <TotalTime>186</TotalTime>
  <Words>805</Words>
  <Application>Microsoft Office PowerPoint</Application>
  <PresentationFormat>Широк екран</PresentationFormat>
  <Paragraphs>133</Paragraphs>
  <Slides>20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20</vt:i4>
      </vt:variant>
    </vt:vector>
  </HeadingPairs>
  <TitlesOfParts>
    <vt:vector size="27" baseType="lpstr">
      <vt:lpstr>Arial</vt:lpstr>
      <vt:lpstr>Calibri</vt:lpstr>
      <vt:lpstr>Century Gothic</vt:lpstr>
      <vt:lpstr>Comic Sans MS</vt:lpstr>
      <vt:lpstr>Times New Roman</vt:lpstr>
      <vt:lpstr>Wingdings 3</vt:lpstr>
      <vt:lpstr>Йон</vt:lpstr>
      <vt:lpstr>      Портфолио</vt:lpstr>
      <vt:lpstr>      СЪДЪРЖАНИЕ:</vt:lpstr>
      <vt:lpstr>1.Основна информация </vt:lpstr>
      <vt:lpstr>2. История на заеманите длъжности:</vt:lpstr>
      <vt:lpstr>3.  Любим цитат </vt:lpstr>
      <vt:lpstr>4.Образование, образователно-квалификационна степен </vt:lpstr>
      <vt:lpstr>      4.2. Висше образование</vt:lpstr>
      <vt:lpstr>5.Професионална квалификация:</vt:lpstr>
      <vt:lpstr>6. Проектна експертиза:</vt:lpstr>
      <vt:lpstr>6.Проектна експертиза:</vt:lpstr>
      <vt:lpstr>7. Участие в квалификационни форми:</vt:lpstr>
      <vt:lpstr>7.Участие в квалификационни форми:</vt:lpstr>
      <vt:lpstr>7.Участие в квалификационни форми:</vt:lpstr>
      <vt:lpstr>7.Участие в квалификационни форми:</vt:lpstr>
      <vt:lpstr>7.Участие в квалификационни форми</vt:lpstr>
      <vt:lpstr>8.Отличия:</vt:lpstr>
      <vt:lpstr>8.Отличия:</vt:lpstr>
      <vt:lpstr>8. Отличия:</vt:lpstr>
      <vt:lpstr>8.Отличия:</vt:lpstr>
      <vt:lpstr>9.Публикации: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Даниела</dc:creator>
  <cp:lastModifiedBy>user</cp:lastModifiedBy>
  <cp:revision>20</cp:revision>
  <dcterms:created xsi:type="dcterms:W3CDTF">2022-03-10T00:15:44Z</dcterms:created>
  <dcterms:modified xsi:type="dcterms:W3CDTF">2022-03-10T03:26:34Z</dcterms:modified>
</cp:coreProperties>
</file>