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0B576-E25A-47DF-8223-4ECC2AE9091D}" type="datetimeFigureOut">
              <a:rPr lang="bg-BG" smtClean="0"/>
              <a:t>7.3.2022 г.</a:t>
            </a:fld>
            <a:endParaRPr lang="bg-BG"/>
          </a:p>
        </p:txBody>
      </p:sp>
      <p:sp>
        <p:nvSpPr>
          <p:cNvPr id="4" name="Контейнер за изображение на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F1BFE-0232-4F5C-8BA9-F27D9775FD1B}" type="slidenum">
              <a:rPr lang="bg-BG" smtClean="0"/>
              <a:t>‹#›</a:t>
            </a:fld>
            <a:endParaRPr lang="bg-BG"/>
          </a:p>
        </p:txBody>
      </p:sp>
    </p:spTree>
    <p:extLst>
      <p:ext uri="{BB962C8B-B14F-4D97-AF65-F5344CB8AC3E}">
        <p14:creationId xmlns:p14="http://schemas.microsoft.com/office/powerpoint/2010/main" val="306579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EC49A54-0802-4B9F-8AD2-2B8C0DA5F476}" type="datetimeFigureOut">
              <a:rPr lang="en-US" smtClean="0"/>
              <a:pPr/>
              <a:t>3/7/2022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A145D7D-4561-4187-A8BA-BAC06A9803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C49A54-0802-4B9F-8AD2-2B8C0DA5F476}"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DEC49A54-0802-4B9F-8AD2-2B8C0DA5F476}" type="datetimeFigureOut">
              <a:rPr lang="en-US" smtClean="0"/>
              <a:pPr/>
              <a:t>3/7/2022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A145D7D-4561-4187-A8BA-BAC06A9803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C49A54-0802-4B9F-8AD2-2B8C0DA5F476}" type="datetimeFigureOut">
              <a:rPr lang="en-US" smtClean="0"/>
              <a:pPr/>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EC49A54-0802-4B9F-8AD2-2B8C0DA5F476}" type="datetimeFigureOut">
              <a:rPr lang="en-US" smtClean="0"/>
              <a:pPr/>
              <a:t>3/7/2022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FA145D7D-4561-4187-A8BA-BAC06A9803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C49A54-0802-4B9F-8AD2-2B8C0DA5F476}"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EC49A54-0802-4B9F-8AD2-2B8C0DA5F476}" type="datetimeFigureOut">
              <a:rPr lang="en-US" smtClean="0"/>
              <a:pPr/>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EC49A54-0802-4B9F-8AD2-2B8C0DA5F476}" type="datetimeFigureOut">
              <a:rPr lang="en-US" smtClean="0"/>
              <a:pPr/>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EC49A54-0802-4B9F-8AD2-2B8C0DA5F476}" type="datetimeFigureOut">
              <a:rPr lang="en-US" smtClean="0"/>
              <a:pPr/>
              <a:t>3/7/2022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C49A54-0802-4B9F-8AD2-2B8C0DA5F476}"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5D7D-4561-4187-A8BA-BAC06A9803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DEC49A54-0802-4B9F-8AD2-2B8C0DA5F476}" type="datetimeFigureOut">
              <a:rPr lang="en-US" smtClean="0"/>
              <a:pPr/>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45D7D-4561-4187-A8BA-BAC06A98033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EC49A54-0802-4B9F-8AD2-2B8C0DA5F476}" type="datetimeFigureOut">
              <a:rPr lang="en-US" smtClean="0"/>
              <a:pPr/>
              <a:t>3/7/2022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A145D7D-4561-4187-A8BA-BAC06A9803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1546"/>
            <a:ext cx="8101042" cy="2528905"/>
          </a:xfrm>
        </p:spPr>
        <p:txBody>
          <a:bodyPr>
            <a:normAutofit fontScale="90000"/>
          </a:bodyPr>
          <a:lstStyle/>
          <a:p>
            <a:r>
              <a:rPr lang="bg-BG" dirty="0"/>
              <a:t>Професионално  учителско портфолио </a:t>
            </a:r>
            <a:br>
              <a:rPr lang="bg-BG" dirty="0"/>
            </a:br>
            <a:r>
              <a:rPr lang="bg-BG" dirty="0"/>
              <a:t>на </a:t>
            </a:r>
            <a:br>
              <a:rPr lang="bg-BG" dirty="0"/>
            </a:br>
            <a:r>
              <a:rPr lang="bg-BG" dirty="0"/>
              <a:t>Диана Георгиева Колева</a:t>
            </a:r>
            <a:endParaRPr lang="en-US" dirty="0"/>
          </a:p>
        </p:txBody>
      </p:sp>
      <p:sp>
        <p:nvSpPr>
          <p:cNvPr id="3" name="Subtitle 2"/>
          <p:cNvSpPr>
            <a:spLocks noGrp="1"/>
          </p:cNvSpPr>
          <p:nvPr>
            <p:ph type="subTitle" idx="1"/>
          </p:nvPr>
        </p:nvSpPr>
        <p:spPr/>
        <p:txBody>
          <a:bodyPr>
            <a:normAutofit lnSpcReduction="10000"/>
          </a:bodyPr>
          <a:lstStyle/>
          <a:p>
            <a:r>
              <a:rPr lang="bg-BG" dirty="0"/>
              <a:t>Учител по Английски език</a:t>
            </a:r>
          </a:p>
          <a:p>
            <a:r>
              <a:rPr lang="bg-BG" dirty="0"/>
              <a:t>В ОбУ “П.Р.Славейков”</a:t>
            </a:r>
          </a:p>
          <a:p>
            <a:r>
              <a:rPr lang="bg-BG" dirty="0"/>
              <a:t>с.Джулюница</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bg-BG" dirty="0"/>
              <a:t>  </a:t>
            </a:r>
          </a:p>
          <a:p>
            <a:pPr algn="ctr">
              <a:buNone/>
            </a:pPr>
            <a:r>
              <a:rPr lang="bg-BG" dirty="0"/>
              <a:t> “Да знаеш много езици, значи да имаш</a:t>
            </a:r>
          </a:p>
          <a:p>
            <a:pPr algn="ctr">
              <a:buNone/>
            </a:pPr>
            <a:r>
              <a:rPr lang="bg-BG" dirty="0"/>
              <a:t> </a:t>
            </a:r>
          </a:p>
          <a:p>
            <a:pPr algn="ctr">
              <a:buNone/>
            </a:pPr>
            <a:r>
              <a:rPr lang="bg-BG" dirty="0"/>
              <a:t>	      много ключове за една брава.”</a:t>
            </a:r>
          </a:p>
          <a:p>
            <a:pPr algn="ctr">
              <a:buNone/>
            </a:pPr>
            <a:endParaRPr lang="bg-BG" sz="2000" dirty="0"/>
          </a:p>
          <a:p>
            <a:pPr algn="ctr">
              <a:buNone/>
            </a:pPr>
            <a:r>
              <a:rPr lang="bg-BG" dirty="0"/>
              <a:t>Волтер</a:t>
            </a:r>
          </a:p>
          <a:p>
            <a:pPr algn="ct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Съдържание</a:t>
            </a:r>
            <a:endParaRPr lang="en-US" dirty="0"/>
          </a:p>
        </p:txBody>
      </p:sp>
      <p:sp>
        <p:nvSpPr>
          <p:cNvPr id="3" name="Content Placeholder 2"/>
          <p:cNvSpPr>
            <a:spLocks noGrp="1"/>
          </p:cNvSpPr>
          <p:nvPr>
            <p:ph idx="1"/>
          </p:nvPr>
        </p:nvSpPr>
        <p:spPr/>
        <p:txBody>
          <a:bodyPr/>
          <a:lstStyle/>
          <a:p>
            <a:r>
              <a:rPr lang="bg-BG" dirty="0"/>
              <a:t>1. Резюме</a:t>
            </a:r>
          </a:p>
          <a:p>
            <a:r>
              <a:rPr lang="bg-BG" dirty="0"/>
              <a:t>2. Философия на преподаването</a:t>
            </a:r>
          </a:p>
          <a:p>
            <a:r>
              <a:rPr lang="bg-BG" dirty="0"/>
              <a:t>3. Методи на преподаването</a:t>
            </a:r>
          </a:p>
          <a:p>
            <a:r>
              <a:rPr lang="bg-BG"/>
              <a:t>4.Приложения</a:t>
            </a:r>
            <a:endParaRPr lang="bg-BG" dirty="0"/>
          </a:p>
          <a:p>
            <a:pPr>
              <a:buNone/>
            </a:pPr>
            <a:endParaRPr lang="bg-BG"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a:t>ОбУ “П.Р.Славейков”</a:t>
            </a:r>
            <a:br>
              <a:rPr lang="bg-BG" dirty="0"/>
            </a:br>
            <a:r>
              <a:rPr lang="bg-BG" dirty="0"/>
              <a:t>с.Джулюница</a:t>
            </a:r>
            <a:endParaRPr lang="en-US" dirty="0"/>
          </a:p>
        </p:txBody>
      </p:sp>
      <p:pic>
        <p:nvPicPr>
          <p:cNvPr id="4" name="Content Placeholder 3" descr="edu2_big.jpg"/>
          <p:cNvPicPr>
            <a:picLocks noGrp="1" noChangeAspect="1"/>
          </p:cNvPicPr>
          <p:nvPr>
            <p:ph idx="1"/>
          </p:nvPr>
        </p:nvPicPr>
        <p:blipFill>
          <a:blip r:embed="rId2"/>
          <a:stretch>
            <a:fillRect/>
          </a:stretch>
        </p:blipFill>
        <p:spPr>
          <a:xfrm>
            <a:off x="1500165" y="2000240"/>
            <a:ext cx="5418193" cy="40681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28596" y="1571612"/>
            <a:ext cx="8286808" cy="4548187"/>
          </a:xfrm>
        </p:spPr>
        <p:txBody>
          <a:bodyPr>
            <a:normAutofit fontScale="92500" lnSpcReduction="10000"/>
          </a:bodyPr>
          <a:lstStyle/>
          <a:p>
            <a:r>
              <a:rPr lang="bg-BG" sz="2400" dirty="0">
                <a:latin typeface="Monotype Corsiva" pitchFamily="66" charset="0"/>
              </a:rPr>
              <a:t>Име,презиме,фамилия  - Диана Георгиева Колева</a:t>
            </a:r>
          </a:p>
          <a:p>
            <a:r>
              <a:rPr lang="bg-BG" sz="2400" dirty="0">
                <a:latin typeface="Monotype Corsiva" pitchFamily="66" charset="0"/>
              </a:rPr>
              <a:t>Дата на раждане - 10.05.1981г.</a:t>
            </a:r>
          </a:p>
          <a:p>
            <a:r>
              <a:rPr lang="bg-BG" sz="2400" dirty="0">
                <a:latin typeface="Monotype Corsiva" pitchFamily="66" charset="0"/>
              </a:rPr>
              <a:t>Гражданство - българско</a:t>
            </a:r>
          </a:p>
          <a:p>
            <a:r>
              <a:rPr lang="bg-BG" sz="2400" dirty="0">
                <a:latin typeface="Monotype Corsiva" pitchFamily="66" charset="0"/>
              </a:rPr>
              <a:t>Месторабота -  ОбУ “П.Р.Славейков”с.Джулюница</a:t>
            </a:r>
          </a:p>
          <a:p>
            <a:r>
              <a:rPr lang="bg-BG" sz="2400" dirty="0">
                <a:latin typeface="Monotype Corsiva" pitchFamily="66" charset="0"/>
              </a:rPr>
              <a:t>Длъжност -  учител</a:t>
            </a:r>
          </a:p>
          <a:p>
            <a:r>
              <a:rPr lang="bg-BG" sz="2400" dirty="0">
                <a:latin typeface="Monotype Corsiva" pitchFamily="66" charset="0"/>
              </a:rPr>
              <a:t>Образование - висше</a:t>
            </a:r>
          </a:p>
          <a:p>
            <a:r>
              <a:rPr lang="bg-BG" sz="2400" dirty="0">
                <a:latin typeface="Monotype Corsiva" pitchFamily="66" charset="0"/>
              </a:rPr>
              <a:t>Образователно-квалификационна степен - магистър</a:t>
            </a:r>
          </a:p>
          <a:p>
            <a:r>
              <a:rPr lang="bg-BG" sz="2400" dirty="0">
                <a:latin typeface="Monotype Corsiva" pitchFamily="66" charset="0"/>
              </a:rPr>
              <a:t>Специалност – Международни  икономически отношения .Международен бизнес. /2005-2007г/.</a:t>
            </a:r>
          </a:p>
          <a:p>
            <a:r>
              <a:rPr lang="bg-BG" sz="2400" dirty="0">
                <a:latin typeface="Monotype Corsiva" pitchFamily="66" charset="0"/>
              </a:rPr>
              <a:t>Английски език и методика на чуждоезиковото обучение</a:t>
            </a:r>
            <a:endParaRPr lang="en-US" sz="2400" dirty="0">
              <a:latin typeface="Monotype Corsiva" pitchFamily="66" charset="0"/>
            </a:endParaRPr>
          </a:p>
          <a:p>
            <a:r>
              <a:rPr lang="en-US" sz="2400" dirty="0">
                <a:latin typeface="Monotype Corsiva" pitchFamily="66" charset="0"/>
              </a:rPr>
              <a:t>/2011 – 2014</a:t>
            </a:r>
            <a:r>
              <a:rPr lang="bg-BG" sz="2400" dirty="0">
                <a:latin typeface="Monotype Corsiva" pitchFamily="66" charset="0"/>
              </a:rPr>
              <a:t>г./</a:t>
            </a:r>
          </a:p>
          <a:p>
            <a:r>
              <a:rPr lang="bg-BG" sz="2400" dirty="0">
                <a:latin typeface="Monotype Corsiva" pitchFamily="66" charset="0"/>
              </a:rPr>
              <a:t>Общ трудов стаж - 15 години</a:t>
            </a:r>
          </a:p>
          <a:p>
            <a:r>
              <a:rPr lang="bg-BG" sz="2400" dirty="0">
                <a:latin typeface="Monotype Corsiva" pitchFamily="66" charset="0"/>
              </a:rPr>
              <a:t>Педагогически </a:t>
            </a:r>
            <a:r>
              <a:rPr lang="bg-BG" sz="2400">
                <a:latin typeface="Monotype Corsiva" pitchFamily="66" charset="0"/>
              </a:rPr>
              <a:t>стаж – 2 години</a:t>
            </a:r>
            <a:endParaRPr lang="bg-BG" sz="2400" dirty="0">
              <a:latin typeface="Monotype Corsiva" pitchFamily="66" charset="0"/>
            </a:endParaRPr>
          </a:p>
          <a:p>
            <a:r>
              <a:rPr lang="bg-BG" sz="2400" dirty="0">
                <a:latin typeface="Monotype Corsiva" pitchFamily="66" charset="0"/>
              </a:rPr>
              <a:t>Електронен адрес -  </a:t>
            </a:r>
            <a:r>
              <a:rPr lang="en-US" sz="2400" dirty="0">
                <a:latin typeface="Monotype Corsiva" pitchFamily="66" charset="0"/>
              </a:rPr>
              <a:t>didka_koleva@abv.bg</a:t>
            </a:r>
          </a:p>
        </p:txBody>
      </p:sp>
      <p:sp>
        <p:nvSpPr>
          <p:cNvPr id="5" name="Rectangle 4"/>
          <p:cNvSpPr/>
          <p:nvPr/>
        </p:nvSpPr>
        <p:spPr>
          <a:xfrm>
            <a:off x="2400347" y="571480"/>
            <a:ext cx="4343305" cy="923330"/>
          </a:xfrm>
          <a:prstGeom prst="rect">
            <a:avLst/>
          </a:prstGeom>
          <a:noFill/>
        </p:spPr>
        <p:txBody>
          <a:bodyPr wrap="square" lIns="91440" tIns="45720" rIns="91440" bIns="45720">
            <a:spAutoFit/>
          </a:bodyPr>
          <a:lstStyle/>
          <a:p>
            <a:pPr algn="ctr"/>
            <a:r>
              <a:rPr lang="bg-BG"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Р</a:t>
            </a:r>
            <a:r>
              <a:rPr lang="bg-BG"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ЕЗ</a:t>
            </a:r>
            <a:r>
              <a:rPr lang="bg-BG"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ЮМЕ</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571481"/>
            <a:ext cx="7286676" cy="6432530"/>
          </a:xfrm>
          <a:prstGeom prst="rect">
            <a:avLst/>
          </a:prstGeom>
        </p:spPr>
        <p:txBody>
          <a:bodyPr wrap="square">
            <a:spAutoFit/>
          </a:bodyPr>
          <a:lstStyle/>
          <a:p>
            <a:pPr algn="ctr"/>
            <a:r>
              <a:rPr lang="bg-BG" sz="3200" b="1" i="1" dirty="0">
                <a:solidFill>
                  <a:schemeClr val="tx2"/>
                </a:solidFill>
                <a:latin typeface="+mj-lt"/>
              </a:rPr>
              <a:t>ФИЛОСОФИЯ НА ПРЕПОДАВАНЕТО</a:t>
            </a:r>
          </a:p>
          <a:p>
            <a:endParaRPr lang="bg-BG" sz="2000" i="1" dirty="0"/>
          </a:p>
          <a:p>
            <a:endParaRPr lang="bg-BG" sz="2000" i="1" dirty="0"/>
          </a:p>
          <a:p>
            <a:r>
              <a:rPr lang="en-US" sz="2000" i="1" dirty="0"/>
              <a:t>“…I have come to believe that a great teacher is a great artist and that they are as few as there are any other great artists. Teaching might even be the greatest of the arts since the medium is the human mind and spirit.” </a:t>
            </a:r>
            <a:r>
              <a:rPr lang="bg-BG" sz="2000" i="1" dirty="0"/>
              <a:t>       </a:t>
            </a:r>
          </a:p>
          <a:p>
            <a:r>
              <a:rPr lang="bg-BG" sz="2000" i="1" dirty="0"/>
              <a:t>                                                                    </a:t>
            </a:r>
            <a:r>
              <a:rPr lang="en-US" sz="2000" b="1" i="1" dirty="0"/>
              <a:t>John Steinbeck</a:t>
            </a:r>
            <a:endParaRPr lang="bg-BG" sz="2000" b="1" i="1" dirty="0"/>
          </a:p>
          <a:p>
            <a:endParaRPr lang="bg-BG" sz="2000" dirty="0"/>
          </a:p>
          <a:p>
            <a:endParaRPr lang="bg-BG" sz="2000" dirty="0"/>
          </a:p>
          <a:p>
            <a:pPr algn="just"/>
            <a:r>
              <a:rPr lang="ru-RU" sz="2000" dirty="0"/>
              <a:t>     </a:t>
            </a:r>
            <a:r>
              <a:rPr lang="ru-RU" sz="2000" dirty="0">
                <a:latin typeface="Times New Roman" pitchFamily="18" charset="0"/>
                <a:cs typeface="Times New Roman" pitchFamily="18" charset="0"/>
              </a:rPr>
              <a:t>Способността да се учим е най-важната отличителна черта на човешкия вид и ние, учителите, имаме изключителния шанс да променим света към по-добро чрез образованието. </a:t>
            </a:r>
          </a:p>
          <a:p>
            <a:pPr algn="just"/>
            <a:r>
              <a:rPr lang="ru-RU" sz="2000" dirty="0">
                <a:latin typeface="Times New Roman" pitchFamily="18" charset="0"/>
                <a:cs typeface="Times New Roman" pitchFamily="18" charset="0"/>
              </a:rPr>
              <a:t>      Да си учител е призвание.Това за мен е истинско предизвикателство, тъй като се сблъскваш с неподозирани ситуации.Да идваш с желание и силна мотивация е огромен плюс и да се прибираш вкъщи удовлетворен от постигнатото.</a:t>
            </a:r>
          </a:p>
          <a:p>
            <a:pPr algn="just"/>
            <a:r>
              <a:rPr lang="ru-RU" sz="2000" dirty="0">
                <a:latin typeface="Times New Roman" pitchFamily="18" charset="0"/>
                <a:cs typeface="Times New Roman" pitchFamily="18" charset="0"/>
              </a:rPr>
              <a:t>     За мен учителят е лицето, което изгражда всички останали личности и професии.</a:t>
            </a:r>
            <a:endParaRPr lang="bg-BG" sz="2000" dirty="0">
              <a:latin typeface="Times New Roman" pitchFamily="18" charset="0"/>
              <a:cs typeface="Times New Roman" pitchFamily="18" charset="0"/>
            </a:endParaRPr>
          </a:p>
          <a:p>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928802"/>
            <a:ext cx="8001056" cy="3785652"/>
          </a:xfrm>
          <a:prstGeom prst="rect">
            <a:avLst/>
          </a:prstGeom>
        </p:spPr>
        <p:txBody>
          <a:bodyPr wrap="square">
            <a:spAutoFit/>
          </a:bodyPr>
          <a:lstStyle/>
          <a:p>
            <a:pPr algn="just"/>
            <a:r>
              <a:rPr lang="ru-RU" sz="2000" dirty="0">
                <a:latin typeface="Times New Roman" pitchFamily="18" charset="0"/>
                <a:cs typeface="Times New Roman" pitchFamily="18" charset="0"/>
              </a:rPr>
              <a:t>       </a:t>
            </a:r>
            <a:r>
              <a:rPr lang="ru-RU" sz="2400" dirty="0">
                <a:latin typeface="Times New Roman" pitchFamily="18" charset="0"/>
                <a:cs typeface="Times New Roman" pitchFamily="18" charset="0"/>
              </a:rPr>
              <a:t>Учителят по английски език има реалната възможност да „отвори нов прозорец към света“, където учениците могат да общуват със свои връстници от далечни краища на света, да срещнат различно мислене и различни култури, което наистина да ги направи „граждани на света“.        Професията на учителя може да бъде изключително трудна и изтощителна, но аз знам в сърцето си, че любовта и признанието на учениците са най-голямата отплата. Детските очи ти дават сила и ентусиазъм да продължиш да даваш от себе си. </a:t>
            </a:r>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0"/>
            <a:ext cx="5437205" cy="1428736"/>
          </a:xfrm>
        </p:spPr>
        <p:txBody>
          <a:bodyPr>
            <a:noAutofit/>
          </a:bodyPr>
          <a:lstStyle/>
          <a:p>
            <a:pPr algn="ctr"/>
            <a:r>
              <a:rPr lang="bg-BG" sz="3200" b="0" i="1" dirty="0">
                <a:solidFill>
                  <a:schemeClr val="tx2"/>
                </a:solidFill>
                <a:cs typeface="Times New Roman" pitchFamily="18" charset="0"/>
              </a:rPr>
              <a:t>Методи на преподаване</a:t>
            </a:r>
            <a:r>
              <a:rPr lang="bg-BG" sz="3200" i="1" dirty="0">
                <a:solidFill>
                  <a:srgbClr val="00B050"/>
                </a:solidFill>
                <a:cs typeface="Times New Roman" pitchFamily="18" charset="0"/>
              </a:rPr>
              <a:t/>
            </a:r>
            <a:br>
              <a:rPr lang="bg-BG" sz="3200" i="1" dirty="0">
                <a:solidFill>
                  <a:srgbClr val="00B050"/>
                </a:solidFill>
                <a:cs typeface="Times New Roman" pitchFamily="18" charset="0"/>
              </a:rPr>
            </a:br>
            <a:endParaRPr lang="en-US" sz="3200" i="1" dirty="0">
              <a:solidFill>
                <a:srgbClr val="00B050"/>
              </a:solidFill>
              <a:cs typeface="Times New Roman" pitchFamily="18" charset="0"/>
            </a:endParaRPr>
          </a:p>
        </p:txBody>
      </p:sp>
      <p:sp>
        <p:nvSpPr>
          <p:cNvPr id="4" name="Text Placeholder 3"/>
          <p:cNvSpPr>
            <a:spLocks noGrp="1"/>
          </p:cNvSpPr>
          <p:nvPr>
            <p:ph type="body" idx="2"/>
          </p:nvPr>
        </p:nvSpPr>
        <p:spPr>
          <a:xfrm>
            <a:off x="928662" y="1142984"/>
            <a:ext cx="7215238" cy="3643338"/>
          </a:xfrm>
        </p:spPr>
        <p:txBody>
          <a:bodyPr>
            <a:noAutofit/>
          </a:bodyPr>
          <a:lstStyle/>
          <a:p>
            <a:pPr>
              <a:buFont typeface="Arial" pitchFamily="34" charset="0"/>
              <a:buChar char="•"/>
            </a:pPr>
            <a:endParaRPr lang="bg-BG" sz="2400" dirty="0"/>
          </a:p>
          <a:p>
            <a:pPr>
              <a:buFont typeface="Arial" pitchFamily="34" charset="0"/>
              <a:buChar char="•"/>
            </a:pPr>
            <a:r>
              <a:rPr lang="bg-BG" sz="2400" dirty="0"/>
              <a:t> Провокация на мисленето</a:t>
            </a:r>
          </a:p>
          <a:p>
            <a:pPr>
              <a:buFont typeface="Arial" pitchFamily="34" charset="0"/>
              <a:buChar char="•"/>
            </a:pPr>
            <a:endParaRPr lang="bg-BG" sz="800" dirty="0"/>
          </a:p>
          <a:p>
            <a:pPr>
              <a:buFont typeface="Arial" pitchFamily="34" charset="0"/>
              <a:buChar char="•"/>
            </a:pPr>
            <a:r>
              <a:rPr lang="bg-BG" sz="2400" dirty="0"/>
              <a:t> Дискусия – начин на изразяване на позиция</a:t>
            </a:r>
          </a:p>
          <a:p>
            <a:pPr>
              <a:buFont typeface="Arial" pitchFamily="34" charset="0"/>
              <a:buChar char="•"/>
            </a:pPr>
            <a:endParaRPr lang="bg-BG" sz="800" dirty="0"/>
          </a:p>
          <a:p>
            <a:pPr>
              <a:buFont typeface="Arial" pitchFamily="34" charset="0"/>
              <a:buChar char="•"/>
            </a:pPr>
            <a:r>
              <a:rPr lang="bg-BG" sz="2400" dirty="0"/>
              <a:t>Тестови задачи с изборен отговор </a:t>
            </a:r>
          </a:p>
          <a:p>
            <a:pPr>
              <a:buFont typeface="Arial" pitchFamily="34" charset="0"/>
              <a:buChar char="•"/>
            </a:pPr>
            <a:endParaRPr lang="bg-BG" sz="800" dirty="0"/>
          </a:p>
          <a:p>
            <a:pPr>
              <a:buFont typeface="Arial" pitchFamily="34" charset="0"/>
              <a:buChar char="•"/>
            </a:pPr>
            <a:r>
              <a:rPr lang="bg-BG" sz="2400" dirty="0"/>
              <a:t> Задачи с отворен </a:t>
            </a:r>
            <a:r>
              <a:rPr lang="bg-BG" sz="2400" dirty="0">
                <a:latin typeface="Times New Roman" pitchFamily="18" charset="0"/>
                <a:cs typeface="Times New Roman" pitchFamily="18" charset="0"/>
              </a:rPr>
              <a:t>отговор</a:t>
            </a:r>
          </a:p>
          <a:p>
            <a:endParaRPr lang="bg-BG" sz="800" dirty="0"/>
          </a:p>
          <a:p>
            <a:pPr>
              <a:buFont typeface="Arial" pitchFamily="34" charset="0"/>
              <a:buChar char="•"/>
            </a:pPr>
            <a:r>
              <a:rPr lang="bg-BG" sz="2400" dirty="0"/>
              <a:t> Игрови дейности-целящи по лесното заучаване </a:t>
            </a:r>
          </a:p>
          <a:p>
            <a:r>
              <a:rPr lang="bg-BG" sz="2400" dirty="0"/>
              <a:t>на граматичните правила</a:t>
            </a:r>
          </a:p>
          <a:p>
            <a:endParaRPr lang="bg-BG" sz="800" dirty="0"/>
          </a:p>
          <a:p>
            <a:pPr>
              <a:buFont typeface="Arial" pitchFamily="34" charset="0"/>
              <a:buChar char="•"/>
            </a:pPr>
            <a:r>
              <a:rPr lang="bg-BG" sz="2400" dirty="0"/>
              <a:t> Лекционен метод</a:t>
            </a:r>
          </a:p>
          <a:p>
            <a:pPr>
              <a:buFont typeface="Arial" pitchFamily="34" charset="0"/>
              <a:buChar char="•"/>
            </a:pPr>
            <a:r>
              <a:rPr lang="bg-BG" sz="2400" dirty="0"/>
              <a:t> Ролеви игри и визуални примери</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663</TotalTime>
  <Words>381</Words>
  <Application>Microsoft Office PowerPoint</Application>
  <PresentationFormat>Презентация на цял екран (4:3)</PresentationFormat>
  <Paragraphs>56</Paragraphs>
  <Slides>8</Slides>
  <Notes>0</Notes>
  <HiddenSlides>0</HiddenSlides>
  <MMClips>0</MMClips>
  <ScaleCrop>false</ScaleCrop>
  <HeadingPairs>
    <vt:vector size="6" baseType="variant">
      <vt:variant>
        <vt:lpstr>Използвани шрифтове</vt:lpstr>
      </vt:variant>
      <vt:variant>
        <vt:i4>7</vt:i4>
      </vt:variant>
      <vt:variant>
        <vt:lpstr>Тема</vt:lpstr>
      </vt:variant>
      <vt:variant>
        <vt:i4>1</vt:i4>
      </vt:variant>
      <vt:variant>
        <vt:lpstr>Заглавия на слайдовете</vt:lpstr>
      </vt:variant>
      <vt:variant>
        <vt:i4>8</vt:i4>
      </vt:variant>
    </vt:vector>
  </HeadingPairs>
  <TitlesOfParts>
    <vt:vector size="16" baseType="lpstr">
      <vt:lpstr>Arial</vt:lpstr>
      <vt:lpstr>Calibri</vt:lpstr>
      <vt:lpstr>Monotype Corsiva</vt:lpstr>
      <vt:lpstr>Times New Roman</vt:lpstr>
      <vt:lpstr>Trebuchet MS</vt:lpstr>
      <vt:lpstr>Wingdings</vt:lpstr>
      <vt:lpstr>Wingdings 2</vt:lpstr>
      <vt:lpstr>Opulent</vt:lpstr>
      <vt:lpstr>Професионално  учителско портфолио  на  Диана Георгиева Колева</vt:lpstr>
      <vt:lpstr>Презентация на PowerPoint</vt:lpstr>
      <vt:lpstr>Съдържание</vt:lpstr>
      <vt:lpstr>ОбУ “П.Р.Славейков” с.Джулюница</vt:lpstr>
      <vt:lpstr>Презентация на PowerPoint</vt:lpstr>
      <vt:lpstr>Презентация на PowerPoint</vt:lpstr>
      <vt:lpstr>Презентация на PowerPoint</vt:lpstr>
      <vt:lpstr>Методи на преподаване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Професионално  учителско портфолио  на  Диана Георгиева Колева</dc:title>
  <dc:creator>USER</dc:creator>
  <cp:lastModifiedBy>user</cp:lastModifiedBy>
  <cp:revision>56</cp:revision>
  <dcterms:created xsi:type="dcterms:W3CDTF">2020-10-21T10:51:22Z</dcterms:created>
  <dcterms:modified xsi:type="dcterms:W3CDTF">2022-03-07T14:19:13Z</dcterms:modified>
</cp:coreProperties>
</file>