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77" r:id="rId7"/>
    <p:sldId id="278" r:id="rId8"/>
    <p:sldId id="279" r:id="rId9"/>
    <p:sldId id="266" r:id="rId10"/>
    <p:sldId id="268" r:id="rId11"/>
    <p:sldId id="269" r:id="rId12"/>
    <p:sldId id="280" r:id="rId13"/>
    <p:sldId id="274" r:id="rId14"/>
    <p:sldId id="281" r:id="rId15"/>
    <p:sldId id="282" r:id="rId16"/>
  </p:sldIdLst>
  <p:sldSz cx="12188825" cy="6858000"/>
  <p:notesSz cx="6858000" cy="9144000"/>
  <p:defaultTextStyle>
    <a:defPPr rtl="0">
      <a:defRPr lang="bg-bg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598" autoAdjust="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45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0E26EC4-51E5-4C70-872B-732AECD28540}" type="datetime1">
              <a:rPr lang="bg-BG" smtClean="0">
                <a:solidFill>
                  <a:schemeClr val="tx2"/>
                </a:solidFill>
              </a:rPr>
              <a:pPr algn="r" rtl="0"/>
              <a:t>7.3.2022 г.</a:t>
            </a:fld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bg-BG" smtClean="0">
                <a:solidFill>
                  <a:schemeClr val="tx2"/>
                </a:solidFill>
              </a:rPr>
              <a:pPr algn="r" rtl="0"/>
              <a:t>‹#›</a:t>
            </a:fld>
            <a:endParaRPr lang="bg-B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AF0769A-DA76-4B20-B256-2647618CC183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7198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539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7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39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375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5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45824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bg-BG" noProof="0" smtClean="0"/>
              <a:pPr rtl="0"/>
              <a:t>6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6160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748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827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bg-BG" smtClean="0"/>
              <a:pPr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454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CE6633-84F8-4F85-9572-5BF27DBB0DA0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 rtl="0">
              <a:defRPr sz="400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A7A731-A49A-48C1-9239-08FF518EA8FE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EEAD74-7AE1-4172-AAAF-AF5B0B7CA29A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4500" b="0" cap="none" baseline="0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3D08AF-9FA6-4142-8ED5-169395012F1A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17309" y="2514600"/>
            <a:ext cx="4977104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297559" y="2514600"/>
            <a:ext cx="4977104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E183AC-6B01-4A24-A7F8-318A871CCD46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A525-3753-4427-9188-CE9E99BA6FC8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23EDEB-76EE-45C7-A214-9FA893FD165D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EA9240-14AA-4095-8249-D03523E0AE13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3B9251-83BC-4F5D-93C9-08240B48578B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B629FB5-C631-46E9-8F9E-9AFAB55C2159}" type="datetime1">
              <a:rPr lang="bg-BG" smtClean="0"/>
              <a:pPr/>
              <a:t>7.3.2022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-maHStrYA" TargetMode="External"/><Relationship Id="rId2" Type="http://schemas.openxmlformats.org/officeDocument/2006/relationships/hyperlink" Target="https://www.youtube.com/watch?v=f9lKSyCQdSU&amp;t=411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053536" y="1268760"/>
            <a:ext cx="7602769" cy="26642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bg-BG" sz="4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Професионално учителско портфолио</a:t>
            </a:r>
            <a:br>
              <a:rPr lang="bg-BG" sz="4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bg-BG" sz="4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</a:t>
            </a:r>
            <a:r>
              <a:rPr lang="bg-BG" sz="4800" dirty="0"/>
              <a:t/>
            </a:r>
            <a:br>
              <a:rPr lang="bg-BG" sz="4800" dirty="0"/>
            </a:br>
            <a:endParaRPr lang="bg-BG" sz="4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bg-BG" dirty="0"/>
              <a:t>Учител по Български език и литература и история и цивилизации</a:t>
            </a:r>
          </a:p>
          <a:p>
            <a:pPr rtl="0"/>
            <a:r>
              <a:rPr lang="bg-BG" dirty="0"/>
              <a:t>в </a:t>
            </a:r>
            <a:r>
              <a:rPr lang="bg-BG" dirty="0" err="1"/>
              <a:t>ОбУ</a:t>
            </a:r>
            <a:r>
              <a:rPr lang="bg-BG" dirty="0"/>
              <a:t> „П. Р. Славейков“</a:t>
            </a:r>
          </a:p>
          <a:p>
            <a:pPr rtl="0"/>
            <a:r>
              <a:rPr lang="bg-BG" dirty="0"/>
              <a:t>с. Джулюница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89CC88E6-FF9C-41FE-A78A-307871B4102D}"/>
              </a:ext>
            </a:extLst>
          </p:cNvPr>
          <p:cNvSpPr/>
          <p:nvPr/>
        </p:nvSpPr>
        <p:spPr>
          <a:xfrm>
            <a:off x="3668517" y="3368499"/>
            <a:ext cx="8372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000" b="1" i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Даниела Кирилова Кабакчиева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EA400DE-31F7-4F37-BB3F-297095896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43" y="1096694"/>
            <a:ext cx="3707904" cy="2780928"/>
          </a:xfrm>
          <a:prstGeom prst="rect">
            <a:avLst/>
          </a:prstGeom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59E0C06C-8804-4C75-AAAD-D228E50086B1}"/>
              </a:ext>
            </a:extLst>
          </p:cNvPr>
          <p:cNvSpPr/>
          <p:nvPr/>
        </p:nvSpPr>
        <p:spPr>
          <a:xfrm>
            <a:off x="6580212" y="260648"/>
            <a:ext cx="4176464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Телевизионно студио „Свободна България“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D3CAC2D7-74A6-465A-AE6B-DC14824C0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069">
            <a:off x="537554" y="365180"/>
            <a:ext cx="2021330" cy="2695107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CB0A4FC5-BB69-4DCB-AF26-CAC5FB945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41">
            <a:off x="7020278" y="3842701"/>
            <a:ext cx="2362709" cy="3150279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9E5C8653-7331-4CAB-B460-9C204E9C5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609">
            <a:off x="1160085" y="3605893"/>
            <a:ext cx="2214246" cy="2952328"/>
          </a:xfrm>
          <a:prstGeom prst="rect">
            <a:avLst/>
          </a:prstGeom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3EBB6B73-3B29-4682-8DF0-019A2963D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39" y="1124744"/>
            <a:ext cx="184933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1FEE874-338C-410A-B448-964C5162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730">
            <a:off x="6358369" y="1101299"/>
            <a:ext cx="5326871" cy="3995153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F325893-9E4A-4793-8EC0-AB30A7D8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68">
            <a:off x="491543" y="459201"/>
            <a:ext cx="5016102" cy="318033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47E7F1C3-7687-4C97-AD47-E88058205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95" y="4021536"/>
            <a:ext cx="3764028" cy="28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234FF7-E1BA-4C8F-9D6F-B46741E3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Онлайн чествания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20EA9E-75A2-4EC4-9F43-09637A5202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/>
              <a:t> </a:t>
            </a:r>
            <a:r>
              <a:rPr lang="ru-RU" dirty="0"/>
              <a:t>24-и май – </a:t>
            </a:r>
            <a:r>
              <a:rPr lang="ru-RU" dirty="0" err="1"/>
              <a:t>Денят</a:t>
            </a:r>
            <a:r>
              <a:rPr lang="ru-RU" dirty="0"/>
              <a:t> на </a:t>
            </a:r>
            <a:r>
              <a:rPr lang="ru-RU" dirty="0" err="1"/>
              <a:t>българската</a:t>
            </a:r>
            <a:r>
              <a:rPr lang="ru-RU" dirty="0"/>
              <a:t> просвета и </a:t>
            </a:r>
            <a:r>
              <a:rPr lang="ru-RU" dirty="0" err="1"/>
              <a:t>култура</a:t>
            </a:r>
            <a:r>
              <a:rPr lang="ru-RU" dirty="0"/>
              <a:t> и на </a:t>
            </a:r>
            <a:r>
              <a:rPr lang="ru-RU" dirty="0" err="1"/>
              <a:t>славянската</a:t>
            </a:r>
            <a:r>
              <a:rPr lang="ru-RU" dirty="0"/>
              <a:t> </a:t>
            </a:r>
            <a:r>
              <a:rPr lang="ru-RU" dirty="0" err="1"/>
              <a:t>писменост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юни</a:t>
            </a:r>
            <a:r>
              <a:rPr lang="ru-RU" dirty="0"/>
              <a:t> – </a:t>
            </a:r>
            <a:r>
              <a:rPr lang="ru-RU" dirty="0" err="1"/>
              <a:t>Международен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на </a:t>
            </a:r>
            <a:r>
              <a:rPr lang="ru-RU" dirty="0" err="1"/>
              <a:t>детето</a:t>
            </a: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20913C3-B2BB-45E8-A303-F1DAF6E9F7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https://www.youtube.com/watch?v=f9lKSyCQdSU&amp;t=411s</a:t>
            </a:r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en-US" dirty="0">
                <a:hlinkClick r:id="rId3"/>
              </a:rPr>
              <a:t>https://www.youtube.com/watch?v=CP-maHStrYA</a:t>
            </a: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27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14" name="Контейнер на съдържание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„…Учителят е географска карта, </a:t>
            </a:r>
          </a:p>
          <a:p>
            <a:pPr marL="0" indent="0" algn="ctr" rtl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разглеждана с любов и интерес,</a:t>
            </a:r>
          </a:p>
          <a:p>
            <a:pPr marL="0" indent="0" algn="ctr" rtl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надскочила и норми и стандарти,</a:t>
            </a:r>
          </a:p>
          <a:p>
            <a:pPr marL="0" indent="0" algn="ctr" rtl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го има “утре” още днес…”</a:t>
            </a:r>
          </a:p>
          <a:p>
            <a:pPr marL="0" indent="0" algn="r" rtl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Розалина Паскалева</a:t>
            </a:r>
            <a:endParaRPr lang="bg-BG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bg-BG" b="1" i="1" dirty="0">
                <a:solidFill>
                  <a:schemeClr val="tx1">
                    <a:lumMod val="75000"/>
                  </a:schemeClr>
                </a:solidFill>
              </a:rPr>
              <a:t>Съдържание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51D5892-FE4E-44BA-821D-7CD31592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І.</a:t>
            </a:r>
          </a:p>
          <a:p>
            <a:pPr marL="0" indent="0">
              <a:buNone/>
            </a:pP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Раздел 1. </a:t>
            </a:r>
            <a:r>
              <a:rPr lang="bg-BG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 сведения</a:t>
            </a:r>
          </a:p>
          <a:p>
            <a:pPr marL="0" indent="0">
              <a:buNone/>
            </a:pP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Раздел 2. </a:t>
            </a:r>
            <a:r>
              <a:rPr lang="bg-BG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на преподаването</a:t>
            </a:r>
          </a:p>
          <a:p>
            <a:pPr marL="0" indent="0">
              <a:buNone/>
            </a:pP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Раздел 3. </a:t>
            </a:r>
            <a:r>
              <a:rPr lang="bg-BG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на преподаването</a:t>
            </a:r>
          </a:p>
          <a:p>
            <a:pPr marL="0" indent="0">
              <a:buNone/>
            </a:pPr>
            <a:r>
              <a:rPr lang="bg-BG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</a:t>
            </a:r>
            <a:r>
              <a:rPr lang="bg-BG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Извънкласни дейности</a:t>
            </a:r>
          </a:p>
          <a:p>
            <a:pPr marL="0" indent="0">
              <a:buNone/>
            </a:pPr>
            <a:r>
              <a:rPr lang="bg-B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ІІ.</a:t>
            </a:r>
          </a:p>
          <a:p>
            <a:pPr marL="0" indent="0">
              <a:buNone/>
            </a:pP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bg-BG" dirty="0"/>
              <a:t>Част І.</a:t>
            </a:r>
            <a:br>
              <a:rPr lang="bg-BG" dirty="0"/>
            </a:br>
            <a:r>
              <a:rPr lang="bg-BG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bg-BG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 сведения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14C2CD85-AD47-4EB3-AE94-BDE7131402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57" y="2492896"/>
            <a:ext cx="3932068" cy="2952328"/>
          </a:xfrm>
        </p:spPr>
      </p:pic>
      <p:sp>
        <p:nvSpPr>
          <p:cNvPr id="8" name="Контейнер за съдържание 7">
            <a:extLst>
              <a:ext uri="{FF2B5EF4-FFF2-40B4-BE49-F238E27FC236}">
                <a16:creationId xmlns:a16="http://schemas.microsoft.com/office/drawing/2014/main" id="{BFBEDCB9-5B44-4F5D-B285-BF99E243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676" y="2697935"/>
            <a:ext cx="5474360" cy="3611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dirty="0"/>
              <a:t>В училището преподавам от 2018 г.</a:t>
            </a:r>
          </a:p>
          <a:p>
            <a:pPr marL="0" indent="0">
              <a:buNone/>
            </a:pPr>
            <a:r>
              <a:rPr lang="bg-BG" dirty="0"/>
              <a:t>През учебната 2020/2021г. преподавам: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dirty="0"/>
              <a:t>Български език и литература в V, VІ, VІІ и VІІІ клас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dirty="0"/>
              <a:t>История и цивилизации в VІІ и ІХ клас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g-BG" dirty="0"/>
              <a:t>Класен ръководител на VІІ клас</a:t>
            </a:r>
          </a:p>
          <a:p>
            <a:pPr marL="0" indent="0">
              <a:buNone/>
            </a:pPr>
            <a:r>
              <a:rPr lang="bg-BG" dirty="0"/>
              <a:t> През учебната 2021/2022 г. преподавам: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Български език и литература в V, VІ, VІІ,  VІІІ и ІХ клас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93902EEB-F967-4FE1-B330-FC66360A6016}"/>
              </a:ext>
            </a:extLst>
          </p:cNvPr>
          <p:cNvSpPr/>
          <p:nvPr/>
        </p:nvSpPr>
        <p:spPr>
          <a:xfrm>
            <a:off x="718335" y="1844824"/>
            <a:ext cx="5383106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g-BG" dirty="0"/>
              <a:t>Училището, в което преподавам.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E257B041-9470-4149-BB31-3D7DC906F852}"/>
              </a:ext>
            </a:extLst>
          </p:cNvPr>
          <p:cNvSpPr/>
          <p:nvPr/>
        </p:nvSpPr>
        <p:spPr>
          <a:xfrm>
            <a:off x="837828" y="5864163"/>
            <a:ext cx="5114321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err="1"/>
              <a:t>ОбУ</a:t>
            </a:r>
            <a:r>
              <a:rPr lang="bg-BG" sz="2000" dirty="0"/>
              <a:t> „П. Р. Славейков“  с. Джулюница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І. Общи сведения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1327DC80-5F49-4376-BE59-F4F829AFC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5180251" cy="48955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Име</a:t>
            </a:r>
            <a:r>
              <a:rPr lang="ru-RU" dirty="0"/>
              <a:t>, Фамилия: Даниела Кабакчиева</a:t>
            </a:r>
          </a:p>
          <a:p>
            <a:r>
              <a:rPr lang="ru-RU" dirty="0"/>
              <a:t>Гражданство: България</a:t>
            </a:r>
          </a:p>
          <a:p>
            <a:r>
              <a:rPr lang="ru-RU" dirty="0"/>
              <a:t>Дата на раждане: 23.09.1980 г.</a:t>
            </a:r>
          </a:p>
          <a:p>
            <a:r>
              <a:rPr lang="ru-RU" dirty="0"/>
              <a:t>Образование: висше, степен </a:t>
            </a:r>
            <a:r>
              <a:rPr lang="ru-RU" dirty="0" err="1"/>
              <a:t>бакалавър</a:t>
            </a:r>
            <a:r>
              <a:rPr lang="ru-RU" dirty="0"/>
              <a:t>,   ВТУ «Св. Св. </a:t>
            </a:r>
            <a:r>
              <a:rPr lang="ru-RU" dirty="0" err="1"/>
              <a:t>Кирил</a:t>
            </a:r>
            <a:r>
              <a:rPr lang="ru-RU" dirty="0"/>
              <a:t> и </a:t>
            </a:r>
            <a:r>
              <a:rPr lang="ru-RU" dirty="0" err="1"/>
              <a:t>Методий</a:t>
            </a:r>
            <a:r>
              <a:rPr lang="ru-RU" dirty="0"/>
              <a:t>», гр. Велико </a:t>
            </a:r>
            <a:r>
              <a:rPr lang="ru-RU" dirty="0" err="1"/>
              <a:t>Търново</a:t>
            </a:r>
            <a:endParaRPr lang="ru-RU" dirty="0"/>
          </a:p>
          <a:p>
            <a:r>
              <a:rPr lang="ru-RU" dirty="0" smtClean="0"/>
              <a:t>Дата </a:t>
            </a:r>
            <a:r>
              <a:rPr lang="ru-RU" dirty="0"/>
              <a:t>на завършване: 2018 г.</a:t>
            </a:r>
          </a:p>
          <a:p>
            <a:r>
              <a:rPr lang="ru-RU" dirty="0" err="1"/>
              <a:t>Специалност</a:t>
            </a:r>
            <a:r>
              <a:rPr lang="ru-RU" dirty="0"/>
              <a:t>: Педагогика на обучение по </a:t>
            </a:r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и литература</a:t>
            </a:r>
          </a:p>
          <a:p>
            <a:r>
              <a:rPr lang="ru-RU" dirty="0"/>
              <a:t>Квалификация: </a:t>
            </a:r>
            <a:r>
              <a:rPr lang="ru-RU" dirty="0" err="1"/>
              <a:t>учител</a:t>
            </a:r>
            <a:r>
              <a:rPr lang="ru-RU" dirty="0"/>
              <a:t> по </a:t>
            </a:r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и литература и история</a:t>
            </a:r>
          </a:p>
          <a:p>
            <a:r>
              <a:rPr lang="bg-BG" dirty="0"/>
              <a:t>Професионален</a:t>
            </a:r>
            <a:r>
              <a:rPr lang="ru-RU" dirty="0"/>
              <a:t> стаж: 3 г.</a:t>
            </a: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E381066B-2BBC-407F-BB62-E48D0A890E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93812" y="1629643"/>
            <a:ext cx="7008574" cy="4319637"/>
          </a:xfrm>
        </p:spPr>
        <p:txBody>
          <a:bodyPr rtlCol="0"/>
          <a:lstStyle/>
          <a:p>
            <a:pPr algn="just" rtl="0"/>
            <a:r>
              <a:rPr lang="ru-RU" sz="1400" dirty="0"/>
              <a:t>     </a:t>
            </a:r>
            <a:r>
              <a:rPr lang="en-US" sz="1400" dirty="0"/>
              <a:t>     </a:t>
            </a:r>
            <a:r>
              <a:rPr lang="ru-RU" sz="1400" dirty="0"/>
              <a:t> </a:t>
            </a:r>
            <a:r>
              <a:rPr lang="ru-RU" sz="1600" dirty="0" err="1"/>
              <a:t>Добрият</a:t>
            </a:r>
            <a:r>
              <a:rPr lang="ru-RU" sz="1600" dirty="0"/>
              <a:t> </a:t>
            </a:r>
            <a:r>
              <a:rPr lang="ru-RU" sz="1600" dirty="0" err="1"/>
              <a:t>учител</a:t>
            </a:r>
            <a:r>
              <a:rPr lang="ru-RU" sz="1600" dirty="0"/>
              <a:t> е </a:t>
            </a:r>
            <a:r>
              <a:rPr lang="ru-RU" sz="1600" dirty="0" err="1"/>
              <a:t>онзи</a:t>
            </a:r>
            <a:r>
              <a:rPr lang="ru-RU" sz="1600" dirty="0"/>
              <a:t>, </a:t>
            </a:r>
            <a:r>
              <a:rPr lang="ru-RU" sz="1600" dirty="0" err="1"/>
              <a:t>който</a:t>
            </a:r>
            <a:r>
              <a:rPr lang="ru-RU" sz="1600" dirty="0"/>
              <a:t> </a:t>
            </a:r>
            <a:r>
              <a:rPr lang="ru-RU" sz="1600" dirty="0" err="1"/>
              <a:t>умее</a:t>
            </a:r>
            <a:r>
              <a:rPr lang="ru-RU" sz="1600" dirty="0"/>
              <a:t> да </a:t>
            </a:r>
            <a:r>
              <a:rPr lang="ru-RU" sz="1600" dirty="0" err="1"/>
              <a:t>преподава</a:t>
            </a:r>
            <a:r>
              <a:rPr lang="ru-RU" sz="1600" dirty="0"/>
              <a:t> </a:t>
            </a:r>
            <a:r>
              <a:rPr lang="ru-RU" sz="1600" dirty="0" err="1"/>
              <a:t>качествено</a:t>
            </a:r>
            <a:r>
              <a:rPr lang="ru-RU" sz="1600" dirty="0"/>
              <a:t> и образно, на </a:t>
            </a:r>
            <a:r>
              <a:rPr lang="ru-RU" sz="1600" dirty="0" err="1"/>
              <a:t>добър</a:t>
            </a:r>
            <a:r>
              <a:rPr lang="ru-RU" sz="1600" dirty="0"/>
              <a:t> и разбираем </a:t>
            </a:r>
            <a:r>
              <a:rPr lang="ru-RU" sz="1600" dirty="0" err="1"/>
              <a:t>език</a:t>
            </a:r>
            <a:r>
              <a:rPr lang="ru-RU" sz="1600" dirty="0"/>
              <a:t>, да </a:t>
            </a:r>
            <a:r>
              <a:rPr lang="ru-RU" sz="1600" dirty="0" err="1"/>
              <a:t>осъвършенства</a:t>
            </a:r>
            <a:r>
              <a:rPr lang="ru-RU" sz="1600" dirty="0"/>
              <a:t> постоянно </a:t>
            </a:r>
            <a:r>
              <a:rPr lang="ru-RU" sz="1600" dirty="0" err="1"/>
              <a:t>знанията</a:t>
            </a:r>
            <a:r>
              <a:rPr lang="ru-RU" sz="1600" dirty="0"/>
              <a:t> и опита си, да </a:t>
            </a:r>
            <a:r>
              <a:rPr lang="ru-RU" sz="1600" dirty="0" err="1"/>
              <a:t>умее</a:t>
            </a:r>
            <a:r>
              <a:rPr lang="ru-RU" sz="1600" dirty="0"/>
              <a:t> да приема </a:t>
            </a:r>
            <a:r>
              <a:rPr lang="ru-RU" sz="1600" dirty="0" err="1"/>
              <a:t>съвети</a:t>
            </a:r>
            <a:r>
              <a:rPr lang="ru-RU" sz="1600" dirty="0"/>
              <a:t>, да приема критика. </a:t>
            </a:r>
            <a:r>
              <a:rPr lang="ru-RU" sz="1600" dirty="0" err="1"/>
              <a:t>Преподаването</a:t>
            </a:r>
            <a:r>
              <a:rPr lang="ru-RU" sz="1600" dirty="0"/>
              <a:t> е призвание, </a:t>
            </a:r>
            <a:r>
              <a:rPr lang="ru-RU" sz="1600" dirty="0" err="1"/>
              <a:t>мисия</a:t>
            </a:r>
            <a:r>
              <a:rPr lang="ru-RU" sz="1600" dirty="0"/>
              <a:t>, </a:t>
            </a:r>
            <a:r>
              <a:rPr lang="ru-RU" sz="1600" dirty="0" err="1"/>
              <a:t>голяма</a:t>
            </a:r>
            <a:r>
              <a:rPr lang="ru-RU" sz="1600" dirty="0"/>
              <a:t> </a:t>
            </a:r>
            <a:r>
              <a:rPr lang="ru-RU" sz="1600" dirty="0" err="1"/>
              <a:t>отговорност</a:t>
            </a:r>
            <a:r>
              <a:rPr lang="ru-RU" sz="1600" dirty="0"/>
              <a:t>. </a:t>
            </a:r>
            <a:r>
              <a:rPr lang="ru-RU" sz="1600" dirty="0" err="1"/>
              <a:t>Преподавателските</a:t>
            </a:r>
            <a:r>
              <a:rPr lang="ru-RU" sz="1600" dirty="0"/>
              <a:t> ми </a:t>
            </a:r>
            <a:r>
              <a:rPr lang="ru-RU" sz="1600" dirty="0" err="1"/>
              <a:t>похвати</a:t>
            </a:r>
            <a:r>
              <a:rPr lang="ru-RU" sz="1600" dirty="0"/>
              <a:t> се </a:t>
            </a:r>
            <a:r>
              <a:rPr lang="ru-RU" sz="1600" dirty="0" err="1"/>
              <a:t>променят</a:t>
            </a:r>
            <a:r>
              <a:rPr lang="ru-RU" sz="1600" dirty="0"/>
              <a:t> </a:t>
            </a:r>
            <a:r>
              <a:rPr lang="ru-RU" sz="1600" dirty="0" err="1"/>
              <a:t>съобразно</a:t>
            </a:r>
            <a:r>
              <a:rPr lang="ru-RU" sz="1600" dirty="0"/>
              <a:t> </a:t>
            </a:r>
            <a:r>
              <a:rPr lang="ru-RU" sz="1600" dirty="0" err="1"/>
              <a:t>темата</a:t>
            </a:r>
            <a:r>
              <a:rPr lang="ru-RU" sz="1600" dirty="0"/>
              <a:t>, </a:t>
            </a:r>
            <a:r>
              <a:rPr lang="ru-RU" sz="1600" dirty="0" err="1"/>
              <a:t>аудиторията</a:t>
            </a:r>
            <a:r>
              <a:rPr lang="ru-RU" sz="1600" dirty="0"/>
              <a:t> и </a:t>
            </a:r>
            <a:r>
              <a:rPr lang="ru-RU" sz="1600" dirty="0" err="1"/>
              <a:t>времето</a:t>
            </a:r>
            <a:r>
              <a:rPr lang="ru-RU" sz="1600" dirty="0"/>
              <a:t>. </a:t>
            </a:r>
            <a:r>
              <a:rPr lang="ru-RU" sz="1600" dirty="0" err="1"/>
              <a:t>Моята</a:t>
            </a:r>
            <a:r>
              <a:rPr lang="ru-RU" sz="1600" dirty="0"/>
              <a:t> философия за </a:t>
            </a:r>
            <a:r>
              <a:rPr lang="ru-RU" sz="1600" dirty="0" err="1"/>
              <a:t>образованието</a:t>
            </a:r>
            <a:r>
              <a:rPr lang="ru-RU" sz="1600" dirty="0"/>
              <a:t> </a:t>
            </a:r>
            <a:r>
              <a:rPr lang="ru-RU" sz="1600" dirty="0" err="1"/>
              <a:t>поставя</a:t>
            </a:r>
            <a:r>
              <a:rPr lang="ru-RU" sz="1600" dirty="0"/>
              <a:t> в </a:t>
            </a:r>
            <a:r>
              <a:rPr lang="ru-RU" sz="1600" dirty="0" err="1"/>
              <a:t>центъра</a:t>
            </a:r>
            <a:r>
              <a:rPr lang="ru-RU" sz="1600" dirty="0"/>
              <a:t> ученика. Аз </a:t>
            </a:r>
            <a:r>
              <a:rPr lang="ru-RU" sz="1600" dirty="0" err="1"/>
              <a:t>вярвам</a:t>
            </a:r>
            <a:r>
              <a:rPr lang="ru-RU" sz="1600" dirty="0"/>
              <a:t> </a:t>
            </a:r>
            <a:r>
              <a:rPr lang="ru-RU" sz="1600" dirty="0" err="1"/>
              <a:t>във</a:t>
            </a:r>
            <a:r>
              <a:rPr lang="ru-RU" sz="1600" dirty="0"/>
              <a:t> </a:t>
            </a:r>
            <a:r>
              <a:rPr lang="ru-RU" sz="1600" dirty="0" err="1"/>
              <a:t>фокусирането</a:t>
            </a:r>
            <a:r>
              <a:rPr lang="ru-RU" sz="1600" dirty="0"/>
              <a:t>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индивидуалните</a:t>
            </a:r>
            <a:r>
              <a:rPr lang="ru-RU" sz="1600" dirty="0"/>
              <a:t> потребности на ученика в </a:t>
            </a:r>
            <a:r>
              <a:rPr lang="ru-RU" sz="1600" dirty="0" err="1"/>
              <a:t>процеса</a:t>
            </a:r>
            <a:r>
              <a:rPr lang="ru-RU" sz="1600" dirty="0"/>
              <a:t> на </a:t>
            </a:r>
            <a:r>
              <a:rPr lang="ru-RU" sz="1600" dirty="0" err="1"/>
              <a:t>учене</a:t>
            </a:r>
            <a:r>
              <a:rPr lang="ru-RU" sz="1600" dirty="0"/>
              <a:t>. </a:t>
            </a:r>
            <a:r>
              <a:rPr lang="ru-RU" sz="1600" dirty="0" err="1"/>
              <a:t>Моето</a:t>
            </a:r>
            <a:r>
              <a:rPr lang="ru-RU" sz="1600" dirty="0"/>
              <a:t> убеждение е, че е необходимо </a:t>
            </a:r>
            <a:r>
              <a:rPr lang="ru-RU" sz="1600" dirty="0" err="1"/>
              <a:t>индивидуалните</a:t>
            </a:r>
            <a:r>
              <a:rPr lang="ru-RU" sz="1600" dirty="0"/>
              <a:t> различия да се </a:t>
            </a:r>
            <a:r>
              <a:rPr lang="ru-RU" sz="1600" dirty="0" err="1"/>
              <a:t>разпознават</a:t>
            </a:r>
            <a:r>
              <a:rPr lang="ru-RU" sz="1600" dirty="0"/>
              <a:t>, </a:t>
            </a:r>
            <a:r>
              <a:rPr lang="ru-RU" sz="1600" dirty="0" err="1"/>
              <a:t>уважават</a:t>
            </a:r>
            <a:r>
              <a:rPr lang="ru-RU" sz="1600" dirty="0"/>
              <a:t> и </a:t>
            </a:r>
            <a:r>
              <a:rPr lang="ru-RU" sz="1600" dirty="0" err="1"/>
              <a:t>поощтряват</a:t>
            </a:r>
            <a:r>
              <a:rPr lang="ru-RU" sz="1600" dirty="0"/>
              <a:t>. </a:t>
            </a:r>
            <a:r>
              <a:rPr lang="ru-RU" sz="1600" dirty="0" err="1"/>
              <a:t>Считам</a:t>
            </a:r>
            <a:r>
              <a:rPr lang="ru-RU" sz="1600" dirty="0"/>
              <a:t>, че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ученици</a:t>
            </a:r>
            <a:r>
              <a:rPr lang="ru-RU" sz="1600" dirty="0"/>
              <a:t> </a:t>
            </a:r>
            <a:r>
              <a:rPr lang="ru-RU" sz="1600" dirty="0" err="1"/>
              <a:t>имат</a:t>
            </a:r>
            <a:r>
              <a:rPr lang="ru-RU" sz="1600" dirty="0"/>
              <a:t> </a:t>
            </a:r>
            <a:r>
              <a:rPr lang="ru-RU" sz="1600" dirty="0" err="1"/>
              <a:t>силни</a:t>
            </a:r>
            <a:r>
              <a:rPr lang="ru-RU" sz="1600" dirty="0"/>
              <a:t> </a:t>
            </a:r>
            <a:r>
              <a:rPr lang="ru-RU" sz="1600" dirty="0" err="1"/>
              <a:t>страни</a:t>
            </a:r>
            <a:r>
              <a:rPr lang="ru-RU" sz="1600" dirty="0"/>
              <a:t> и </a:t>
            </a:r>
            <a:r>
              <a:rPr lang="ru-RU" sz="1600" dirty="0" err="1"/>
              <a:t>целта</a:t>
            </a:r>
            <a:r>
              <a:rPr lang="ru-RU" sz="1600" dirty="0"/>
              <a:t> на </a:t>
            </a:r>
            <a:r>
              <a:rPr lang="ru-RU" sz="1600" dirty="0" err="1"/>
              <a:t>образованието</a:t>
            </a:r>
            <a:r>
              <a:rPr lang="ru-RU" sz="1600" dirty="0"/>
              <a:t> е да </a:t>
            </a:r>
            <a:r>
              <a:rPr lang="ru-RU" sz="1600" dirty="0" err="1"/>
              <a:t>ги</a:t>
            </a:r>
            <a:r>
              <a:rPr lang="ru-RU" sz="1600" dirty="0"/>
              <a:t> </a:t>
            </a:r>
            <a:r>
              <a:rPr lang="ru-RU" sz="1600" dirty="0" err="1"/>
              <a:t>идентифицира</a:t>
            </a:r>
            <a:r>
              <a:rPr lang="ru-RU" sz="1600" dirty="0"/>
              <a:t> и </a:t>
            </a:r>
            <a:r>
              <a:rPr lang="ru-RU" sz="1600" dirty="0" err="1"/>
              <a:t>надгражда</a:t>
            </a:r>
            <a:r>
              <a:rPr lang="ru-RU" sz="1600" dirty="0"/>
              <a:t>. </a:t>
            </a:r>
            <a:r>
              <a:rPr lang="ru-RU" sz="1600" dirty="0" err="1"/>
              <a:t>Тчитам</a:t>
            </a:r>
            <a:r>
              <a:rPr lang="ru-RU" sz="1600" dirty="0"/>
              <a:t> </a:t>
            </a:r>
            <a:r>
              <a:rPr lang="ru-RU" sz="1600" dirty="0" err="1"/>
              <a:t>ролята</a:t>
            </a:r>
            <a:r>
              <a:rPr lang="ru-RU" sz="1600" dirty="0"/>
              <a:t> на </a:t>
            </a:r>
            <a:r>
              <a:rPr lang="ru-RU" sz="1600" dirty="0" err="1"/>
              <a:t>семейството</a:t>
            </a:r>
            <a:r>
              <a:rPr lang="ru-RU" sz="1600" dirty="0"/>
              <a:t> и </a:t>
            </a:r>
            <a:r>
              <a:rPr lang="ru-RU" sz="1600" dirty="0" err="1"/>
              <a:t>смятам</a:t>
            </a:r>
            <a:r>
              <a:rPr lang="ru-RU" sz="1600" dirty="0"/>
              <a:t>, че </a:t>
            </a:r>
            <a:r>
              <a:rPr lang="ru-RU" sz="1600" dirty="0" err="1"/>
              <a:t>трябва</a:t>
            </a:r>
            <a:r>
              <a:rPr lang="ru-RU" sz="1600" dirty="0"/>
              <a:t> </a:t>
            </a:r>
            <a:r>
              <a:rPr lang="ru-RU" sz="1600" dirty="0" err="1"/>
              <a:t>заедно</a:t>
            </a:r>
            <a:r>
              <a:rPr lang="ru-RU" sz="1600" dirty="0"/>
              <a:t> да </a:t>
            </a:r>
            <a:r>
              <a:rPr lang="ru-RU" sz="1600" dirty="0" err="1"/>
              <a:t>работим</a:t>
            </a:r>
            <a:r>
              <a:rPr lang="ru-RU" sz="1600" dirty="0"/>
              <a:t>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развиването</a:t>
            </a:r>
            <a:r>
              <a:rPr lang="ru-RU" sz="1600" dirty="0"/>
              <a:t> на </a:t>
            </a:r>
            <a:r>
              <a:rPr lang="ru-RU" sz="1600" dirty="0" err="1"/>
              <a:t>индивидуалните</a:t>
            </a:r>
            <a:r>
              <a:rPr lang="ru-RU" sz="1600" dirty="0"/>
              <a:t> потребности на ученика. </a:t>
            </a:r>
            <a:r>
              <a:rPr lang="ru-RU" sz="1600" dirty="0" err="1"/>
              <a:t>Трябва</a:t>
            </a:r>
            <a:r>
              <a:rPr lang="ru-RU" sz="1600" dirty="0"/>
              <a:t> да </a:t>
            </a:r>
            <a:r>
              <a:rPr lang="ru-RU" sz="1600" dirty="0" err="1"/>
              <a:t>работим</a:t>
            </a:r>
            <a:r>
              <a:rPr lang="ru-RU" sz="1600" dirty="0"/>
              <a:t> в </a:t>
            </a:r>
            <a:r>
              <a:rPr lang="ru-RU" sz="1600" dirty="0" err="1"/>
              <a:t>посока</a:t>
            </a:r>
            <a:r>
              <a:rPr lang="ru-RU" sz="1600" dirty="0"/>
              <a:t> за активно </a:t>
            </a:r>
            <a:r>
              <a:rPr lang="ru-RU" sz="1600" dirty="0" err="1"/>
              <a:t>включване</a:t>
            </a:r>
            <a:r>
              <a:rPr lang="ru-RU" sz="1600" dirty="0"/>
              <a:t> на </a:t>
            </a:r>
            <a:r>
              <a:rPr lang="ru-RU" sz="1600" dirty="0" err="1"/>
              <a:t>учениците</a:t>
            </a:r>
            <a:r>
              <a:rPr lang="ru-RU" sz="1600" dirty="0"/>
              <a:t> в </a:t>
            </a:r>
            <a:r>
              <a:rPr lang="ru-RU" sz="1600" dirty="0" err="1"/>
              <a:t>процеса</a:t>
            </a:r>
            <a:r>
              <a:rPr lang="ru-RU" sz="1600" dirty="0"/>
              <a:t> на </a:t>
            </a:r>
            <a:r>
              <a:rPr lang="ru-RU" sz="1600" dirty="0" err="1"/>
              <a:t>учене</a:t>
            </a:r>
            <a:r>
              <a:rPr lang="ru-RU" sz="1600" dirty="0"/>
              <a:t>. </a:t>
            </a:r>
            <a:r>
              <a:rPr lang="ru-RU" sz="1600" dirty="0" err="1"/>
              <a:t>Моята</a:t>
            </a:r>
            <a:r>
              <a:rPr lang="ru-RU" sz="1600" dirty="0"/>
              <a:t> философия на </a:t>
            </a:r>
            <a:r>
              <a:rPr lang="ru-RU" sz="1600" dirty="0" err="1"/>
              <a:t>преподаване</a:t>
            </a:r>
            <a:r>
              <a:rPr lang="ru-RU" sz="1600" dirty="0"/>
              <a:t> е, че </a:t>
            </a:r>
            <a:r>
              <a:rPr lang="ru-RU" sz="1600" dirty="0" err="1"/>
              <a:t>учениците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да учат от </a:t>
            </a:r>
            <a:r>
              <a:rPr lang="ru-RU" sz="1600" dirty="0" err="1"/>
              <a:t>преживяванията</a:t>
            </a:r>
            <a:r>
              <a:rPr lang="ru-RU" sz="1600" dirty="0"/>
              <a:t>, </a:t>
            </a:r>
            <a:r>
              <a:rPr lang="ru-RU" sz="1600" dirty="0" err="1"/>
              <a:t>събитията</a:t>
            </a:r>
            <a:r>
              <a:rPr lang="ru-RU" sz="1600" dirty="0"/>
              <a:t> от </a:t>
            </a:r>
            <a:r>
              <a:rPr lang="ru-RU" sz="1600" dirty="0" err="1"/>
              <a:t>реалния</a:t>
            </a:r>
            <a:r>
              <a:rPr lang="ru-RU" sz="1600" dirty="0"/>
              <a:t> живот,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значими</a:t>
            </a:r>
            <a:r>
              <a:rPr lang="ru-RU" sz="1600" dirty="0"/>
              <a:t> за </a:t>
            </a:r>
            <a:r>
              <a:rPr lang="ru-RU" sz="1600" dirty="0" err="1"/>
              <a:t>тях</a:t>
            </a:r>
            <a:r>
              <a:rPr lang="ru-RU" sz="1600" dirty="0"/>
              <a:t>.</a:t>
            </a:r>
            <a:endParaRPr lang="bg-BG" sz="160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81844" y="332656"/>
            <a:ext cx="7008574" cy="1296987"/>
          </a:xfrm>
        </p:spPr>
        <p:txBody>
          <a:bodyPr rtlCol="0"/>
          <a:lstStyle/>
          <a:p>
            <a:pPr rtl="0"/>
            <a:r>
              <a:rPr lang="bg-BG" dirty="0"/>
              <a:t>Философия на преподаването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Методи на преподаване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2"/>
          </p:nvPr>
        </p:nvSpPr>
        <p:spPr>
          <a:xfrm>
            <a:off x="1117309" y="1700808"/>
            <a:ext cx="4977104" cy="4471392"/>
          </a:xfrm>
        </p:spPr>
        <p:txBody>
          <a:bodyPr rtlCol="0">
            <a:noAutofit/>
          </a:bodyPr>
          <a:lstStyle/>
          <a:p>
            <a:pPr rtl="0"/>
            <a:r>
              <a:rPr lang="bg-BG" sz="1600" dirty="0"/>
              <a:t>Провокация на мисленето – анализ, синтез, обобщение- съждение, умозаключение;</a:t>
            </a:r>
          </a:p>
          <a:p>
            <a:pPr rtl="0"/>
            <a:r>
              <a:rPr lang="bg-BG" sz="1600" dirty="0"/>
              <a:t>Дискусия – начин на изразяване на позиция;</a:t>
            </a:r>
          </a:p>
          <a:p>
            <a:pPr rtl="0"/>
            <a:r>
              <a:rPr lang="bg-BG" sz="1600" dirty="0"/>
              <a:t>Писмени разработки;</a:t>
            </a:r>
          </a:p>
          <a:p>
            <a:pPr rtl="0"/>
            <a:r>
              <a:rPr lang="bg-BG" sz="1600" dirty="0"/>
              <a:t>Упражнения за продуциране на текстове по зададени параметри;</a:t>
            </a:r>
          </a:p>
          <a:p>
            <a:pPr rtl="0"/>
            <a:r>
              <a:rPr lang="bg-BG" sz="1600" dirty="0"/>
              <a:t>Упражнения за трансформиране на отделни езикови елементи и на цялостни текстове</a:t>
            </a:r>
            <a:r>
              <a:rPr lang="bg-BG" sz="1400" dirty="0"/>
              <a:t>;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4"/>
          </p:nvPr>
        </p:nvSpPr>
        <p:spPr>
          <a:xfrm>
            <a:off x="6119397" y="1844824"/>
            <a:ext cx="4977104" cy="3657600"/>
          </a:xfrm>
        </p:spPr>
        <p:txBody>
          <a:bodyPr rtlCol="0">
            <a:normAutofit/>
          </a:bodyPr>
          <a:lstStyle/>
          <a:p>
            <a:endParaRPr lang="ru-RU" sz="1400" dirty="0"/>
          </a:p>
          <a:p>
            <a:r>
              <a:rPr lang="ru-RU" sz="1600" dirty="0" err="1"/>
              <a:t>Тестови</a:t>
            </a:r>
            <a:r>
              <a:rPr lang="ru-RU" sz="1600" dirty="0"/>
              <a:t> задачи с </a:t>
            </a:r>
            <a:r>
              <a:rPr lang="ru-RU" sz="1600" dirty="0" err="1"/>
              <a:t>изборен</a:t>
            </a:r>
            <a:r>
              <a:rPr lang="ru-RU" sz="1600" dirty="0"/>
              <a:t> отговор;</a:t>
            </a:r>
          </a:p>
          <a:p>
            <a:r>
              <a:rPr lang="ru-RU" sz="1600" dirty="0"/>
              <a:t>Задачи с отворен отговор;</a:t>
            </a:r>
          </a:p>
          <a:p>
            <a:r>
              <a:rPr lang="ru-RU" sz="1600" dirty="0" err="1"/>
              <a:t>Игрови</a:t>
            </a:r>
            <a:r>
              <a:rPr lang="ru-RU" sz="1600" dirty="0"/>
              <a:t> </a:t>
            </a:r>
            <a:r>
              <a:rPr lang="ru-RU" sz="1600" dirty="0" err="1"/>
              <a:t>дейности</a:t>
            </a:r>
            <a:r>
              <a:rPr lang="ru-RU" sz="1600" dirty="0"/>
              <a:t>, презентации – </a:t>
            </a:r>
            <a:r>
              <a:rPr lang="ru-RU" sz="1600" dirty="0" err="1"/>
              <a:t>целящи</a:t>
            </a:r>
            <a:r>
              <a:rPr lang="ru-RU" sz="1600" dirty="0"/>
              <a:t> </a:t>
            </a:r>
            <a:r>
              <a:rPr lang="ru-RU" sz="1600" dirty="0" err="1"/>
              <a:t>по-лесното</a:t>
            </a:r>
            <a:r>
              <a:rPr lang="ru-RU" sz="1600" dirty="0"/>
              <a:t> </a:t>
            </a:r>
            <a:r>
              <a:rPr lang="ru-RU" sz="1600" dirty="0" err="1"/>
              <a:t>заучаване</a:t>
            </a:r>
            <a:r>
              <a:rPr lang="ru-RU" sz="1600" dirty="0"/>
              <a:t> на </a:t>
            </a:r>
            <a:r>
              <a:rPr lang="ru-RU" sz="1600" dirty="0" err="1"/>
              <a:t>граматичните</a:t>
            </a:r>
            <a:r>
              <a:rPr lang="ru-RU" sz="1600" dirty="0"/>
              <a:t> правила;</a:t>
            </a:r>
          </a:p>
          <a:p>
            <a:r>
              <a:rPr lang="ru-RU" sz="1600" dirty="0" err="1"/>
              <a:t>Лекционен</a:t>
            </a:r>
            <a:r>
              <a:rPr lang="ru-RU" sz="1600" dirty="0"/>
              <a:t> метод.</a:t>
            </a:r>
          </a:p>
          <a:p>
            <a:pPr marL="0" indent="0" rtl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/>
              <a:t>Дейности (сертификати и кредити)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5CE10FC2-A8BB-458F-8FDF-113ACADC00CB}"/>
              </a:ext>
            </a:extLst>
          </p:cNvPr>
          <p:cNvSpPr/>
          <p:nvPr/>
        </p:nvSpPr>
        <p:spPr>
          <a:xfrm>
            <a:off x="1117309" y="1473200"/>
            <a:ext cx="8793527" cy="4836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dirty="0"/>
              <a:t>І. Кредити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g-BG" dirty="0"/>
              <a:t>„Всеки ученик ще бъде отличник“: практики за активизиране на учениците и стимулиране на ученическата активност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g-BG" dirty="0"/>
              <a:t>Фолклор на етносите в България – Ромски фолклор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g-BG" dirty="0"/>
              <a:t>„Трудови, социални и осигурителни права“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g-BG" dirty="0"/>
              <a:t>Иновации в обучението по български език и литература в прогимназиален етап. Новите учебни програми, новите учебници, методи и похвати на преподаване – „Просвета София“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g-BG" dirty="0"/>
              <a:t>„Планиране и организация на образователния процес в мултикултурна среда“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5009" y="384009"/>
            <a:ext cx="3351927" cy="642393"/>
          </a:xfrm>
        </p:spPr>
        <p:txBody>
          <a:bodyPr rtlCol="0"/>
          <a:lstStyle/>
          <a:p>
            <a:pPr rtl="0"/>
            <a:r>
              <a:rPr lang="bg-BG" dirty="0"/>
              <a:t>ІІ. Дейности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6C29E5B0-EED4-4DFF-97FE-78FDB0584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868">
            <a:off x="4438228" y="402215"/>
            <a:ext cx="2133600" cy="2844800"/>
          </a:xfrm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351769" y="1394112"/>
            <a:ext cx="3351927" cy="869032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bg-BG" sz="1800" dirty="0">
                <a:latin typeface="Monotype Corsiva" panose="03010101010201010101" pitchFamily="66" charset="0"/>
              </a:rPr>
              <a:t>Участия в училищни чествания и концерти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DA454EF-E7DD-4752-99D8-12D53AF25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853">
            <a:off x="8043618" y="505380"/>
            <a:ext cx="3323861" cy="2492896"/>
          </a:xfrm>
          <a:prstGeom prst="rect">
            <a:avLst/>
          </a:prstGeom>
        </p:spPr>
      </p:pic>
      <p:pic>
        <p:nvPicPr>
          <p:cNvPr id="28" name="Картина 27">
            <a:extLst>
              <a:ext uri="{FF2B5EF4-FFF2-40B4-BE49-F238E27FC236}">
                <a16:creationId xmlns:a16="http://schemas.microsoft.com/office/drawing/2014/main" id="{87C40558-A087-441A-A5B6-190E20487A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7379">
            <a:off x="817847" y="2095654"/>
            <a:ext cx="3416548" cy="2277699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AA02F118-270B-47FE-9658-7DC1754BE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4262573"/>
            <a:ext cx="3603944" cy="2402629"/>
          </a:xfrm>
          <a:prstGeom prst="rect">
            <a:avLst/>
          </a:prstGeom>
        </p:spPr>
      </p:pic>
      <p:pic>
        <p:nvPicPr>
          <p:cNvPr id="32" name="Картина 31">
            <a:extLst>
              <a:ext uri="{FF2B5EF4-FFF2-40B4-BE49-F238E27FC236}">
                <a16:creationId xmlns:a16="http://schemas.microsoft.com/office/drawing/2014/main" id="{95F5D9FE-F021-41C0-B1E2-7A16ADBB6E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3586098"/>
            <a:ext cx="3417107" cy="25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26130_TF02787940" id="{B74C8B50-84DD-4711-A4BA-A75FF7E8B0CD}" vid="{22AEB2E8-46D5-4D65-96A5-CE9A58130B8F}"/>
    </a:ext>
  </a:extLst>
</a:theme>
</file>

<file path=ppt/theme/theme2.xml><?xml version="1.0" encoding="utf-8"?>
<a:theme xmlns:a="http://schemas.openxmlformats.org/drawingml/2006/main" name="Тема н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н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Синя презентация с купчини книги (широк екран)</Template>
  <TotalTime>773</TotalTime>
  <Words>640</Words>
  <Application>Microsoft Office PowerPoint</Application>
  <PresentationFormat>По избор</PresentationFormat>
  <Paragraphs>78</Paragraphs>
  <Slides>12</Slides>
  <Notes>10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Monotype Corsiva</vt:lpstr>
      <vt:lpstr>Times New Roman</vt:lpstr>
      <vt:lpstr>Wingdings</vt:lpstr>
      <vt:lpstr>Книги 16x9</vt:lpstr>
      <vt:lpstr>Професионално учителско портфолио на </vt:lpstr>
      <vt:lpstr>Презентация на PowerPoint</vt:lpstr>
      <vt:lpstr>Съдържание</vt:lpstr>
      <vt:lpstr>Част І. Раздел 1. Общи сведения</vt:lpstr>
      <vt:lpstr>І. Общи сведения</vt:lpstr>
      <vt:lpstr>           Добрият учител е онзи, който умее да преподава качествено и образно, на добър и разбираем език, да осъвършенства постоянно знанията и опита си, да умее да приема съвети, да приема критика. Преподаването е призвание, мисия, голяма отговорност. Преподавателските ми похвати се променят съобразно темата, аудиторията и времето. Моята философия за образованието поставя в центъра ученика. Аз вярвам във фокусирането върху индивидуалните потребности на ученика в процеса на учене. Моето убеждение е, че е необходимо индивидуалните различия да се разпознават, уважават и поощтряват. Считам, че всички ученици имат силни страни и целта на образованието е да ги идентифицира и надгражда. Тчитам ролята на семейството и смятам, че трябва заедно да работим върху развиването на индивидуалните потребности на ученика. Трябва да работим в посока за активно включване на учениците в процеса на учене. Моята философия на преподаване е, че учениците трябва да учат от преживяванията, събитията от реалния живот, които са значими за тях.</vt:lpstr>
      <vt:lpstr>Методи на преподаване</vt:lpstr>
      <vt:lpstr>Дейности (сертификати и кредити)</vt:lpstr>
      <vt:lpstr>ІІ. Дейности</vt:lpstr>
      <vt:lpstr>Презентация на PowerPoint</vt:lpstr>
      <vt:lpstr>Презентация на PowerPoint</vt:lpstr>
      <vt:lpstr>Онлайн чествания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Професионално учителско портфолио на</dc:title>
  <dc:creator>Даниела Кабакчиева</dc:creator>
  <cp:lastModifiedBy>user</cp:lastModifiedBy>
  <cp:revision>31</cp:revision>
  <dcterms:created xsi:type="dcterms:W3CDTF">2020-09-29T13:23:35Z</dcterms:created>
  <dcterms:modified xsi:type="dcterms:W3CDTF">2022-03-07T14:39:22Z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