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3175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3175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3175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3175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D231A"/>
              </a:solidFill>
              <a:prstDash val="solid"/>
              <a:miter lim="400000"/>
            </a:ln>
          </a:top>
          <a:bottom>
            <a:ln w="3175" cap="flat">
              <a:solidFill>
                <a:srgbClr val="3D231A"/>
              </a:solidFill>
              <a:prstDash val="solid"/>
              <a:miter lim="400000"/>
            </a:ln>
          </a:bottom>
          <a:insideH>
            <a:ln w="3175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3D231A"/>
              </a:solidFill>
              <a:prstDash val="solid"/>
              <a:miter lim="400000"/>
            </a:ln>
          </a:left>
          <a:right>
            <a:ln w="3175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3175" cap="flat">
              <a:solidFill>
                <a:srgbClr val="3D231A"/>
              </a:solidFill>
              <a:prstDash val="solid"/>
              <a:miter lim="400000"/>
            </a:ln>
          </a:bottom>
          <a:insideH>
            <a:ln w="3175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D231A"/>
              </a:solidFill>
              <a:prstDash val="solid"/>
              <a:miter lim="400000"/>
            </a:ln>
          </a:top>
          <a:bottom>
            <a:ln w="3175" cap="flat">
              <a:solidFill>
                <a:srgbClr val="3D231A"/>
              </a:solidFill>
              <a:prstDash val="solid"/>
              <a:miter lim="400000"/>
            </a:ln>
          </a:bottom>
          <a:insideH>
            <a:ln w="3175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828D8E"/>
              </a:solidFill>
              <a:prstDash val="solid"/>
              <a:miter lim="400000"/>
            </a:ln>
          </a:top>
          <a:bottom>
            <a:ln w="3175" cap="flat">
              <a:solidFill>
                <a:srgbClr val="828D8E"/>
              </a:solidFill>
              <a:prstDash val="solid"/>
              <a:miter lim="400000"/>
            </a:ln>
          </a:bottom>
          <a:insideH>
            <a:ln w="3175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828D8E"/>
              </a:solidFill>
              <a:prstDash val="solid"/>
              <a:miter lim="400000"/>
            </a:ln>
          </a:left>
          <a:right>
            <a:ln w="3175" cap="flat">
              <a:solidFill>
                <a:srgbClr val="828D8E"/>
              </a:solidFill>
              <a:prstDash val="solid"/>
              <a:miter lim="400000"/>
            </a:ln>
          </a:right>
          <a:top>
            <a:ln w="3175" cap="flat">
              <a:solidFill>
                <a:srgbClr val="828D8E"/>
              </a:solidFill>
              <a:prstDash val="solid"/>
              <a:miter lim="400000"/>
            </a:ln>
          </a:top>
          <a:bottom>
            <a:ln w="3175" cap="flat">
              <a:solidFill>
                <a:srgbClr val="828D8E"/>
              </a:solidFill>
              <a:prstDash val="solid"/>
              <a:miter lim="400000"/>
            </a:ln>
          </a:bottom>
          <a:insideH>
            <a:ln w="3175" cap="flat">
              <a:solidFill>
                <a:srgbClr val="828D8E"/>
              </a:solidFill>
              <a:prstDash val="solid"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828D8E"/>
              </a:solidFill>
              <a:prstDash val="solid"/>
              <a:miter lim="400000"/>
            </a:ln>
          </a:top>
          <a:bottom>
            <a:ln w="3175" cap="flat">
              <a:solidFill>
                <a:srgbClr val="828D8E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828D8E"/>
              </a:solidFill>
              <a:prstDash val="solid"/>
              <a:miter lim="400000"/>
            </a:ln>
          </a:top>
          <a:bottom>
            <a:ln w="3175" cap="flat">
              <a:solidFill>
                <a:srgbClr val="828D8E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3"/>
  </p:normalViewPr>
  <p:slideViewPr>
    <p:cSldViewPr snapToGrid="0" snapToObjects="1">
      <p:cViewPr varScale="1">
        <p:scale>
          <a:sx n="77" d="100"/>
          <a:sy n="77" d="100"/>
        </p:scale>
        <p:origin x="16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1358899" y="1219199"/>
            <a:ext cx="11086746" cy="77819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sz="half" idx="13"/>
          </p:nvPr>
        </p:nvSpPr>
        <p:spPr>
          <a:xfrm>
            <a:off x="2806699" y="1304924"/>
            <a:ext cx="7391402" cy="487695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2578099" y="6229350"/>
            <a:ext cx="7848602" cy="952501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2578099" y="7096125"/>
            <a:ext cx="7848602" cy="1095376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2578099" y="3686174"/>
            <a:ext cx="7848602" cy="2381252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xfrm>
            <a:off x="2578099" y="1695449"/>
            <a:ext cx="7848602" cy="1581151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xfrm>
            <a:off x="2578099" y="1695449"/>
            <a:ext cx="7848602" cy="1581151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2578099" y="3333749"/>
            <a:ext cx="7848602" cy="4381502"/>
          </a:xfrm>
          <a:prstGeom prst="rect">
            <a:avLst/>
          </a:prstGeom>
        </p:spPr>
        <p:txBody>
          <a:bodyPr anchor="ctr"/>
          <a:lstStyle>
            <a:lvl1pPr marL="445168" indent="-445168" algn="l">
              <a:spcBef>
                <a:spcPts val="3000"/>
              </a:spcBef>
              <a:buSzPct val="25000"/>
              <a:buBlip>
                <a:blip r:embed="rId2"/>
              </a:buBlip>
              <a:defRPr sz="3600"/>
            </a:lvl1pPr>
            <a:lvl2pPr marL="915068" indent="-445168" algn="l">
              <a:spcBef>
                <a:spcPts val="3000"/>
              </a:spcBef>
              <a:buSzPct val="25000"/>
              <a:buBlip>
                <a:blip r:embed="rId2"/>
              </a:buBlip>
              <a:defRPr sz="3600"/>
            </a:lvl2pPr>
            <a:lvl3pPr marL="1384968" indent="-445168" algn="l">
              <a:spcBef>
                <a:spcPts val="3000"/>
              </a:spcBef>
              <a:buSzPct val="25000"/>
              <a:buBlip>
                <a:blip r:embed="rId2"/>
              </a:buBlip>
              <a:defRPr sz="3600"/>
            </a:lvl3pPr>
            <a:lvl4pPr marL="1854868" indent="-445168" algn="l">
              <a:spcBef>
                <a:spcPts val="3000"/>
              </a:spcBef>
              <a:buSzPct val="25000"/>
              <a:buBlip>
                <a:blip r:embed="rId2"/>
              </a:buBlip>
              <a:defRPr sz="3600"/>
            </a:lvl4pPr>
            <a:lvl5pPr marL="2324768" indent="-445168" algn="l">
              <a:spcBef>
                <a:spcPts val="3000"/>
              </a:spcBef>
              <a:buSzPct val="25000"/>
              <a:buBlip>
                <a:blip r:embed="rId2"/>
              </a:buBlip>
              <a:defRPr sz="3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half" idx="13"/>
          </p:nvPr>
        </p:nvSpPr>
        <p:spPr>
          <a:xfrm>
            <a:off x="5587999" y="3333749"/>
            <a:ext cx="6423961" cy="423862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xfrm>
            <a:off x="2578099" y="1695449"/>
            <a:ext cx="7848602" cy="1581151"/>
          </a:xfrm>
          <a:prstGeom prst="rect">
            <a:avLst/>
          </a:prstGeom>
        </p:spPr>
        <p:txBody>
          <a:bodyPr anchor="ctr"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2578099" y="3333749"/>
            <a:ext cx="3762376" cy="4238627"/>
          </a:xfrm>
          <a:prstGeom prst="rect">
            <a:avLst/>
          </a:prstGeom>
        </p:spPr>
        <p:txBody>
          <a:bodyPr anchor="ctr"/>
          <a:lstStyle>
            <a:lvl1pPr marL="343746" indent="-343746" algn="l">
              <a:spcBef>
                <a:spcPts val="2800"/>
              </a:spcBef>
              <a:buSzPct val="25000"/>
              <a:buBlip>
                <a:blip r:embed="rId2"/>
              </a:buBlip>
              <a:defRPr sz="2800"/>
            </a:lvl1pPr>
            <a:lvl2pPr marL="712046" indent="-343746" algn="l">
              <a:spcBef>
                <a:spcPts val="2800"/>
              </a:spcBef>
              <a:buSzPct val="25000"/>
              <a:buBlip>
                <a:blip r:embed="rId2"/>
              </a:buBlip>
              <a:defRPr sz="2800"/>
            </a:lvl2pPr>
            <a:lvl3pPr marL="1080346" indent="-343746" algn="l">
              <a:spcBef>
                <a:spcPts val="2800"/>
              </a:spcBef>
              <a:buSzPct val="25000"/>
              <a:buBlip>
                <a:blip r:embed="rId2"/>
              </a:buBlip>
              <a:defRPr sz="2800"/>
            </a:lvl3pPr>
            <a:lvl4pPr marL="1448646" indent="-343746" algn="l">
              <a:spcBef>
                <a:spcPts val="2800"/>
              </a:spcBef>
              <a:buSzPct val="25000"/>
              <a:buBlip>
                <a:blip r:embed="rId2"/>
              </a:buBlip>
              <a:defRPr sz="2800"/>
            </a:lvl4pPr>
            <a:lvl5pPr marL="1816946" indent="-343746" algn="l">
              <a:spcBef>
                <a:spcPts val="2800"/>
              </a:spcBef>
              <a:buSzPct val="25000"/>
              <a:buBlip>
                <a:blip r:embed="rId2"/>
              </a:buBlip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2578099" y="2095499"/>
            <a:ext cx="7848602" cy="5562602"/>
          </a:xfrm>
          <a:prstGeom prst="rect">
            <a:avLst/>
          </a:prstGeom>
        </p:spPr>
        <p:txBody>
          <a:bodyPr anchor="ctr"/>
          <a:lstStyle>
            <a:lvl1pPr marL="445168" indent="-445168" algn="l">
              <a:spcBef>
                <a:spcPts val="3000"/>
              </a:spcBef>
              <a:buSzPct val="25000"/>
              <a:buBlip>
                <a:blip r:embed="rId2"/>
              </a:buBlip>
              <a:defRPr sz="3600"/>
            </a:lvl1pPr>
            <a:lvl2pPr marL="915068" indent="-445168" algn="l">
              <a:spcBef>
                <a:spcPts val="3000"/>
              </a:spcBef>
              <a:buSzPct val="25000"/>
              <a:buBlip>
                <a:blip r:embed="rId2"/>
              </a:buBlip>
              <a:defRPr sz="3600"/>
            </a:lvl2pPr>
            <a:lvl3pPr marL="1384968" indent="-445168" algn="l">
              <a:spcBef>
                <a:spcPts val="3000"/>
              </a:spcBef>
              <a:buSzPct val="25000"/>
              <a:buBlip>
                <a:blip r:embed="rId2"/>
              </a:buBlip>
              <a:defRPr sz="3600"/>
            </a:lvl3pPr>
            <a:lvl4pPr marL="1854868" indent="-445168" algn="l">
              <a:spcBef>
                <a:spcPts val="3000"/>
              </a:spcBef>
              <a:buSzPct val="25000"/>
              <a:buBlip>
                <a:blip r:embed="rId2"/>
              </a:buBlip>
              <a:defRPr sz="3600"/>
            </a:lvl4pPr>
            <a:lvl5pPr marL="2324768" indent="-445168" algn="l">
              <a:spcBef>
                <a:spcPts val="3000"/>
              </a:spcBef>
              <a:buSzPct val="25000"/>
              <a:buBlip>
                <a:blip r:embed="rId2"/>
              </a:buBlip>
              <a:defRPr sz="3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13"/>
          </p:nvPr>
        </p:nvSpPr>
        <p:spPr>
          <a:xfrm>
            <a:off x="7169150" y="1790699"/>
            <a:ext cx="3495676" cy="2306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6801823" y="3616971"/>
            <a:ext cx="4035109" cy="608647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idx="15"/>
          </p:nvPr>
        </p:nvSpPr>
        <p:spPr>
          <a:xfrm>
            <a:off x="-92756" y="1199685"/>
            <a:ext cx="9232258" cy="692532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Escribe una cita aquí”"/>
          <p:cNvSpPr txBox="1">
            <a:spLocks noGrp="1"/>
          </p:cNvSpPr>
          <p:nvPr>
            <p:ph type="body" sz="quarter" idx="13"/>
          </p:nvPr>
        </p:nvSpPr>
        <p:spPr>
          <a:xfrm>
            <a:off x="2578099" y="4344987"/>
            <a:ext cx="7848602" cy="787401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600"/>
            </a:lvl1pPr>
          </a:lstStyle>
          <a:p>
            <a:r>
              <a:t>“Escribe una cita aquí”</a:t>
            </a:r>
          </a:p>
        </p:txBody>
      </p:sp>
      <p:sp>
        <p:nvSpPr>
          <p:cNvPr id="94" name="– Juan López"/>
          <p:cNvSpPr txBox="1">
            <a:spLocks noGrp="1"/>
          </p:cNvSpPr>
          <p:nvPr>
            <p:ph type="body" sz="quarter" idx="14"/>
          </p:nvPr>
        </p:nvSpPr>
        <p:spPr>
          <a:xfrm>
            <a:off x="2578099" y="5991225"/>
            <a:ext cx="7848602" cy="58420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/>
            </a:lvl1pPr>
          </a:lstStyle>
          <a:p>
            <a:r>
              <a:t>– Juan López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2578099" y="2486024"/>
            <a:ext cx="7848602" cy="26003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b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2578099" y="5105400"/>
            <a:ext cx="7848602" cy="1095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62461" y="8140700"/>
            <a:ext cx="274837" cy="39370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 anchor="b">
            <a:spAutoFit/>
          </a:bodyPr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355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711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066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422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 О Р Т Ф О Л И О"/>
          <p:cNvSpPr txBox="1">
            <a:spLocks noGrp="1"/>
          </p:cNvSpPr>
          <p:nvPr>
            <p:ph type="ctrTitle"/>
          </p:nvPr>
        </p:nvSpPr>
        <p:spPr>
          <a:xfrm>
            <a:off x="2578099" y="843834"/>
            <a:ext cx="7848602" cy="1806519"/>
          </a:xfrm>
          <a:prstGeom prst="rect">
            <a:avLst/>
          </a:prstGeom>
        </p:spPr>
        <p:txBody>
          <a:bodyPr/>
          <a:lstStyle/>
          <a:p>
            <a:r>
              <a:t>П О Р Т Ф О Л И О</a:t>
            </a:r>
          </a:p>
        </p:txBody>
      </p:sp>
      <p:sp>
        <p:nvSpPr>
          <p:cNvPr id="120" name="на…"/>
          <p:cNvSpPr txBox="1">
            <a:spLocks noGrp="1"/>
          </p:cNvSpPr>
          <p:nvPr>
            <p:ph type="subTitle" sz="half" idx="1"/>
          </p:nvPr>
        </p:nvSpPr>
        <p:spPr>
          <a:xfrm>
            <a:off x="2578099" y="2893006"/>
            <a:ext cx="7848602" cy="6050388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на</a:t>
            </a:r>
          </a:p>
          <a:p>
            <a:endParaRPr/>
          </a:p>
          <a:p>
            <a:pPr>
              <a:defRPr sz="3600"/>
            </a:pPr>
            <a:r>
              <a:t>ВАНЯ  СТАНЧЕВА ДОБРЕВА</a:t>
            </a:r>
          </a:p>
          <a:p>
            <a:endParaRPr/>
          </a:p>
          <a:p>
            <a:r>
              <a:t>Учител ЦДО Начален етап</a:t>
            </a:r>
          </a:p>
          <a:p>
            <a:r>
              <a:t>в ОбУ„Петко Р. Славейков“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Отговорности на учителя ЦДО…"/>
          <p:cNvSpPr txBox="1"/>
          <p:nvPr/>
        </p:nvSpPr>
        <p:spPr>
          <a:xfrm>
            <a:off x="1025406" y="666055"/>
            <a:ext cx="10953987" cy="84214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200" u="sng"/>
            </a:pPr>
            <a:r>
              <a:t>Отговорности на учителя ЦДО</a:t>
            </a:r>
          </a:p>
          <a:p>
            <a:pPr>
              <a:defRPr sz="3200" u="sng"/>
            </a:pPr>
            <a:r>
              <a:t>Учебна програма</a:t>
            </a:r>
          </a:p>
          <a:p>
            <a:pPr>
              <a:defRPr sz="3200"/>
            </a:pPr>
            <a:r>
              <a:t>3.2 Допълнителна заетост в рамките на работния ден:</a:t>
            </a:r>
          </a:p>
          <a:p>
            <a:pPr>
              <a:defRPr sz="3200"/>
            </a:pPr>
            <a:r>
              <a:t>3.2.1 Подготвителна работа за часовете по самоподготовка- осигуряване на тестове, задачи, пособия, вкл. и консултации с учители.</a:t>
            </a:r>
          </a:p>
          <a:p>
            <a:pPr>
              <a:defRPr sz="3200"/>
            </a:pPr>
            <a:r>
              <a:t>3.2.2 Подготовка на материали, пособия, инструментариум, за провеждане на часовете за заниманията по интереси (вкл. Годишен тематичен план за заниманията по интереси).</a:t>
            </a:r>
          </a:p>
          <a:p>
            <a:pPr>
              <a:defRPr sz="3200"/>
            </a:pPr>
            <a:r>
              <a:t>3.2.3 Попълване на училищна документация.</a:t>
            </a:r>
          </a:p>
          <a:p>
            <a:pPr>
              <a:defRPr sz="3200"/>
            </a:pPr>
            <a:r>
              <a:t>3.2.4 Участие в провеждането на педагогически съвети, работни групи и оперативки.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Отговорности на учителя ЦДО…"/>
          <p:cNvSpPr txBox="1"/>
          <p:nvPr/>
        </p:nvSpPr>
        <p:spPr>
          <a:xfrm>
            <a:off x="1027389" y="694791"/>
            <a:ext cx="11175742" cy="836401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u="sng"/>
            </a:pPr>
            <a:r>
              <a:t>Отговорности на учителя ЦДО</a:t>
            </a:r>
          </a:p>
          <a:p>
            <a:pPr>
              <a:defRPr u="sng"/>
            </a:pPr>
            <a:r>
              <a:t>Учебна програма</a:t>
            </a:r>
          </a:p>
          <a:p>
            <a:endParaRPr/>
          </a:p>
          <a:p>
            <a:pPr>
              <a:defRPr sz="3200"/>
            </a:pPr>
            <a:r>
              <a:t>3.2 Допълнителна заетост в рамките на работния ден:</a:t>
            </a:r>
          </a:p>
          <a:p>
            <a:pPr>
              <a:defRPr sz="3200"/>
            </a:pPr>
            <a:r>
              <a:t>3.2.5 Работа с родители, вкл. участие в родителски срещи. </a:t>
            </a:r>
          </a:p>
          <a:p>
            <a:pPr>
              <a:defRPr sz="3200"/>
            </a:pPr>
            <a:r>
              <a:t>3.2.6 Планиране и участие в квалификационно- методическа</a:t>
            </a:r>
          </a:p>
          <a:p>
            <a:pPr>
              <a:defRPr sz="3200"/>
            </a:pPr>
            <a:r>
              <a:t>дейност, свързана с възпитателно-образователния процес.</a:t>
            </a:r>
          </a:p>
          <a:p>
            <a:pPr>
              <a:defRPr sz="3200"/>
            </a:pPr>
            <a:r>
              <a:t> 3.2.7 Участие в регламентирани училищни мероприятия.</a:t>
            </a:r>
          </a:p>
          <a:p>
            <a:pPr>
              <a:defRPr sz="3200"/>
            </a:pPr>
            <a:r>
              <a:t>3.2.8 Обмяна на добри практики между учителите ЦДО.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Методи на преподаване/ Цели и стратегии…"/>
          <p:cNvSpPr txBox="1"/>
          <p:nvPr/>
        </p:nvSpPr>
        <p:spPr>
          <a:xfrm>
            <a:off x="929002" y="557864"/>
            <a:ext cx="11146795" cy="88811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u="sng"/>
            </a:pPr>
            <a:r>
              <a:t>Методи на преподаване/ Цели и стратегии</a:t>
            </a:r>
          </a:p>
          <a:p>
            <a:pPr algn="just"/>
            <a:r>
              <a:t>1. </a:t>
            </a:r>
            <a:r>
              <a:rPr u="sng"/>
              <a:t>Основна цел</a:t>
            </a:r>
          </a:p>
          <a:p>
            <a:r>
              <a:t>Повишаване качеството на образователно-възпитателния процес чрез насърчаване развитието на ключови компетентности, творчески способности и умения за живот, необходими на учениците в съвременното общество.</a:t>
            </a:r>
          </a:p>
          <a:p>
            <a:pPr algn="just">
              <a:defRPr u="sng"/>
            </a:pPr>
            <a:r>
              <a:t>2. Общи цели и стратегии- Самоподготовка</a:t>
            </a:r>
          </a:p>
          <a:p>
            <a:r>
              <a:t>2.1 Създаване на възможности за успешно преминаване в следващ клас, етап или степен на образование и ограничаване рисковете за отпадане от училище поради затруднения в усвояването на учебното съдържание.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IV. Методи на преподаване/ Цели и стратегии…"/>
          <p:cNvSpPr txBox="1"/>
          <p:nvPr/>
        </p:nvSpPr>
        <p:spPr>
          <a:xfrm>
            <a:off x="852373" y="781944"/>
            <a:ext cx="11441971" cy="8433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r>
              <a:t>  </a:t>
            </a:r>
            <a:r>
              <a:rPr sz="3200"/>
              <a:t> </a:t>
            </a:r>
            <a:r>
              <a:rPr sz="3200" u="sng"/>
              <a:t>IV. Методи на преподаване/ Цели и стратегии</a:t>
            </a:r>
          </a:p>
          <a:p>
            <a:pPr>
              <a:defRPr sz="3200"/>
            </a:pPr>
            <a:endParaRPr sz="3200" u="sng"/>
          </a:p>
          <a:p>
            <a:pPr algn="just">
              <a:defRPr sz="3200"/>
            </a:pPr>
            <a:r>
              <a:t> 2. Общи цели и стратегии- Самоподготовка</a:t>
            </a:r>
          </a:p>
          <a:p>
            <a:pPr>
              <a:defRPr sz="3200"/>
            </a:pPr>
            <a:r>
              <a:t>2.2 Да се създаде добра организация в ЦДО с цел проследяване резултатите на учениците.</a:t>
            </a:r>
          </a:p>
          <a:p>
            <a:pPr>
              <a:defRPr sz="3200"/>
            </a:pPr>
            <a:r>
              <a:t>2.3 Да се използват педагогически методи и подходи, съобразени със спецификата на групата и развитието на учениците, които да подпомогнат успеваемостта на учениците в ЦДО.</a:t>
            </a:r>
          </a:p>
          <a:p>
            <a:pPr>
              <a:defRPr sz="3200"/>
            </a:pPr>
            <a:r>
              <a:t>2.4 Да се извърши вътрешно оценяване на самоподготовката на учениците и техният напредък.</a:t>
            </a:r>
          </a:p>
          <a:p>
            <a:pPr>
              <a:defRPr sz="3200"/>
            </a:pPr>
            <a:r>
              <a:t>2.5 Участие в квалификационни форми, допринасящи за ефективността на работата в ЦДО.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IV. Методи на преподаване/ Цели и стратегии…"/>
          <p:cNvSpPr txBox="1"/>
          <p:nvPr/>
        </p:nvSpPr>
        <p:spPr>
          <a:xfrm>
            <a:off x="759393" y="562069"/>
            <a:ext cx="11486013" cy="88727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r>
              <a:t>   </a:t>
            </a:r>
            <a:r>
              <a:rPr u="sng"/>
              <a:t>IV. Методи на преподаване/ Цели и стратегии</a:t>
            </a:r>
          </a:p>
          <a:p>
            <a:endParaRPr u="sng"/>
          </a:p>
          <a:p>
            <a:pPr algn="just"/>
            <a:r>
              <a:t> 2. Общи цели и стратегии- Самоподготовка</a:t>
            </a:r>
          </a:p>
          <a:p>
            <a:r>
              <a:t>2.6 Да се поддържат контакти с родителите на учениците в ЦДО с оглед повишаване на тяхната успеваемост.</a:t>
            </a:r>
          </a:p>
          <a:p>
            <a:r>
              <a:t>2.7 Самоподготовката допринася за правилното и трайно усвояване на учебния материал и съдейства за формиране на навици за самостоятелно учене с разбиране, стимулира любознателността и стремежа към знание, толерантно взаимодействие чрез усъвършенстване на уменията за общуване.</a:t>
            </a:r>
          </a:p>
          <a:p>
            <a:r>
              <a:t>  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V. Методи на преподаване/ Цели и стратегии…"/>
          <p:cNvSpPr txBox="1"/>
          <p:nvPr/>
        </p:nvSpPr>
        <p:spPr>
          <a:xfrm>
            <a:off x="717501" y="1451058"/>
            <a:ext cx="11665227" cy="68514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u="sng"/>
            </a:pPr>
            <a:r>
              <a:t>IV. Методи на преподаване/ Цели и стратегии </a:t>
            </a:r>
          </a:p>
          <a:p>
            <a:r>
              <a:t>3. Общи цели и стратегии- Занимания по интереси</a:t>
            </a:r>
          </a:p>
          <a:p>
            <a:pPr>
              <a:defRPr sz="2500"/>
            </a:pPr>
            <a:r>
              <a:t>3.1 Колективната работа в ЦДО да съдейства за изява на индивидуалните способности за диференцирано развитие на учениците.</a:t>
            </a:r>
          </a:p>
          <a:p>
            <a:pPr>
              <a:defRPr sz="2500"/>
            </a:pPr>
            <a:r>
              <a:t>3.2 Възпитателната работа в групата да е подчинена на общите цели на училището, но и да е съобразена с потребностите и интересите на учениците, насочени и към осмисляне на свободното им време.</a:t>
            </a:r>
          </a:p>
          <a:p>
            <a:pPr>
              <a:defRPr sz="2500"/>
            </a:pPr>
            <a:r>
              <a:t>3.3 С нетрадиционни форми на работа да се предизвика у учениците радост и удовлетворение от училищния живот и от техния личен принос за обогатяването му.</a:t>
            </a:r>
          </a:p>
          <a:p>
            <a:pPr>
              <a:defRPr sz="2500"/>
            </a:pPr>
            <a:r>
              <a:t>3.4 Заниманията по интереси да спомагат за нравственото и естетическо възпитание на учениците, а също и за усъвършенстване на навиците им за работа в екип.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IV. Методи на преподаване/ Цели и стратегии…"/>
          <p:cNvSpPr txBox="1"/>
          <p:nvPr/>
        </p:nvSpPr>
        <p:spPr>
          <a:xfrm>
            <a:off x="620909" y="648375"/>
            <a:ext cx="11762981" cy="84568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u="sng"/>
            </a:pPr>
            <a:r>
              <a:t>IV. Методи на преподаване/ Цели и стратегии </a:t>
            </a:r>
          </a:p>
          <a:p>
            <a:pPr>
              <a:defRPr sz="3200"/>
            </a:pPr>
            <a:r>
              <a:t>3. Общи цели и стратегии- Занимания по интереси</a:t>
            </a:r>
          </a:p>
          <a:p>
            <a:pPr>
              <a:defRPr sz="3200"/>
            </a:pPr>
            <a:r>
              <a:t>3.5 Заниманията по интереси са разпределени в пет основни направления (образователни и развиващи игри, музика, спорт, изкуство и наука), което създава условия за творческа интерпретация при реализирането на различни дейности.</a:t>
            </a:r>
          </a:p>
          <a:p>
            <a:pPr>
              <a:defRPr sz="3200"/>
            </a:pPr>
            <a:r>
              <a:t>3.6 Да се осмисли собствената идентичност и да се развие самочувствието на всеки ученик, за да нарастват техните постижения.</a:t>
            </a:r>
          </a:p>
          <a:p>
            <a:pPr>
              <a:defRPr sz="3200"/>
            </a:pPr>
            <a:r>
              <a:t>3.7 Конкретните дейности в ЗИ да мотивират учениците и да стимулират интереса им към общообразователните учебни предмети и културното ни богатство.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IV. Методи на преподаване/ Цели и стратегии…"/>
          <p:cNvSpPr txBox="1"/>
          <p:nvPr/>
        </p:nvSpPr>
        <p:spPr>
          <a:xfrm>
            <a:off x="600077" y="430122"/>
            <a:ext cx="11804646" cy="88933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u="sng"/>
            </a:pPr>
            <a:r>
              <a:t>IV. Методи на преподаване/ Цели и стратегии</a:t>
            </a:r>
          </a:p>
          <a:p>
            <a:pPr algn="just"/>
            <a:r>
              <a:t>4. Методи на преподаване</a:t>
            </a:r>
          </a:p>
          <a:p>
            <a:pPr>
              <a:defRPr sz="2600"/>
            </a:pPr>
            <a:r>
              <a:t>4.1 Преглед на преподадения учебен материал и необходимите понятия. </a:t>
            </a:r>
          </a:p>
          <a:p>
            <a:pPr>
              <a:defRPr sz="2600"/>
            </a:pPr>
            <a:r>
              <a:t>4.2 Ученето е съобразено с дневния режим и спазване на моментите за почивка.</a:t>
            </a:r>
          </a:p>
          <a:p>
            <a:pPr>
              <a:defRPr sz="2500"/>
            </a:pPr>
            <a:r>
              <a:t>4.3 Степенуване по трудност на учебните предмети, включени в самоподготовката.</a:t>
            </a:r>
          </a:p>
          <a:p>
            <a:pPr>
              <a:defRPr sz="2500"/>
            </a:pPr>
            <a:r>
              <a:t>4.4 Усвояване и затвърждаване на учебното съдържание с разбиране. </a:t>
            </a:r>
          </a:p>
          <a:p>
            <a:pPr>
              <a:defRPr sz="2500"/>
            </a:pPr>
            <a:r>
              <a:t>4.5 Стремеж към самостоятелно преодоляване на трудности и предизвикателства.</a:t>
            </a:r>
          </a:p>
          <a:p>
            <a:pPr>
              <a:defRPr sz="2500"/>
            </a:pPr>
            <a:r>
              <a:t>4.6 Старателно написване на домашните работи и усвояване на учебното съдържание.</a:t>
            </a:r>
          </a:p>
          <a:p>
            <a:pPr>
              <a:defRPr sz="2500"/>
            </a:pPr>
            <a:r>
              <a:t>4.7Прилагане на иновативни педагогически методи, групова работа, индивидуален подход, работа в малки групи, интерактивни упражнения и упражнения, свързани с развиване на логическото мислене на учениците, на паметта и въображението.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n" descr="Imagen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767855" y="2247169"/>
            <a:ext cx="7480301" cy="3946526"/>
          </a:xfrm>
          <a:prstGeom prst="rect">
            <a:avLst/>
          </a:prstGeom>
        </p:spPr>
      </p:pic>
      <p:sp>
        <p:nvSpPr>
          <p:cNvPr id="123" name="ОбУ„Петко Р. Славейков“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2204">
              <a:defRPr sz="4340"/>
            </a:lvl1pPr>
          </a:lstStyle>
          <a:p>
            <a:r>
              <a:t>ОбУ„Петко Р. Славейков“</a:t>
            </a:r>
          </a:p>
        </p:txBody>
      </p:sp>
      <p:sp>
        <p:nvSpPr>
          <p:cNvPr id="124" name="с. Джулюница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с. Джулюница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Съдържание…"/>
          <p:cNvSpPr txBox="1"/>
          <p:nvPr/>
        </p:nvSpPr>
        <p:spPr>
          <a:xfrm>
            <a:off x="1541270" y="2182885"/>
            <a:ext cx="9922260" cy="46438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t>Съдържание</a:t>
            </a:r>
          </a:p>
          <a:p>
            <a:endParaRPr/>
          </a:p>
          <a:p>
            <a:r>
              <a:t>I. Автобиография</a:t>
            </a:r>
          </a:p>
          <a:p>
            <a:r>
              <a:t>II. Философия на преподаване</a:t>
            </a:r>
          </a:p>
          <a:p>
            <a:r>
              <a:t>III. Отговорности на учител ЦДО</a:t>
            </a:r>
          </a:p>
          <a:p>
            <a:r>
              <a:t>IV. Методи на преподаване/ Цели и стратегии</a:t>
            </a:r>
          </a:p>
          <a:p>
            <a:r>
              <a:t>VII. Приложение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Автобиография…"/>
          <p:cNvSpPr txBox="1"/>
          <p:nvPr/>
        </p:nvSpPr>
        <p:spPr>
          <a:xfrm>
            <a:off x="2070372" y="869159"/>
            <a:ext cx="8864056" cy="73665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u="sng"/>
            </a:pPr>
            <a:r>
              <a:t>Автобиография</a:t>
            </a:r>
          </a:p>
          <a:p>
            <a:endParaRPr/>
          </a:p>
          <a:p>
            <a:r>
              <a:t> </a:t>
            </a:r>
            <a:r>
              <a:rPr sz="3500"/>
              <a:t>Лична информация</a:t>
            </a:r>
          </a:p>
          <a:p>
            <a:endParaRPr sz="3500"/>
          </a:p>
          <a:p>
            <a:pPr algn="l"/>
            <a:r>
              <a:t>  Име:   Ваня Станчева Добрева</a:t>
            </a:r>
          </a:p>
          <a:p>
            <a:pPr algn="l"/>
            <a:r>
              <a:t>Дата на раждане:   22 .01 . 1964г.</a:t>
            </a:r>
          </a:p>
          <a:p>
            <a:pPr algn="l"/>
            <a:r>
              <a:t>Място на раждане:   гр. Г. Оряховица</a:t>
            </a:r>
          </a:p>
          <a:p>
            <a:pPr algn="l"/>
            <a:r>
              <a:t>Адрес:  с. Джулюница  ул. „В. Левски“ 21 А</a:t>
            </a:r>
          </a:p>
          <a:p>
            <a:pPr algn="l"/>
            <a:r>
              <a:t>Телефон: 0896525474</a:t>
            </a:r>
          </a:p>
          <a:p>
            <a:pPr algn="l"/>
            <a:r>
              <a:t>Е-mail: dobrevavanya64@gmail.com</a:t>
            </a:r>
          </a:p>
          <a:p>
            <a:pPr algn="l"/>
            <a:r>
              <a:t>Националност: България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Образование и обучение…"/>
          <p:cNvSpPr txBox="1"/>
          <p:nvPr/>
        </p:nvSpPr>
        <p:spPr>
          <a:xfrm>
            <a:off x="549132" y="449215"/>
            <a:ext cx="11906536" cy="896575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t>Образование и обучение </a:t>
            </a:r>
          </a:p>
          <a:p>
            <a:endParaRPr/>
          </a:p>
          <a:p>
            <a:pPr>
              <a:defRPr u="sng"/>
            </a:pPr>
            <a:r>
              <a:t>Средно образование:</a:t>
            </a:r>
          </a:p>
          <a:p>
            <a:r>
              <a:t>1982г. ОТФМО „Ломоносов“  гр. София</a:t>
            </a:r>
          </a:p>
          <a:p>
            <a:endParaRPr/>
          </a:p>
          <a:p>
            <a:pPr>
              <a:defRPr u="sng"/>
            </a:pPr>
            <a:r>
              <a:t>Висше образование:</a:t>
            </a:r>
          </a:p>
          <a:p>
            <a:r>
              <a:t>1984г.</a:t>
            </a:r>
            <a:r>
              <a:rPr sz="3100"/>
              <a:t> Институт за детски и начални учители „Н.К.Крупская“ </a:t>
            </a:r>
          </a:p>
          <a:p>
            <a:pPr>
              <a:defRPr sz="3100"/>
            </a:pPr>
            <a:r>
              <a:t>гр. София</a:t>
            </a:r>
          </a:p>
          <a:p>
            <a:pPr>
              <a:defRPr sz="3100"/>
            </a:pPr>
            <a:endParaRPr/>
          </a:p>
          <a:p>
            <a:pPr>
              <a:defRPr sz="3100" u="sng"/>
            </a:pPr>
            <a:r>
              <a:t>Специалност</a:t>
            </a:r>
          </a:p>
          <a:p>
            <a:pPr>
              <a:defRPr sz="3100" u="sng"/>
            </a:pPr>
            <a:endParaRPr/>
          </a:p>
          <a:p>
            <a:pPr>
              <a:defRPr sz="3100"/>
            </a:pPr>
            <a:r>
              <a:t>Начална училищна педагогика и Дефектология</a:t>
            </a:r>
          </a:p>
          <a:p>
            <a:pPr>
              <a:defRPr sz="3100" u="sng"/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офесионална квалификация:…"/>
          <p:cNvSpPr txBox="1"/>
          <p:nvPr/>
        </p:nvSpPr>
        <p:spPr>
          <a:xfrm>
            <a:off x="3022104" y="3580449"/>
            <a:ext cx="6960593" cy="277701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u="sng"/>
            </a:pPr>
            <a:r>
              <a:t>Професионална квалификация:</a:t>
            </a:r>
          </a:p>
          <a:p>
            <a:endParaRPr/>
          </a:p>
          <a:p>
            <a:r>
              <a:t>Педагог, начален учител</a:t>
            </a:r>
          </a:p>
          <a:p>
            <a:r>
              <a:t> 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Трудов стаж по специалността:…"/>
          <p:cNvSpPr txBox="1"/>
          <p:nvPr/>
        </p:nvSpPr>
        <p:spPr>
          <a:xfrm>
            <a:off x="534475" y="512410"/>
            <a:ext cx="11935849" cy="89130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u="sng"/>
              <a:t>Трудов стаж по специалността</a:t>
            </a:r>
            <a:r>
              <a:t>:</a:t>
            </a:r>
          </a:p>
          <a:p>
            <a:r>
              <a:t>Имам  16 години педагогически стаж като класен</a:t>
            </a:r>
          </a:p>
          <a:p>
            <a:r>
              <a:t>ръководител.</a:t>
            </a:r>
          </a:p>
          <a:p>
            <a:pPr>
              <a:defRPr sz="3100"/>
            </a:pPr>
            <a:r>
              <a:t>Преподавала съм всички учебни предмети в началния етап.</a:t>
            </a:r>
          </a:p>
          <a:p>
            <a:endParaRPr/>
          </a:p>
          <a:p>
            <a:pPr>
              <a:defRPr sz="3100"/>
            </a:pPr>
            <a:r>
              <a:t>от  1.09.1984г.  до  31.08.1989  ОУ„Хр. Ботев“  с.Горско Ново село</a:t>
            </a:r>
          </a:p>
          <a:p>
            <a:pPr>
              <a:defRPr sz="3100"/>
            </a:pPr>
            <a:r>
              <a:t>общ. Златарица</a:t>
            </a:r>
          </a:p>
          <a:p>
            <a:pPr>
              <a:defRPr sz="3000"/>
            </a:pPr>
            <a:r>
              <a:t>от 1.09.1989г.  до 31.08.1999г. ОУ„Кирил и Методий“  с. Козаревец</a:t>
            </a:r>
          </a:p>
          <a:p>
            <a:pPr>
              <a:defRPr sz="3100"/>
            </a:pPr>
            <a:r>
              <a:t>общ. Лясковец</a:t>
            </a:r>
          </a:p>
          <a:p>
            <a:pPr>
              <a:defRPr sz="3100"/>
            </a:pPr>
            <a:r>
              <a:t>от 1.10.1999г.  до 30.09.2000г. „Николай Райнов“  с.Кесерово</a:t>
            </a:r>
          </a:p>
          <a:p>
            <a:pPr>
              <a:defRPr sz="3100"/>
            </a:pPr>
            <a:r>
              <a:t>общ. Стражица</a:t>
            </a:r>
          </a:p>
          <a:p>
            <a:pPr>
              <a:defRPr sz="2800"/>
            </a:pPr>
            <a:r>
              <a:t>от 13.09.2021г.  до момента Об.У„Петко Р. Славейков“с.Джулюница</a:t>
            </a:r>
          </a:p>
          <a:p>
            <a:pPr>
              <a:defRPr sz="3100"/>
            </a:pPr>
            <a:r>
              <a:t>общ. Лясковец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Философия на преподаването…"/>
          <p:cNvSpPr txBox="1"/>
          <p:nvPr/>
        </p:nvSpPr>
        <p:spPr>
          <a:xfrm>
            <a:off x="1227291" y="1484299"/>
            <a:ext cx="10550217" cy="61067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lvl="6">
              <a:defRPr sz="3100" u="sng"/>
            </a:pPr>
            <a:r>
              <a:t>Философия на преподаването</a:t>
            </a:r>
          </a:p>
          <a:p>
            <a:pPr>
              <a:defRPr sz="2800"/>
            </a:pPr>
            <a:endParaRPr/>
          </a:p>
          <a:p>
            <a:pPr lvl="1" algn="just">
              <a:defRPr sz="2400"/>
            </a:pPr>
            <a:r>
              <a:t>  Преподаването е призвание, мисия, голяма отговорност. Добрият учител е онзи, който умее да преподава качествено и образно, на достъпен и разбираем език, да усъвършенства постоянно знанията и опита си, да умее да приема съвети, да приема критика. Моята философия за образованието поставя в центъра ученика. Убеждението ми е, че е необходимо индивидуалните различия да се разпознават, уважават и дори поощряват. Аз смятам, че всички ученици имат силни страни и целта на образованието е да ги идентифицира и надгражда.</a:t>
            </a:r>
          </a:p>
          <a:p>
            <a:pPr lvl="1" algn="just">
              <a:defRPr sz="3000"/>
            </a:pPr>
            <a:r>
              <a:t> 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Отговорности на учителя ЦДО/…"/>
          <p:cNvSpPr txBox="1"/>
          <p:nvPr/>
        </p:nvSpPr>
        <p:spPr>
          <a:xfrm>
            <a:off x="1040384" y="316680"/>
            <a:ext cx="11102465" cy="88769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u="sng"/>
            </a:pPr>
            <a:r>
              <a:t>Отговорности на учителя ЦДО/</a:t>
            </a:r>
          </a:p>
          <a:p>
            <a:pPr>
              <a:defRPr u="sng"/>
            </a:pPr>
            <a:r>
              <a:t> Учебна програма</a:t>
            </a:r>
          </a:p>
          <a:p>
            <a:endParaRPr/>
          </a:p>
          <a:p>
            <a:r>
              <a:t>Кратко описание на настоящите ми задължения като учител ЦДО:</a:t>
            </a:r>
          </a:p>
          <a:p>
            <a:r>
              <a:t>3.1 Дейности в рамките на нормата на учителската заетост пряко свързана с учениците</a:t>
            </a:r>
          </a:p>
          <a:p>
            <a:r>
              <a:t>3.1.1 Формиране на социални умения у децата и учениците.</a:t>
            </a:r>
          </a:p>
          <a:p>
            <a:r>
              <a:t>3.1.2 Прилагане на иновационни техники и методи на работа.</a:t>
            </a:r>
          </a:p>
          <a:p>
            <a:r>
              <a:t>3.1.3 Дейности по опазване здравето и живота на децата и учениците.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1138</Words>
  <Application>Microsoft Office PowerPoint</Application>
  <PresentationFormat>По избор</PresentationFormat>
  <Paragraphs>123</Paragraphs>
  <Slides>17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17</vt:i4>
      </vt:variant>
    </vt:vector>
  </HeadingPairs>
  <TitlesOfParts>
    <vt:vector size="20" baseType="lpstr">
      <vt:lpstr>Helvetica Neue</vt:lpstr>
      <vt:lpstr>Papyrus</vt:lpstr>
      <vt:lpstr>Parchment</vt:lpstr>
      <vt:lpstr>П О Р Т Ф О Л И О</vt:lpstr>
      <vt:lpstr>ОбУ„Петко Р. Славейков“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 О Р Т Ф О Л И О</dc:title>
  <cp:lastModifiedBy>user</cp:lastModifiedBy>
  <cp:revision>2</cp:revision>
  <dcterms:modified xsi:type="dcterms:W3CDTF">2022-03-13T11:59:51Z</dcterms:modified>
</cp:coreProperties>
</file>