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86" r:id="rId1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007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398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2779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5353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275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2091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354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99910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399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3029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1062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255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38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878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6106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1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720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AF73DC-AD5A-4532-99A2-D5325DCB58EF}" type="datetimeFigureOut">
              <a:rPr lang="bg-BG" smtClean="0"/>
              <a:t>13.3.2022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DA6A46-E987-42BD-8B40-49A4D8131CB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887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775856"/>
            <a:ext cx="8361229" cy="4073235"/>
          </a:xfrm>
        </p:spPr>
        <p:txBody>
          <a:bodyPr/>
          <a:lstStyle/>
          <a:p>
            <a:pPr algn="ctr"/>
            <a:r>
              <a:rPr lang="ru-RU" sz="4800" dirty="0"/>
              <a:t>ПОРТФОЛИО</a:t>
            </a:r>
            <a:br>
              <a:rPr lang="ru-RU" sz="4800" dirty="0"/>
            </a:br>
            <a:r>
              <a:rPr lang="ru-RU" sz="4800" dirty="0"/>
              <a:t>на Анна Стоянова</a:t>
            </a:r>
            <a:br>
              <a:rPr lang="ru-RU" sz="4800" dirty="0"/>
            </a:br>
            <a:r>
              <a:rPr lang="ru-RU" sz="4800" dirty="0"/>
              <a:t>учител в Обединено училище</a:t>
            </a:r>
            <a:br>
              <a:rPr lang="ru-RU" sz="4800" dirty="0"/>
            </a:br>
            <a:r>
              <a:rPr lang="ru-RU" sz="4800" dirty="0"/>
              <a:t> „Петко Рачев Славейков“ </a:t>
            </a:r>
            <a:br>
              <a:rPr lang="ru-RU" sz="4800" dirty="0"/>
            </a:br>
            <a:r>
              <a:rPr lang="ru-RU" sz="4800" dirty="0"/>
              <a:t>с. Джулюница</a:t>
            </a:r>
            <a:endParaRPr lang="bg-BG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0473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21674"/>
            <a:ext cx="10018713" cy="1052944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Педагогическа дейност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942109"/>
            <a:ext cx="10018713" cy="5818909"/>
          </a:xfrm>
        </p:spPr>
        <p:txBody>
          <a:bodyPr>
            <a:normAutofit/>
          </a:bodyPr>
          <a:lstStyle/>
          <a:p>
            <a:r>
              <a:rPr lang="bg-BG" sz="2800" u="sng" dirty="0"/>
              <a:t>Основни функции</a:t>
            </a:r>
            <a:endParaRPr lang="bg-BG" sz="2800" dirty="0"/>
          </a:p>
          <a:p>
            <a:pPr lvl="0"/>
            <a:r>
              <a:rPr lang="bg-BG" sz="2800" dirty="0"/>
              <a:t>Планиране и подготовка на учебния процес</a:t>
            </a:r>
          </a:p>
          <a:p>
            <a:pPr lvl="0"/>
            <a:r>
              <a:rPr lang="bg-BG" sz="2800" dirty="0"/>
              <a:t>Провеждане на обучение</a:t>
            </a:r>
          </a:p>
          <a:p>
            <a:pPr lvl="0"/>
            <a:r>
              <a:rPr lang="bg-BG" sz="2800" dirty="0"/>
              <a:t>Използване на подходящи методи, техники и образователни стратегии</a:t>
            </a:r>
          </a:p>
          <a:p>
            <a:pPr lvl="0"/>
            <a:r>
              <a:rPr lang="bg-BG" sz="2800" dirty="0"/>
              <a:t>Използване на учебно-технически средства</a:t>
            </a:r>
          </a:p>
          <a:p>
            <a:pPr lvl="0"/>
            <a:r>
              <a:rPr lang="bg-BG" sz="2800" dirty="0"/>
              <a:t>Формиране на положително отношение към ученето</a:t>
            </a:r>
          </a:p>
          <a:p>
            <a:r>
              <a:rPr lang="bg-BG" sz="2800" dirty="0"/>
              <a:t>Възпитаване на учениците в самостоятелност</a:t>
            </a:r>
          </a:p>
        </p:txBody>
      </p:sp>
    </p:spTree>
    <p:extLst>
      <p:ext uri="{BB962C8B-B14F-4D97-AF65-F5344CB8AC3E}">
        <p14:creationId xmlns:p14="http://schemas.microsoft.com/office/powerpoint/2010/main" val="56501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685801"/>
            <a:ext cx="10018713" cy="5105400"/>
          </a:xfrm>
        </p:spPr>
        <p:txBody>
          <a:bodyPr>
            <a:normAutofit/>
          </a:bodyPr>
          <a:lstStyle/>
          <a:p>
            <a:r>
              <a:rPr lang="bg-BG" sz="2800" dirty="0"/>
              <a:t>Диагностика, оценяване и отчитане постиженията на учениците</a:t>
            </a:r>
          </a:p>
          <a:p>
            <a:pPr lvl="0"/>
            <a:r>
              <a:rPr lang="bg-BG" sz="2800" dirty="0"/>
              <a:t>Създаване и поддържане в процеса на обучение, среда и дисциплина, благоприятстваща добър психологически климат между учител и ученик, така и между учениците</a:t>
            </a:r>
          </a:p>
          <a:p>
            <a:pPr lvl="0"/>
            <a:r>
              <a:rPr lang="bg-BG" sz="2800" dirty="0"/>
              <a:t>Опазване живота и здравето на учениците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247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-1"/>
            <a:ext cx="10018713" cy="817419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Научно- методическа дейност</a:t>
            </a:r>
            <a:r>
              <a:rPr lang="bg-BG" sz="1200" dirty="0"/>
              <a:t/>
            </a:r>
            <a:br>
              <a:rPr lang="bg-BG" sz="1200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87927"/>
            <a:ext cx="10018713" cy="7024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dirty="0"/>
              <a:t>Научно- методическа дейност</a:t>
            </a:r>
            <a:br>
              <a:rPr lang="bg-BG" sz="2800" dirty="0"/>
            </a:br>
            <a:r>
              <a:rPr lang="bg-BG" sz="2800" i="1" u="sng" dirty="0"/>
              <a:t>Методически материали:</a:t>
            </a:r>
            <a:endParaRPr lang="bg-BG" sz="2800" u="sng" dirty="0"/>
          </a:p>
          <a:p>
            <a:r>
              <a:rPr lang="bg-BG" sz="2800" dirty="0"/>
              <a:t> Учебни планове, програми и учебно – методическа литература</a:t>
            </a:r>
          </a:p>
          <a:p>
            <a:pPr lvl="0"/>
            <a:r>
              <a:rPr lang="bg-BG" sz="2800" dirty="0"/>
              <a:t>Използване на ИКТ в образователния процес</a:t>
            </a:r>
          </a:p>
          <a:p>
            <a:pPr marL="0" indent="0">
              <a:buNone/>
            </a:pPr>
            <a:r>
              <a:rPr lang="bg-BG" sz="2800" dirty="0"/>
              <a:t>– презентации, интернет сайтове, образователни игри, </a:t>
            </a:r>
            <a:r>
              <a:rPr lang="en-US" sz="2800" dirty="0" err="1"/>
              <a:t>kahoot</a:t>
            </a:r>
            <a:r>
              <a:rPr lang="en-US" sz="2800" dirty="0"/>
              <a:t>, scratch!</a:t>
            </a:r>
            <a:endParaRPr lang="bg-BG" sz="2800" dirty="0"/>
          </a:p>
          <a:p>
            <a:pPr lvl="0"/>
            <a:r>
              <a:rPr lang="bg-BG" sz="2800" dirty="0"/>
              <a:t>Диагностични средства за оценка и критерии за оценяване</a:t>
            </a:r>
          </a:p>
          <a:p>
            <a:pPr marL="0" indent="0">
              <a:buNone/>
            </a:pPr>
            <a:r>
              <a:rPr lang="bg-BG" sz="2800" i="1" u="sng" dirty="0"/>
              <a:t>Квалификационна дейност</a:t>
            </a:r>
            <a:r>
              <a:rPr lang="bg-BG" sz="2800" i="1" dirty="0"/>
              <a:t>:</a:t>
            </a:r>
            <a:endParaRPr lang="bg-BG" sz="2800" dirty="0"/>
          </a:p>
          <a:p>
            <a:pPr lvl="0"/>
            <a:r>
              <a:rPr lang="bg-BG" sz="2800" dirty="0"/>
              <a:t>Участие в обучения, семинари, курсове и други форми на училищно и извънучилищно ниво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1654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24692"/>
            <a:ext cx="10018713" cy="1122217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Личен план на развитие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969819"/>
            <a:ext cx="10018713" cy="4821382"/>
          </a:xfrm>
        </p:spPr>
        <p:txBody>
          <a:bodyPr>
            <a:normAutofit/>
          </a:bodyPr>
          <a:lstStyle/>
          <a:p>
            <a:r>
              <a:rPr lang="bg-BG" sz="2800" dirty="0"/>
              <a:t>Усъвършенстване на умения в планиране и подбор на подходящи интерактивни  и иновативни методи на обучение</a:t>
            </a:r>
          </a:p>
          <a:p>
            <a:pPr lvl="0"/>
            <a:r>
              <a:rPr lang="bg-BG" sz="2800" dirty="0"/>
              <a:t>   Провокиране на интереса на учениците в търсене и използване на различни източници на информация</a:t>
            </a:r>
          </a:p>
          <a:p>
            <a:pPr lvl="0"/>
            <a:r>
              <a:rPr lang="bg-BG" sz="2800" dirty="0"/>
              <a:t>  Насочване вниманието на учениците върху използването на информационните технологии в тяхното образование.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6700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80109"/>
            <a:ext cx="10018713" cy="803564"/>
          </a:xfrm>
        </p:spPr>
        <p:txBody>
          <a:bodyPr>
            <a:normAutofit fontScale="90000"/>
          </a:bodyPr>
          <a:lstStyle/>
          <a:p>
            <a:r>
              <a:rPr lang="bg-BG" sz="2800" b="1" dirty="0"/>
              <a:t>СЕРТИФИКАТИ И КВАЛИФИКАЦИОННИ КУРСОВЕ</a:t>
            </a:r>
            <a:r>
              <a:rPr lang="bg-BG" sz="2800" dirty="0"/>
              <a:t/>
            </a:r>
            <a:br>
              <a:rPr lang="bg-BG" sz="2800" dirty="0"/>
            </a:b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581891"/>
            <a:ext cx="11255373" cy="6123709"/>
          </a:xfrm>
        </p:spPr>
        <p:txBody>
          <a:bodyPr>
            <a:normAutofit fontScale="92500" lnSpcReduction="10000"/>
          </a:bodyPr>
          <a:lstStyle/>
          <a:p>
            <a:r>
              <a:rPr lang="bg-BG" sz="2800" b="1" dirty="0" smtClean="0"/>
              <a:t>2012</a:t>
            </a:r>
          </a:p>
          <a:p>
            <a:r>
              <a:rPr lang="bg-BG" dirty="0" smtClean="0"/>
              <a:t>Сертификат –“Ефективност на целодневната организация на обучението при учениците от начален етап и прогимназиален етап“</a:t>
            </a:r>
          </a:p>
          <a:p>
            <a:r>
              <a:rPr lang="bg-BG" sz="3000" b="1" dirty="0" smtClean="0"/>
              <a:t>2013 </a:t>
            </a:r>
          </a:p>
          <a:p>
            <a:r>
              <a:rPr lang="bg-BG" dirty="0" smtClean="0"/>
              <a:t>Удостоверение – „Арттехника за себеизразяване и артпедагогически средства за преподаване на познанието“</a:t>
            </a:r>
          </a:p>
          <a:p>
            <a:r>
              <a:rPr lang="bg-BG" sz="3000" b="1" dirty="0" smtClean="0"/>
              <a:t>2016</a:t>
            </a:r>
          </a:p>
          <a:p>
            <a:r>
              <a:rPr lang="bg-BG" dirty="0" smtClean="0"/>
              <a:t>Удостоверение – „Методика на обучението на децата и учениците по НДП 1-4 клас „</a:t>
            </a:r>
          </a:p>
          <a:p>
            <a:r>
              <a:rPr lang="bg-BG" sz="3000" b="1" dirty="0" smtClean="0"/>
              <a:t>2017</a:t>
            </a:r>
            <a:endParaRPr lang="bg-BG" sz="3000" b="1" dirty="0"/>
          </a:p>
          <a:p>
            <a:r>
              <a:rPr lang="bg-BG" dirty="0" smtClean="0"/>
              <a:t>Сертификат </a:t>
            </a:r>
            <a:r>
              <a:rPr lang="bg-BG" dirty="0"/>
              <a:t>Майкрософт – учител иноватор, OneNote</a:t>
            </a:r>
          </a:p>
          <a:p>
            <a:r>
              <a:rPr lang="bg-BG" sz="3000" b="1" dirty="0" smtClean="0"/>
              <a:t>2018</a:t>
            </a:r>
          </a:p>
          <a:p>
            <a:r>
              <a:rPr lang="bg-BG" dirty="0" smtClean="0"/>
              <a:t>Удостоверение – „Обучение на учители, преподаващи учебна програма по компютърно моделиране за 3 клас „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5761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45719"/>
          </a:xfrm>
        </p:spPr>
        <p:txBody>
          <a:bodyPr>
            <a:normAutofit fontScale="90000"/>
          </a:bodyPr>
          <a:lstStyle/>
          <a:p>
            <a:r>
              <a:rPr lang="bg-BG" sz="2500" b="1" dirty="0"/>
              <a:t>СЕРТИФИКАТИ И КВАЛИФИКАЦИОННИ КУРСОВЕ</a:t>
            </a:r>
            <a:r>
              <a:rPr lang="bg-BG" b="1" dirty="0"/>
              <a:t/>
            </a:r>
            <a:br>
              <a:rPr lang="bg-BG" b="1" dirty="0"/>
            </a:b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731519"/>
            <a:ext cx="11906250" cy="5878831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Удостоверение – „Педагогическо взаимодействие между обектите и субектите в образователната система“</a:t>
            </a:r>
          </a:p>
          <a:p>
            <a:r>
              <a:rPr lang="bg-BG" dirty="0" smtClean="0"/>
              <a:t>Удостоверение – Най- новите информационни технологии в процеса на обучение „</a:t>
            </a:r>
          </a:p>
          <a:p>
            <a:r>
              <a:rPr lang="bg-BG" sz="2800" b="1" dirty="0" smtClean="0"/>
              <a:t>2019</a:t>
            </a:r>
          </a:p>
          <a:p>
            <a:r>
              <a:rPr lang="bg-BG" dirty="0" smtClean="0"/>
              <a:t>Удостоверение – „Приобщаващо образование“</a:t>
            </a:r>
          </a:p>
          <a:p>
            <a:r>
              <a:rPr lang="bg-BG" dirty="0" smtClean="0"/>
              <a:t>Свидетелство – Пета професионална квалификационна степен </a:t>
            </a:r>
          </a:p>
          <a:p>
            <a:r>
              <a:rPr lang="bg-BG" sz="2800" b="1" dirty="0" smtClean="0"/>
              <a:t>2020</a:t>
            </a:r>
          </a:p>
          <a:p>
            <a:r>
              <a:rPr lang="bg-BG" dirty="0" smtClean="0"/>
              <a:t>Удостоверение – „Образование в мултикултурна среда“</a:t>
            </a:r>
          </a:p>
          <a:p>
            <a:r>
              <a:rPr lang="bg-BG" dirty="0" smtClean="0"/>
              <a:t>Свидетелство – Четвърта </a:t>
            </a:r>
            <a:r>
              <a:rPr lang="bg-BG" dirty="0"/>
              <a:t>професионална квалификационна степен </a:t>
            </a:r>
            <a:endParaRPr lang="bg-BG" dirty="0" smtClean="0"/>
          </a:p>
          <a:p>
            <a:r>
              <a:rPr lang="bg-BG" sz="2800" b="1" dirty="0" smtClean="0"/>
              <a:t>2021</a:t>
            </a:r>
          </a:p>
          <a:p>
            <a:r>
              <a:rPr lang="bg-BG" dirty="0" smtClean="0"/>
              <a:t>Удостоверение – „Развиване на дигитални компетентности в обучението по информационни технологии в прогимназиален етап“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48846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84311" y="685799"/>
            <a:ext cx="10018713" cy="57150"/>
          </a:xfrm>
        </p:spPr>
        <p:txBody>
          <a:bodyPr>
            <a:normAutofit fontScale="90000"/>
          </a:bodyPr>
          <a:lstStyle/>
          <a:p>
            <a:r>
              <a:rPr lang="bg-BG" sz="3100" b="1" dirty="0"/>
              <a:t>СЕРТИФИКАТИ И КВАЛИФИКАЦИОННИ КУРСОВЕ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47650" y="742949"/>
            <a:ext cx="11734800" cy="5791201"/>
          </a:xfrm>
        </p:spPr>
        <p:txBody>
          <a:bodyPr>
            <a:normAutofit lnSpcReduction="10000"/>
          </a:bodyPr>
          <a:lstStyle/>
          <a:p>
            <a:r>
              <a:rPr lang="bg-BG" dirty="0" smtClean="0"/>
              <a:t>Удостоверение – „Методика по обучение по БДП“</a:t>
            </a:r>
          </a:p>
          <a:p>
            <a:r>
              <a:rPr lang="bg-BG" dirty="0" smtClean="0"/>
              <a:t>Удостоверение – Успешна подготовка за национално външно оценяване в 4 клас „</a:t>
            </a:r>
          </a:p>
          <a:p>
            <a:r>
              <a:rPr lang="bg-BG" dirty="0" smtClean="0"/>
              <a:t>Удостоверение – Формиране на умения за успешно прилагане на учебната програма по компютърно моделиране в начален етап </a:t>
            </a:r>
          </a:p>
          <a:p>
            <a:r>
              <a:rPr lang="bg-BG" dirty="0" smtClean="0"/>
              <a:t>Удостоверение – Възможности на учебните програми по човекът и обществото /3-4 клас /  за оценка на функционалната грамотност на учениците“</a:t>
            </a:r>
          </a:p>
          <a:p>
            <a:r>
              <a:rPr lang="bg-BG" dirty="0" smtClean="0"/>
              <a:t>Удостоверение – „Интерактивни стратегии и методи на обучение по околен свят в начален етап „</a:t>
            </a:r>
          </a:p>
          <a:p>
            <a:r>
              <a:rPr lang="bg-BG" dirty="0" smtClean="0"/>
              <a:t>Удостоверение – „Развитие на креативност и критично мислене в обучението по математика в начален етап „</a:t>
            </a:r>
          </a:p>
          <a:p>
            <a:r>
              <a:rPr lang="bg-BG" sz="2800" b="1" dirty="0" smtClean="0"/>
              <a:t>2022</a:t>
            </a:r>
          </a:p>
          <a:p>
            <a:r>
              <a:rPr lang="bg-BG" dirty="0" smtClean="0"/>
              <a:t>Удостоверение – „Изследователски подход в обучението по математика в </a:t>
            </a:r>
            <a:r>
              <a:rPr lang="bg-BG" smtClean="0"/>
              <a:t>начален курс“</a:t>
            </a:r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6933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620982"/>
          </a:xfrm>
        </p:spPr>
        <p:txBody>
          <a:bodyPr/>
          <a:lstStyle/>
          <a:p>
            <a:r>
              <a:rPr lang="bg-BG" dirty="0"/>
              <a:t>Обединено училище </a:t>
            </a:r>
            <a:br>
              <a:rPr lang="bg-BG" dirty="0"/>
            </a:br>
            <a:r>
              <a:rPr lang="bg-BG" dirty="0"/>
              <a:t>„П. Р. Славейков“ с. Джулюница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1" y="1316182"/>
            <a:ext cx="10018713" cy="53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620" y="180108"/>
            <a:ext cx="10018713" cy="102523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Съдържание</a:t>
            </a:r>
            <a:br>
              <a:rPr lang="ru-RU" b="1" dirty="0"/>
            </a:b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706582"/>
            <a:ext cx="10018713" cy="5957453"/>
          </a:xfrm>
        </p:spPr>
        <p:txBody>
          <a:bodyPr>
            <a:normAutofit/>
          </a:bodyPr>
          <a:lstStyle/>
          <a:p>
            <a:r>
              <a:rPr lang="ru-RU" sz="2800" dirty="0"/>
              <a:t>Визитна картичка</a:t>
            </a:r>
          </a:p>
          <a:p>
            <a:r>
              <a:rPr lang="ru-RU" sz="2800" dirty="0"/>
              <a:t>Философия на учителя</a:t>
            </a:r>
          </a:p>
          <a:p>
            <a:r>
              <a:rPr lang="ru-RU" sz="2800" dirty="0"/>
              <a:t>Педагогическа дейност</a:t>
            </a:r>
          </a:p>
          <a:p>
            <a:r>
              <a:rPr lang="ru-RU" sz="2800" dirty="0"/>
              <a:t>-	Общи сведения</a:t>
            </a:r>
          </a:p>
          <a:p>
            <a:r>
              <a:rPr lang="ru-RU" sz="2800" dirty="0"/>
              <a:t>-	Основни функции</a:t>
            </a:r>
          </a:p>
          <a:p>
            <a:r>
              <a:rPr lang="ru-RU" sz="2800" dirty="0"/>
              <a:t>Научно- методическа дейност</a:t>
            </a:r>
          </a:p>
          <a:p>
            <a:r>
              <a:rPr lang="ru-RU" sz="2800" dirty="0"/>
              <a:t>-	Методически материали</a:t>
            </a:r>
          </a:p>
          <a:p>
            <a:r>
              <a:rPr lang="ru-RU" sz="2800" dirty="0"/>
              <a:t>-	Квалификационна дейност</a:t>
            </a:r>
          </a:p>
          <a:p>
            <a:r>
              <a:rPr lang="ru-RU" sz="2800" dirty="0"/>
              <a:t>-	Извънкласна дейност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50421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46364"/>
            <a:ext cx="10018713" cy="6511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Визитна картичка</a:t>
            </a:r>
            <a:br>
              <a:rPr lang="ru-RU" b="1" dirty="0"/>
            </a:b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17419"/>
            <a:ext cx="10018713" cy="4973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Име: Анна Христова Стоянова</a:t>
            </a:r>
          </a:p>
          <a:p>
            <a:pPr marL="0" indent="0">
              <a:buNone/>
            </a:pPr>
            <a:r>
              <a:rPr lang="ru-RU" sz="2800" dirty="0"/>
              <a:t>E-mail: annastaneva83@gmail.com</a:t>
            </a:r>
          </a:p>
          <a:p>
            <a:pPr marL="0" indent="0">
              <a:buNone/>
            </a:pPr>
            <a:r>
              <a:rPr lang="ru-RU" sz="2800" dirty="0"/>
              <a:t>Националност: България</a:t>
            </a:r>
          </a:p>
          <a:p>
            <a:pPr marL="0" indent="0">
              <a:buNone/>
            </a:pPr>
            <a:r>
              <a:rPr lang="ru-RU" sz="2800" dirty="0"/>
              <a:t>Местоживеене: гр. Лясковец</a:t>
            </a:r>
          </a:p>
          <a:p>
            <a:pPr marL="0" indent="0">
              <a:buNone/>
            </a:pPr>
            <a:r>
              <a:rPr lang="ru-RU" sz="2800" dirty="0"/>
              <a:t>Образование: Висше - бакалавър</a:t>
            </a:r>
          </a:p>
          <a:p>
            <a:pPr marL="0" indent="0">
              <a:buNone/>
            </a:pPr>
            <a:r>
              <a:rPr lang="ru-RU" sz="2800" dirty="0"/>
              <a:t>Специалност: Предучилищна и начална училищна педагогика</a:t>
            </a:r>
          </a:p>
          <a:p>
            <a:pPr marL="0" indent="0">
              <a:buNone/>
            </a:pPr>
            <a:r>
              <a:rPr lang="ru-RU" sz="2800" dirty="0"/>
              <a:t>Магистър: </a:t>
            </a:r>
            <a:r>
              <a:rPr lang="en-US" sz="2800" dirty="0"/>
              <a:t>“</a:t>
            </a:r>
            <a:r>
              <a:rPr lang="bg-BG" sz="2800" dirty="0"/>
              <a:t>Превенция на престъпността и пробационни практики“</a:t>
            </a:r>
            <a:endParaRPr lang="ru-RU" sz="28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973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0"/>
            <a:ext cx="10018713" cy="6608617"/>
          </a:xfrm>
        </p:spPr>
        <p:txBody>
          <a:bodyPr>
            <a:normAutofit/>
          </a:bodyPr>
          <a:lstStyle/>
          <a:p>
            <a:r>
              <a:rPr lang="bg-BG" sz="2800" dirty="0"/>
              <a:t>Учебно заведение: Русенски университет “Ангел Кънчев”</a:t>
            </a:r>
          </a:p>
          <a:p>
            <a:r>
              <a:rPr lang="bg-BG" sz="2800" dirty="0"/>
              <a:t>Образователно- квалификационна степен: Магистър</a:t>
            </a:r>
          </a:p>
          <a:p>
            <a:r>
              <a:rPr lang="bg-BG" sz="2800" dirty="0"/>
              <a:t>Специалност: „Превенция на престъпността и пробациони практики“</a:t>
            </a:r>
          </a:p>
          <a:p>
            <a:r>
              <a:rPr lang="bg-BG" sz="2800" dirty="0"/>
              <a:t>Трудов стаж по специалността:  8 години</a:t>
            </a:r>
          </a:p>
          <a:p>
            <a:r>
              <a:rPr lang="bg-BG" sz="2800" dirty="0"/>
              <a:t>-2012-2013 г. НУ „ Цани Гинчев“ гр. Лясковец</a:t>
            </a:r>
          </a:p>
          <a:p>
            <a:pPr lvl="0"/>
            <a:r>
              <a:rPr lang="bg-BG" sz="2800" dirty="0"/>
              <a:t>От 2014г. до настоящия момент в Обединено училище „Петко Рачев Славейков“ с. Джулюница</a:t>
            </a:r>
          </a:p>
          <a:p>
            <a:pPr marL="0" indent="0">
              <a:buNone/>
            </a:pP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408659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685799"/>
            <a:ext cx="10018713" cy="58951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2600" b="1" u="sng" dirty="0"/>
              <a:t>Компютърна грамотност и умения:</a:t>
            </a:r>
          </a:p>
          <a:p>
            <a:r>
              <a:rPr lang="bg-BG" sz="2600" dirty="0"/>
              <a:t>Много добро ниво на владеене на </a:t>
            </a:r>
            <a:r>
              <a:rPr lang="en-US" sz="2600" dirty="0" err="1"/>
              <a:t>Windows,Internet</a:t>
            </a:r>
            <a:r>
              <a:rPr lang="en-US" sz="2600" dirty="0"/>
              <a:t>, Microsoft Word, Microsoft Power Point, </a:t>
            </a:r>
            <a:r>
              <a:rPr lang="en-US" sz="2600" dirty="0" err="1"/>
              <a:t>Kahoot</a:t>
            </a:r>
            <a:r>
              <a:rPr lang="en-US" sz="2600" dirty="0"/>
              <a:t> , Scratch, online </a:t>
            </a:r>
            <a:r>
              <a:rPr lang="bg-BG" sz="2600" dirty="0"/>
              <a:t>платформи.</a:t>
            </a:r>
          </a:p>
          <a:p>
            <a:r>
              <a:rPr lang="bg-BG" sz="2600" dirty="0"/>
              <a:t>Добро владеене на </a:t>
            </a:r>
            <a:r>
              <a:rPr lang="en-US" sz="2600" dirty="0"/>
              <a:t>Microsoft Excel</a:t>
            </a:r>
            <a:endParaRPr lang="bg-BG" sz="2600" dirty="0"/>
          </a:p>
          <a:p>
            <a:pPr marL="0" indent="0">
              <a:buNone/>
            </a:pPr>
            <a:r>
              <a:rPr lang="bg-BG" sz="2600" b="1" u="sng" dirty="0"/>
              <a:t>Основни дейности и отговорности</a:t>
            </a:r>
            <a:r>
              <a:rPr lang="bg-BG" sz="2600" b="1" dirty="0"/>
              <a:t>:</a:t>
            </a:r>
            <a:endParaRPr lang="bg-BG" sz="2600" dirty="0"/>
          </a:p>
          <a:p>
            <a:pPr lvl="0"/>
            <a:r>
              <a:rPr lang="bg-BG" sz="2600" dirty="0"/>
              <a:t>Умение за откриване на добри практики и прилагането им в обучението</a:t>
            </a:r>
          </a:p>
          <a:p>
            <a:pPr lvl="0"/>
            <a:r>
              <a:rPr lang="bg-BG" sz="2600" dirty="0"/>
              <a:t>Поддържане на добра връзка и сътрудничество с възпитатели, колеги и ръководство</a:t>
            </a:r>
          </a:p>
          <a:p>
            <a:pPr lvl="0"/>
            <a:r>
              <a:rPr lang="bg-BG" sz="2600" dirty="0"/>
              <a:t>Добри комуникативни умения</a:t>
            </a:r>
          </a:p>
          <a:p>
            <a:pPr lvl="0"/>
            <a:r>
              <a:rPr lang="bg-BG" sz="2600" dirty="0"/>
              <a:t>Умение за работа в екип</a:t>
            </a:r>
          </a:p>
          <a:p>
            <a:pPr lvl="0"/>
            <a:r>
              <a:rPr lang="bg-BG" sz="2600" dirty="0"/>
              <a:t>Поддържане на отлични връзки и сътрудничество с родители</a:t>
            </a:r>
          </a:p>
          <a:p>
            <a:pPr marL="0" indent="0">
              <a:buNone/>
            </a:pPr>
            <a:endParaRPr lang="en-US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4388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Философия на учителя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31818"/>
            <a:ext cx="10018713" cy="4475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Началното училище е началото на един нов живот за всеки един Ученик. Живот, в който всеки участник навлиза в тайнственият свят на буквите, цифрите и науката.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/>
              <a:t>Този свят се представя от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379426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685801"/>
            <a:ext cx="10018713" cy="5105400"/>
          </a:xfrm>
        </p:spPr>
        <p:txBody>
          <a:bodyPr/>
          <a:lstStyle/>
          <a:p>
            <a:pPr marL="0" indent="0">
              <a:buNone/>
            </a:pPr>
            <a:r>
              <a:rPr lang="bg-BG" sz="2800" b="1" dirty="0"/>
              <a:t>Преподаването е призвание, голяма отговорност, но всичко това води до удовлетворение, особено когато видиш детската усмивка, когато видиш реализирани плодовете на труда и получиш за награда</a:t>
            </a:r>
            <a:endParaRPr lang="bg-BG" sz="2800" dirty="0"/>
          </a:p>
          <a:p>
            <a:pPr marL="0" indent="0">
              <a:buNone/>
            </a:pPr>
            <a:r>
              <a:rPr lang="bg-BG" sz="2800" b="1" dirty="0"/>
              <a:t>“ Здравейте, госпожо!”</a:t>
            </a:r>
            <a:endParaRPr lang="bg-BG" sz="2800" dirty="0"/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4513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21673"/>
            <a:ext cx="10018713" cy="1274618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Педагогическа дейност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96291"/>
            <a:ext cx="10018713" cy="5264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800" b="1" u="sng" dirty="0"/>
              <a:t>Общи сведения</a:t>
            </a:r>
            <a:endParaRPr lang="bg-BG" sz="2800" b="1" dirty="0"/>
          </a:p>
          <a:p>
            <a:pPr marL="0" indent="0">
              <a:buNone/>
            </a:pPr>
            <a:r>
              <a:rPr lang="bg-BG" sz="2800" dirty="0"/>
              <a:t>Дейността на преподавателя е свързана с осъществяване на организационни връзки, взаимоотношения, взаимодействия с:</a:t>
            </a:r>
          </a:p>
          <a:p>
            <a:pPr lvl="0"/>
            <a:r>
              <a:rPr lang="bg-BG" sz="2800" dirty="0"/>
              <a:t>ученици;</a:t>
            </a:r>
          </a:p>
          <a:p>
            <a:pPr lvl="0"/>
            <a:r>
              <a:rPr lang="bg-BG" sz="2800" dirty="0"/>
              <a:t>родители;</a:t>
            </a:r>
          </a:p>
          <a:p>
            <a:pPr lvl="0"/>
            <a:r>
              <a:rPr lang="bg-BG" sz="2800" dirty="0"/>
              <a:t>учители и възпитатели от същото и</a:t>
            </a:r>
          </a:p>
          <a:p>
            <a:r>
              <a:rPr lang="bg-BG" sz="2800" dirty="0"/>
              <a:t>други	училища;</a:t>
            </a:r>
          </a:p>
          <a:p>
            <a:pPr lvl="0"/>
            <a:r>
              <a:rPr lang="bg-BG" sz="2800" dirty="0"/>
              <a:t>управленския и административен персонал на училището;</a:t>
            </a:r>
          </a:p>
          <a:p>
            <a:pPr lvl="0"/>
            <a:r>
              <a:rPr lang="bg-BG" sz="2800" dirty="0"/>
              <a:t>eксперти в РИО и МОМН;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66051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138</TotalTime>
  <Words>687</Words>
  <Application>Microsoft Office PowerPoint</Application>
  <PresentationFormat>Широк екран</PresentationFormat>
  <Paragraphs>104</Paragraphs>
  <Slides>16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9" baseType="lpstr">
      <vt:lpstr>Arial</vt:lpstr>
      <vt:lpstr>Corbel</vt:lpstr>
      <vt:lpstr>Parallax</vt:lpstr>
      <vt:lpstr>ПОРТФОЛИО на Анна Стоянова учител в Обединено училище  „Петко Рачев Славейков“  с. Джулюница</vt:lpstr>
      <vt:lpstr>Обединено училище  „П. Р. Славейков“ с. Джулюница</vt:lpstr>
      <vt:lpstr>Съдържание </vt:lpstr>
      <vt:lpstr>Визитна картичка </vt:lpstr>
      <vt:lpstr>Презентация на PowerPoint</vt:lpstr>
      <vt:lpstr>Презентация на PowerPoint</vt:lpstr>
      <vt:lpstr>Философия на учителя </vt:lpstr>
      <vt:lpstr>Презентация на PowerPoint</vt:lpstr>
      <vt:lpstr>Педагогическа дейност </vt:lpstr>
      <vt:lpstr>Педагогическа дейност </vt:lpstr>
      <vt:lpstr>Презентация на PowerPoint</vt:lpstr>
      <vt:lpstr>Научно- методическа дейност </vt:lpstr>
      <vt:lpstr>Личен план на развитие </vt:lpstr>
      <vt:lpstr>СЕРТИФИКАТИ И КВАЛИФИКАЦИОННИ КУРСОВЕ </vt:lpstr>
      <vt:lpstr>СЕРТИФИКАТИ И КВАЛИФИКАЦИОННИ КУРСОВЕ </vt:lpstr>
      <vt:lpstr>СЕРТИФИКАТИ И КВАЛИФИКАЦИОННИ КУРСОВЕ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на Анна Стоянова учител в Обединено училище  „Петко Рачев Славейков“  с. Джулюница</dc:title>
  <dc:creator>Потребител на Windows</dc:creator>
  <cp:lastModifiedBy>user</cp:lastModifiedBy>
  <cp:revision>14</cp:revision>
  <dcterms:created xsi:type="dcterms:W3CDTF">2021-09-18T19:01:48Z</dcterms:created>
  <dcterms:modified xsi:type="dcterms:W3CDTF">2022-03-13T12:21:55Z</dcterms:modified>
</cp:coreProperties>
</file>