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ъгъл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авоъгъл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авоъгъл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авоъгъл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Закръглен правоъгъл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Закръглен правоъгъл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ъгъл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ъгъл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авоъгъл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авоъгъл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авоъгъл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Закръглен правоъгъл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Закръглен правоъгъл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авоъгъл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авоъгъл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авоъгъл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авоъгъл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ъгъл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авоъгъл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CB3FB7-DB4B-4ACF-BC8C-C0519BC30B5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C75DD2-1172-455F-999C-2990F08E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bg-BG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Признаци за делимост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5832648" cy="1752600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Признаци за делимост на</a:t>
            </a:r>
            <a:r>
              <a:rPr lang="bg-BG" sz="2800" b="1" dirty="0" smtClean="0"/>
              <a:t>:</a:t>
            </a:r>
          </a:p>
          <a:p>
            <a:r>
              <a:rPr lang="bg-BG" sz="2800" b="1" dirty="0" smtClean="0"/>
              <a:t> </a:t>
            </a:r>
            <a:r>
              <a:rPr lang="bg-BG" sz="2800" b="1" dirty="0" smtClean="0"/>
              <a:t>2, 3, 4, 5, 6, 7, 8, 9, 10, 11, 12, 13, 14, 15, 17, 19, 23, 25, 50, 99 и 125</a:t>
            </a:r>
            <a:endParaRPr lang="en-US" sz="2800" b="1" dirty="0"/>
          </a:p>
        </p:txBody>
      </p:sp>
      <p:pic>
        <p:nvPicPr>
          <p:cNvPr id="23554" name="Picture 2" descr="http://www.animacii.net/images/stories/pictures/hora/jeni_maje/jeni_maje_13/137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357694"/>
            <a:ext cx="1571636" cy="228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897721"/>
            <a:ext cx="8229600" cy="1066800"/>
          </a:xfrm>
        </p:spPr>
        <p:txBody>
          <a:bodyPr/>
          <a:lstStyle/>
          <a:p>
            <a:r>
              <a:rPr lang="bg-BG" b="1" dirty="0" smtClean="0"/>
              <a:t>8.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10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25837" y="2214555"/>
            <a:ext cx="8229600" cy="100239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За да се дели числото на 10 то трябва да завършва на 0.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animacii.net/images/stories/pictures/knigi/knigi_02/knig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2190345" cy="134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436328"/>
            <a:ext cx="8229600" cy="1066800"/>
          </a:xfrm>
        </p:spPr>
        <p:txBody>
          <a:bodyPr/>
          <a:lstStyle/>
          <a:p>
            <a:r>
              <a:rPr lang="bg-BG" b="1" dirty="0" smtClean="0"/>
              <a:t>9.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11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18448" y="1503128"/>
            <a:ext cx="8229600" cy="207396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Ако разликата от сборовете на цифрите, които са през една е нула или се дели на 11, то числото се дели на 11.</a:t>
            </a:r>
          </a:p>
          <a:p>
            <a:pPr algn="ctr"/>
            <a:r>
              <a:rPr lang="bg-BG" sz="2400" b="1" dirty="0" smtClean="0">
                <a:solidFill>
                  <a:srgbClr val="FF0000"/>
                </a:solidFill>
              </a:rPr>
              <a:t>Пример:                     </a:t>
            </a:r>
          </a:p>
          <a:p>
            <a:pPr algn="ctr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    6852219:      </a:t>
            </a:r>
          </a:p>
          <a:p>
            <a:pPr algn="ctr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Първо число: 6529- сбор от цифрите му</a:t>
            </a:r>
            <a:r>
              <a:rPr lang="bg-BG" sz="2400" b="1" dirty="0" smtClean="0">
                <a:solidFill>
                  <a:srgbClr val="FF0000"/>
                </a:solidFill>
              </a:rPr>
              <a:t>: 22</a:t>
            </a:r>
            <a:endParaRPr lang="bg-BG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Второ число:821- сбор от цифрите му</a:t>
            </a:r>
            <a:r>
              <a:rPr lang="bg-BG" sz="2400" b="1" dirty="0" smtClean="0">
                <a:solidFill>
                  <a:srgbClr val="FF0000"/>
                </a:solidFill>
              </a:rPr>
              <a:t>: 11</a:t>
            </a:r>
            <a:endParaRPr lang="bg-BG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22 се дели на 11, следователно 6852219 се дели на 11.</a:t>
            </a:r>
          </a:p>
        </p:txBody>
      </p:sp>
      <p:pic>
        <p:nvPicPr>
          <p:cNvPr id="37890" name="Picture 2" descr="http://www.animacii.net/images/stories/pictures/knigi/knigi_02/n20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5373216"/>
            <a:ext cx="1184018" cy="135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bg-BG" b="1" dirty="0" smtClean="0"/>
              <a:t>10.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12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2262708"/>
            <a:ext cx="8229600" cy="114527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число се дели на 12 тогава, когато се дели едновременно на 3 и на 4.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animacii.net/images/stories/pictures/knigi/knigi_03/n61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1785640" cy="229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11.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14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85952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число се дели на 14, когато се дели едновременно и на 2 и на 7.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www.animacii.net/images/stories/pictures/knigi/knigi_03/n42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26" y="5157192"/>
            <a:ext cx="1752548" cy="153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12.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15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2142997"/>
            <a:ext cx="8229600" cy="114527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число се дели на 15, когато се дели едновременно и на 3, и на 5.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0962" name="Picture 2" descr="http://www.animacii.net/images/stories/pictures/knigi/knigi_04/pisane-knigi-molivi-zabavni_animacii.ne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755" y="4581128"/>
            <a:ext cx="1794489" cy="2072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13.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25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2035565"/>
            <a:ext cx="8229600" cy="107383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число се дели на 25, когато последните му две цифри се делят на 25.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www.animacii.net/images/stories/pictures/knigi/knigi_05/0092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53136"/>
            <a:ext cx="2001974" cy="200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>
          <a:xfrm>
            <a:off x="500034" y="64291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14. </a:t>
            </a:r>
            <a:r>
              <a:rPr kumimoji="0" 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 </a:t>
            </a:r>
            <a:r>
              <a:rPr kumimoji="0" 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делимост на 50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107383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число се дели на 50, когато последните му две цифри се делят на 50.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www.animacii.net/images/stories/pictures/knigi/knigi_06/0127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016380"/>
            <a:ext cx="1784810" cy="178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тон: начална страница 7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>
          <a:xfrm>
            <a:off x="500034" y="64291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15. </a:t>
            </a:r>
            <a:r>
              <a:rPr kumimoji="0" lang="bg-BG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 </a:t>
            </a:r>
            <a:r>
              <a:rPr kumimoji="0" lang="bg-BG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делимост на 125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2798" y="1844824"/>
            <a:ext cx="8229600" cy="107383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число се дели на 125, когато последните му две цифри се делят на 125.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www.animacii.net/images/stories/pictures/knigi/knigi_06/0976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15717"/>
            <a:ext cx="1860808" cy="334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тон: начална страница 6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bg-BG" sz="23900" b="1" dirty="0" smtClean="0">
                <a:solidFill>
                  <a:srgbClr val="FF0000"/>
                </a:solidFill>
              </a:rPr>
              <a:t>Тест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animacii.net/images/stories/pictures/knigi/knigi_06/kartink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525" y="5085184"/>
            <a:ext cx="2099638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bg-BG" b="1" dirty="0" smtClean="0"/>
              <a:t>1. 288 дели ли се на 2?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с два заоблени срещуположни ъгъла 3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кръглен правоъгълник 3">
            <a:hlinkClick r:id="rId2" action="ppaction://hlinksldjump"/>
          </p:cNvPr>
          <p:cNvSpPr/>
          <p:nvPr/>
        </p:nvSpPr>
        <p:spPr>
          <a:xfrm>
            <a:off x="428596" y="642918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2</a:t>
            </a:r>
            <a:endParaRPr lang="en-US" dirty="0"/>
          </a:p>
        </p:txBody>
      </p:sp>
      <p:sp>
        <p:nvSpPr>
          <p:cNvPr id="5" name="Закръглен правоъгълник 4">
            <a:hlinkClick r:id="rId3" action="ppaction://hlinksldjump"/>
          </p:cNvPr>
          <p:cNvSpPr/>
          <p:nvPr/>
        </p:nvSpPr>
        <p:spPr>
          <a:xfrm>
            <a:off x="428596" y="2143116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3</a:t>
            </a:r>
            <a:endParaRPr lang="en-US" dirty="0"/>
          </a:p>
        </p:txBody>
      </p:sp>
      <p:sp>
        <p:nvSpPr>
          <p:cNvPr id="6" name="Закръглен правоъгълник 5">
            <a:hlinkClick r:id="rId4" action="ppaction://hlinksldjump"/>
          </p:cNvPr>
          <p:cNvSpPr/>
          <p:nvPr/>
        </p:nvSpPr>
        <p:spPr>
          <a:xfrm>
            <a:off x="428596" y="3714752"/>
            <a:ext cx="1643074" cy="135732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4</a:t>
            </a:r>
            <a:endParaRPr lang="en-US" dirty="0"/>
          </a:p>
        </p:txBody>
      </p:sp>
      <p:sp>
        <p:nvSpPr>
          <p:cNvPr id="7" name="Закръглен правоъгълник 6">
            <a:hlinkClick r:id="rId5" action="ppaction://hlinksldjump"/>
          </p:cNvPr>
          <p:cNvSpPr/>
          <p:nvPr/>
        </p:nvSpPr>
        <p:spPr>
          <a:xfrm>
            <a:off x="428596" y="5286388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5</a:t>
            </a:r>
            <a:endParaRPr lang="en-US" dirty="0"/>
          </a:p>
        </p:txBody>
      </p:sp>
      <p:sp>
        <p:nvSpPr>
          <p:cNvPr id="9" name="Закръглен правоъгълник 8">
            <a:hlinkClick r:id="rId6" action="ppaction://hlinksldjump"/>
          </p:cNvPr>
          <p:cNvSpPr/>
          <p:nvPr/>
        </p:nvSpPr>
        <p:spPr>
          <a:xfrm>
            <a:off x="2357422" y="642918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6</a:t>
            </a:r>
            <a:endParaRPr lang="en-US" dirty="0"/>
          </a:p>
        </p:txBody>
      </p:sp>
      <p:sp>
        <p:nvSpPr>
          <p:cNvPr id="10" name="Закръглен правоъгълник 9">
            <a:hlinkClick r:id="rId7" action="ppaction://hlinksldjump"/>
          </p:cNvPr>
          <p:cNvSpPr/>
          <p:nvPr/>
        </p:nvSpPr>
        <p:spPr>
          <a:xfrm>
            <a:off x="2357422" y="2143116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8</a:t>
            </a:r>
            <a:endParaRPr lang="en-US" dirty="0"/>
          </a:p>
        </p:txBody>
      </p:sp>
      <p:sp>
        <p:nvSpPr>
          <p:cNvPr id="11" name="Закръглен правоъгълник 10">
            <a:hlinkClick r:id="rId8" action="ppaction://hlinksldjump"/>
          </p:cNvPr>
          <p:cNvSpPr/>
          <p:nvPr/>
        </p:nvSpPr>
        <p:spPr>
          <a:xfrm>
            <a:off x="2428860" y="3714752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9</a:t>
            </a:r>
            <a:endParaRPr lang="en-US" dirty="0"/>
          </a:p>
        </p:txBody>
      </p:sp>
      <p:sp>
        <p:nvSpPr>
          <p:cNvPr id="12" name="Закръглен правоъгълник 11">
            <a:hlinkClick r:id="rId9" action="ppaction://hlinksldjump"/>
          </p:cNvPr>
          <p:cNvSpPr/>
          <p:nvPr/>
        </p:nvSpPr>
        <p:spPr>
          <a:xfrm>
            <a:off x="2357422" y="5286388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10</a:t>
            </a:r>
            <a:endParaRPr lang="en-US" dirty="0"/>
          </a:p>
        </p:txBody>
      </p:sp>
      <p:sp>
        <p:nvSpPr>
          <p:cNvPr id="13" name="Закръглен правоъгълник 12">
            <a:hlinkClick r:id="rId10" action="ppaction://hlinksldjump"/>
          </p:cNvPr>
          <p:cNvSpPr/>
          <p:nvPr/>
        </p:nvSpPr>
        <p:spPr>
          <a:xfrm>
            <a:off x="4429124" y="642918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11</a:t>
            </a:r>
            <a:endParaRPr lang="en-US" dirty="0"/>
          </a:p>
        </p:txBody>
      </p:sp>
      <p:sp>
        <p:nvSpPr>
          <p:cNvPr id="14" name="Закръглен правоъгълник 13">
            <a:hlinkClick r:id="rId11" action="ppaction://hlinksldjump"/>
          </p:cNvPr>
          <p:cNvSpPr/>
          <p:nvPr/>
        </p:nvSpPr>
        <p:spPr>
          <a:xfrm>
            <a:off x="4429124" y="2143116"/>
            <a:ext cx="1621455" cy="129206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12</a:t>
            </a:r>
            <a:endParaRPr lang="en-US" dirty="0"/>
          </a:p>
        </p:txBody>
      </p:sp>
      <p:sp>
        <p:nvSpPr>
          <p:cNvPr id="15" name="Закръглен правоъгълник 14">
            <a:hlinkClick r:id="rId12" action="ppaction://hlinksldjump"/>
          </p:cNvPr>
          <p:cNvSpPr/>
          <p:nvPr/>
        </p:nvSpPr>
        <p:spPr>
          <a:xfrm>
            <a:off x="4429124" y="3714752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14</a:t>
            </a:r>
            <a:endParaRPr lang="en-US" dirty="0"/>
          </a:p>
        </p:txBody>
      </p:sp>
      <p:sp>
        <p:nvSpPr>
          <p:cNvPr id="16" name="Закръглен правоъгълник 15">
            <a:hlinkClick r:id="rId13" action="ppaction://hlinksldjump"/>
          </p:cNvPr>
          <p:cNvSpPr/>
          <p:nvPr/>
        </p:nvSpPr>
        <p:spPr>
          <a:xfrm>
            <a:off x="4429124" y="5286388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15 </a:t>
            </a:r>
            <a:endParaRPr lang="en-US" dirty="0"/>
          </a:p>
        </p:txBody>
      </p:sp>
      <p:sp>
        <p:nvSpPr>
          <p:cNvPr id="17" name="Закръглен правоъгълник 16">
            <a:hlinkClick r:id="rId14" action="ppaction://hlinksldjump"/>
          </p:cNvPr>
          <p:cNvSpPr/>
          <p:nvPr/>
        </p:nvSpPr>
        <p:spPr>
          <a:xfrm>
            <a:off x="6643702" y="3714752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125</a:t>
            </a:r>
            <a:endParaRPr lang="en-US" dirty="0"/>
          </a:p>
        </p:txBody>
      </p:sp>
      <p:sp>
        <p:nvSpPr>
          <p:cNvPr id="18" name="Закръглен правоъгълник 17">
            <a:hlinkClick r:id="rId15" action="ppaction://hlinksldjump"/>
          </p:cNvPr>
          <p:cNvSpPr/>
          <p:nvPr/>
        </p:nvSpPr>
        <p:spPr>
          <a:xfrm>
            <a:off x="6643702" y="2214554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50</a:t>
            </a:r>
            <a:endParaRPr lang="en-US" dirty="0"/>
          </a:p>
        </p:txBody>
      </p:sp>
      <p:sp>
        <p:nvSpPr>
          <p:cNvPr id="19" name="Закръглен правоъгълник 18">
            <a:hlinkClick r:id="rId7" action="ppaction://hlinksldjump"/>
          </p:cNvPr>
          <p:cNvSpPr/>
          <p:nvPr/>
        </p:nvSpPr>
        <p:spPr>
          <a:xfrm>
            <a:off x="6643702" y="642918"/>
            <a:ext cx="1643073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Признак </a:t>
            </a:r>
            <a:r>
              <a:rPr lang="bg-BG" dirty="0" smtClean="0"/>
              <a:t>за делимост на 25</a:t>
            </a:r>
            <a:endParaRPr lang="en-US" dirty="0"/>
          </a:p>
        </p:txBody>
      </p:sp>
      <p:sp>
        <p:nvSpPr>
          <p:cNvPr id="20" name="Закръглен правоъгълник 16">
            <a:hlinkClick r:id="rId16" action="ppaction://hlinksldjump"/>
          </p:cNvPr>
          <p:cNvSpPr/>
          <p:nvPr/>
        </p:nvSpPr>
        <p:spPr>
          <a:xfrm>
            <a:off x="6715140" y="5286388"/>
            <a:ext cx="1643074" cy="128588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ТЕСТ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2. 393 дели ли се на 3?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bg-BG" b="1" dirty="0" smtClean="0"/>
              <a:t>3. 488 дели ли се на 4?</a:t>
            </a:r>
            <a:endParaRPr lang="en-US" b="1" dirty="0"/>
          </a:p>
        </p:txBody>
      </p:sp>
      <p:sp>
        <p:nvSpPr>
          <p:cNvPr id="4" name="Правоъгълник с два заоблени срещуположни ъгъла 3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авоъгълник с два заоблени срещуположни ъгъла 4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4. 208 дели ли се на 5?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5. 523 дели ли се на 6?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6. 628 дели ли се на 8?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7. 989 дели ли се на 9?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8. 5210 дели ли се на 10?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9. 3486 дели ли се на 11?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10. 9462 дели ли се на 12?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11. 7689 дели ли се на 14?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bg-BG" b="1" dirty="0" smtClean="0"/>
              <a:t>1. </a:t>
            </a:r>
            <a:r>
              <a:rPr lang="bg-BG" b="1" dirty="0" smtClean="0"/>
              <a:t>Призна</a:t>
            </a:r>
            <a:r>
              <a:rPr lang="bg-BG" b="1" dirty="0"/>
              <a:t>к</a:t>
            </a:r>
            <a:r>
              <a:rPr lang="bg-BG" b="1" dirty="0" smtClean="0"/>
              <a:t> </a:t>
            </a:r>
            <a:r>
              <a:rPr lang="bg-BG" b="1" dirty="0" smtClean="0"/>
              <a:t>за делимост на 2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100239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Числата, които завършват на последна-четна цифра се делят на 2.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yrok.net.ua/_ld/36/906075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37112"/>
            <a:ext cx="4222822" cy="227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12. 6485 дели ли се на 15?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13. 24566 дели ли се на 50?</a:t>
            </a:r>
            <a:endParaRPr lang="en-US" b="1" dirty="0"/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авоъгълник с два заоблени срещуположни ъгъла 6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13. 24566 дели ли се на 50?</a:t>
            </a:r>
            <a:endParaRPr lang="en-US" b="1" dirty="0"/>
          </a:p>
        </p:txBody>
      </p:sp>
      <p:sp>
        <p:nvSpPr>
          <p:cNvPr id="5" name="Правоъгълник с два заоблени срещуположни ъгъла 4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14. 53689 дели ли се на 125?</a:t>
            </a:r>
            <a:endParaRPr lang="en-US" b="1" dirty="0"/>
          </a:p>
        </p:txBody>
      </p:sp>
      <p:sp>
        <p:nvSpPr>
          <p:cNvPr id="6" name="Правоъгълник с два заоблени срещуположни ъгъла 5"/>
          <p:cNvSpPr/>
          <p:nvPr/>
        </p:nvSpPr>
        <p:spPr>
          <a:xfrm rot="556353">
            <a:off x="5035118" y="3603372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авоъгълник с два заоблени срещуположни ъгъла 6">
            <a:hlinkClick r:id="" action="ppaction://noaction" highlightClick="1"/>
          </p:cNvPr>
          <p:cNvSpPr/>
          <p:nvPr/>
        </p:nvSpPr>
        <p:spPr>
          <a:xfrm rot="20640729">
            <a:off x="1091053" y="2571800"/>
            <a:ext cx="2286016" cy="150019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1066800"/>
          </a:xfrm>
        </p:spPr>
        <p:txBody>
          <a:bodyPr/>
          <a:lstStyle/>
          <a:p>
            <a:r>
              <a:rPr lang="bg-BG" dirty="0" smtClean="0"/>
              <a:t>2. </a:t>
            </a:r>
            <a:r>
              <a:rPr lang="bg-BG" dirty="0" smtClean="0"/>
              <a:t>Признак </a:t>
            </a:r>
            <a:r>
              <a:rPr lang="bg-BG" dirty="0" smtClean="0"/>
              <a:t>за делимост на 3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2065897"/>
            <a:ext cx="8229600" cy="121671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Ако </a:t>
            </a:r>
            <a:r>
              <a:rPr lang="bg-BG" sz="3600" b="1" dirty="0" smtClean="0">
                <a:solidFill>
                  <a:srgbClr val="FF0000"/>
                </a:solidFill>
              </a:rPr>
              <a:t>сборът от цифрите на дадено число се дели на 3, то и цялото число ще се дели на 3.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daskalo.com/matematika/files/2012/04/matemati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3327685" cy="225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утон: начална страница 5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bg-BG" b="1" dirty="0" smtClean="0"/>
              <a:t>3.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4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34" y="1988840"/>
            <a:ext cx="8229600" cy="114527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Всяко число, на което последните две цифри се делят на 4 се дели на </a:t>
            </a:r>
            <a:r>
              <a:rPr lang="bg-BG" sz="3600" b="1" dirty="0" smtClean="0">
                <a:solidFill>
                  <a:srgbClr val="FF0000"/>
                </a:solidFill>
              </a:rPr>
              <a:t>4.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8676" name="Picture 4" descr="http://www.animacii.net/images/stories/pictures/knigi/knigi_06/n96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21088"/>
            <a:ext cx="2364864" cy="236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тон: начална страница 6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Autofit/>
          </a:bodyPr>
          <a:lstStyle/>
          <a:p>
            <a:r>
              <a:rPr lang="bg-BG" b="1" dirty="0" smtClean="0"/>
              <a:t>4.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5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2428771"/>
            <a:ext cx="8229600" cy="121671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Само числата, които завършват с цифра 0 или 5 се делят на 5.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www.animacii.net/images/stories/pictures/knigi/knigi_06/0206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93096"/>
            <a:ext cx="2576596" cy="243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5.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6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100239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число се дели на 6, когато се дели едновременно и на 2, и на 3.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Бутон: начална страница 3">
            <a:hlinkClick r:id="rId2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http://www.animacii.net/images/stories/pictures/knigi/knigi_05/0050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53110"/>
            <a:ext cx="2504890" cy="250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6. </a:t>
            </a:r>
            <a:r>
              <a:rPr lang="bg-BG" b="1" dirty="0" smtClean="0"/>
              <a:t>Признак </a:t>
            </a:r>
            <a:r>
              <a:rPr lang="bg-BG" b="1" dirty="0" smtClean="0"/>
              <a:t>за делимост на 8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0101" y="1844824"/>
            <a:ext cx="8229600" cy="128814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Едно многоцифрено число се дели на 8, когато последните му три цифри са нули или образуват число, което се дели на 8.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Бутон: начална страница 4">
            <a:hlinkClick r:id="rId2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http://www.animacii.net/images/stories/pictures/knigi/knigi_05/0140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99927"/>
            <a:ext cx="2218568" cy="245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bg-BG" b="1" dirty="0" smtClean="0"/>
              <a:t>7. Признаци за делимост с 9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6522" y="1988840"/>
            <a:ext cx="8329642" cy="100239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bg-BG" sz="3600" b="1" dirty="0" smtClean="0">
                <a:solidFill>
                  <a:srgbClr val="FF0000"/>
                </a:solidFill>
              </a:rPr>
              <a:t>За да може числото да се дело на 9 трябва сбора от цифрите му да се дели на 9.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www.animacii.net/images/stories/pictures/knigi/knigi_04/00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23978"/>
            <a:ext cx="3120540" cy="243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тон: начална страница 4">
            <a:hlinkClick r:id="rId3" action="ppaction://hlinksldjump" highlightClick="1"/>
          </p:cNvPr>
          <p:cNvSpPr/>
          <p:nvPr/>
        </p:nvSpPr>
        <p:spPr>
          <a:xfrm>
            <a:off x="8215370" y="6072206"/>
            <a:ext cx="928662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дски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радски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gradFill flip="none" rotWithShape="1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</a:spPr>
      <a:bodyPr rtlCol="0" anchor="ctr"/>
      <a:lstStyle>
        <a:defPPr algn="ctr"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530</TotalTime>
  <Words>709</Words>
  <Application>Microsoft Office PowerPoint</Application>
  <PresentationFormat>Презентация на цял екран (4:3)</PresentationFormat>
  <Paragraphs>100</Paragraphs>
  <Slides>33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37" baseType="lpstr">
      <vt:lpstr>Georgia</vt:lpstr>
      <vt:lpstr>Trebuchet MS</vt:lpstr>
      <vt:lpstr>Wingdings 2</vt:lpstr>
      <vt:lpstr>Градски</vt:lpstr>
      <vt:lpstr>Признаци за делимост</vt:lpstr>
      <vt:lpstr>Презентация на PowerPoint</vt:lpstr>
      <vt:lpstr>1. Признак за делимост на 2</vt:lpstr>
      <vt:lpstr>2. Признак за делимост на 3</vt:lpstr>
      <vt:lpstr>3. Признак за делимост на 4</vt:lpstr>
      <vt:lpstr>4. Признак за делимост на 5</vt:lpstr>
      <vt:lpstr>5. Признак за делимост на 6</vt:lpstr>
      <vt:lpstr>6. Признак за делимост на 8</vt:lpstr>
      <vt:lpstr>7. Признаци за делимост с 9</vt:lpstr>
      <vt:lpstr>8. Признак за делимост на 10</vt:lpstr>
      <vt:lpstr>9. Признак за делимост на 11</vt:lpstr>
      <vt:lpstr>10. Признак за делимост на 12</vt:lpstr>
      <vt:lpstr>11. Признак за делимост на 14</vt:lpstr>
      <vt:lpstr>12. Признак за делимост на 15</vt:lpstr>
      <vt:lpstr>13. Признак за делимост на 25</vt:lpstr>
      <vt:lpstr>Презентация на PowerPoint</vt:lpstr>
      <vt:lpstr>Презентация на PowerPoint</vt:lpstr>
      <vt:lpstr>Тест</vt:lpstr>
      <vt:lpstr>1. 288 дели ли се на 2?</vt:lpstr>
      <vt:lpstr>2. 393 дели ли се на 3?</vt:lpstr>
      <vt:lpstr>3. 488 дели ли се на 4?</vt:lpstr>
      <vt:lpstr>4. 208 дели ли се на 5?</vt:lpstr>
      <vt:lpstr>5. 523 дели ли се на 6?</vt:lpstr>
      <vt:lpstr>6. 628 дели ли се на 8?</vt:lpstr>
      <vt:lpstr>7. 989 дели ли се на 9?</vt:lpstr>
      <vt:lpstr>8. 5210 дели ли се на 10?</vt:lpstr>
      <vt:lpstr>9. 3486 дели ли се на 11?</vt:lpstr>
      <vt:lpstr>10. 9462 дели ли се на 12?</vt:lpstr>
      <vt:lpstr>11. 7689 дели ли се на 14?</vt:lpstr>
      <vt:lpstr>12. 6485 дели ли се на 15?</vt:lpstr>
      <vt:lpstr>13. 24566 дели ли се на 50?</vt:lpstr>
      <vt:lpstr>13. 24566 дели ли се на 50?</vt:lpstr>
      <vt:lpstr>14. 53689 дели ли се на 125?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Признаци за делимост на прости числа</dc:title>
  <dc:creator>PC</dc:creator>
  <cp:lastModifiedBy>user8987-</cp:lastModifiedBy>
  <cp:revision>45</cp:revision>
  <dcterms:created xsi:type="dcterms:W3CDTF">2016-02-21T09:43:26Z</dcterms:created>
  <dcterms:modified xsi:type="dcterms:W3CDTF">2020-11-22T17:28:44Z</dcterms:modified>
</cp:coreProperties>
</file>