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3D96A-6F5B-4ECD-8665-97A63CF5E473}" type="datetimeFigureOut">
              <a:rPr lang="bg-BG" smtClean="0"/>
              <a:pPr/>
              <a:t>14.5.2018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7277E-46F1-4792-8735-734B7C2656FF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7277E-46F1-4792-8735-734B7C2656FF}" type="slidenum">
              <a:rPr lang="bg-BG" smtClean="0"/>
              <a:pPr/>
              <a:t>36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лавие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2" name="Подзаглавие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14.5.2018 г.</a:t>
            </a:fld>
            <a:endParaRPr lang="bg-BG"/>
          </a:p>
        </p:txBody>
      </p:sp>
      <p:sp>
        <p:nvSpPr>
          <p:cNvPr id="20" name="Контейнер за долния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10" name="Контейнер за номер н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14.5.2018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14.5.2018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14.5.2018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14.5.2018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Правоъгъл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14.5.2018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14.5.2018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14.5.2018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14.5.2018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6" name="Правоъгъл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14.5.2018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14.5.2018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Правоъгъл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9" name="Блоксхема: проце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схема: проце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</p:spTree>
  </p:cSld>
  <p:clrMapOvr>
    <a:masterClrMapping/>
  </p:clrMapOvr>
  <p:transition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гмент от кръ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ъстен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Контейнер за заглавие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9" name="Текстов контейне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24" name="Контейнер за 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73CC536-4F3D-4E22-A9F1-A3C6D40310AC}" type="datetimeFigureOut">
              <a:rPr lang="bg-BG" smtClean="0"/>
              <a:pPr/>
              <a:t>14.5.2018 г.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bg-BG"/>
          </a:p>
        </p:txBody>
      </p:sp>
      <p:sp>
        <p:nvSpPr>
          <p:cNvPr id="22" name="Контейнер за номер на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5" name="Правоъгъл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Tm="5000">
    <p:dissolv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bg.wikipedia.org/wiki/%D0%90%D0%B9%D1%84%D0%B5%D0%BB%D0%BE%D0%B2%D0%B0_%D0%BA%D1%83%D0%BB%D0%B0#cite_note-7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bg.wikipedia.org/wiki/%D0%9B%D1%83%D0%B2%D1%8A%D1%80#cite_note-3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vesi\Downloads\&#1060;&#1088;&#1072;&#1085;&#1094;&#1080;&#1103;%20-%20&#1055;&#1072;&#1088;&#1080;&#1078;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Париж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Изготвено от Веселина Жекова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53460"/>
            <a:ext cx="7100174" cy="3439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0115457"/>
      </p:ext>
    </p:extLst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4162480"/>
      </p:ext>
    </p:extLst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Съвременна история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Париж </a:t>
            </a:r>
            <a:r>
              <a:rPr lang="ru-RU" dirty="0"/>
              <a:t>до </a:t>
            </a:r>
            <a:r>
              <a:rPr lang="ru-RU" dirty="0" err="1"/>
              <a:t>Първата</a:t>
            </a:r>
            <a:r>
              <a:rPr lang="ru-RU" dirty="0"/>
              <a:t> </a:t>
            </a:r>
            <a:r>
              <a:rPr lang="ru-RU" dirty="0" err="1"/>
              <a:t>световна</a:t>
            </a:r>
            <a:r>
              <a:rPr lang="ru-RU" dirty="0"/>
              <a:t> война</a:t>
            </a:r>
          </a:p>
          <a:p>
            <a:endParaRPr lang="ru-RU" dirty="0"/>
          </a:p>
          <a:p>
            <a:r>
              <a:rPr lang="ru-RU" dirty="0" smtClean="0"/>
              <a:t>Две </a:t>
            </a:r>
            <a:r>
              <a:rPr lang="ru-RU" dirty="0" err="1"/>
              <a:t>световни</a:t>
            </a:r>
            <a:r>
              <a:rPr lang="ru-RU" dirty="0"/>
              <a:t> изложения – </a:t>
            </a:r>
            <a:r>
              <a:rPr lang="ru-RU" dirty="0" err="1"/>
              <a:t>през</a:t>
            </a:r>
            <a:r>
              <a:rPr lang="ru-RU" dirty="0"/>
              <a:t> 1889 и 1900 г. оставят своя </a:t>
            </a:r>
            <a:r>
              <a:rPr lang="ru-RU" dirty="0" err="1"/>
              <a:t>отпечатък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столицата</a:t>
            </a:r>
            <a:r>
              <a:rPr lang="ru-RU" dirty="0"/>
              <a:t>. </a:t>
            </a:r>
            <a:r>
              <a:rPr lang="ru-RU" dirty="0" err="1"/>
              <a:t>Айфеловата</a:t>
            </a:r>
            <a:r>
              <a:rPr lang="ru-RU" dirty="0"/>
              <a:t> </a:t>
            </a:r>
            <a:r>
              <a:rPr lang="ru-RU" dirty="0" err="1"/>
              <a:t>кула</a:t>
            </a:r>
            <a:r>
              <a:rPr lang="ru-RU" dirty="0"/>
              <a:t> – </a:t>
            </a:r>
            <a:r>
              <a:rPr lang="ru-RU" dirty="0" err="1"/>
              <a:t>най-известната</a:t>
            </a:r>
            <a:r>
              <a:rPr lang="ru-RU" dirty="0"/>
              <a:t> </a:t>
            </a:r>
            <a:r>
              <a:rPr lang="ru-RU" dirty="0" err="1"/>
              <a:t>забележителност</a:t>
            </a:r>
            <a:r>
              <a:rPr lang="ru-RU" dirty="0"/>
              <a:t> на Париж, е построена </a:t>
            </a:r>
            <a:r>
              <a:rPr lang="ru-RU" dirty="0" err="1"/>
              <a:t>през</a:t>
            </a:r>
            <a:r>
              <a:rPr lang="ru-RU" dirty="0"/>
              <a:t> 1889 г. за </a:t>
            </a:r>
            <a:r>
              <a:rPr lang="ru-RU" dirty="0" err="1"/>
              <a:t>първото</a:t>
            </a:r>
            <a:r>
              <a:rPr lang="ru-RU" dirty="0"/>
              <a:t> изложение, в период на </a:t>
            </a:r>
            <a:r>
              <a:rPr lang="ru-RU" dirty="0" err="1"/>
              <a:t>просперитет</a:t>
            </a:r>
            <a:r>
              <a:rPr lang="ru-RU" dirty="0"/>
              <a:t>, известен </a:t>
            </a:r>
            <a:r>
              <a:rPr lang="ru-RU" dirty="0" err="1"/>
              <a:t>като</a:t>
            </a:r>
            <a:r>
              <a:rPr lang="ru-RU" dirty="0"/>
              <a:t> Бел </a:t>
            </a:r>
            <a:r>
              <a:rPr lang="ru-RU" dirty="0" err="1"/>
              <a:t>епок</a:t>
            </a:r>
            <a:r>
              <a:rPr lang="ru-RU" dirty="0"/>
              <a:t> (</a:t>
            </a:r>
            <a:r>
              <a:rPr lang="ru-RU" dirty="0" err="1"/>
              <a:t>Хубавото</a:t>
            </a:r>
            <a:r>
              <a:rPr lang="ru-RU" dirty="0"/>
              <a:t> </a:t>
            </a:r>
            <a:r>
              <a:rPr lang="ru-RU" dirty="0" err="1"/>
              <a:t>време</a:t>
            </a:r>
            <a:r>
              <a:rPr lang="ru-RU" dirty="0"/>
              <a:t>). </a:t>
            </a:r>
            <a:r>
              <a:rPr lang="ru-RU" dirty="0" err="1"/>
              <a:t>Първата</a:t>
            </a:r>
            <a:r>
              <a:rPr lang="ru-RU" dirty="0"/>
              <a:t> линия на </a:t>
            </a:r>
            <a:r>
              <a:rPr lang="ru-RU" dirty="0" err="1"/>
              <a:t>метрото</a:t>
            </a:r>
            <a:r>
              <a:rPr lang="ru-RU" dirty="0"/>
              <a:t>, </a:t>
            </a:r>
            <a:r>
              <a:rPr lang="ru-RU" dirty="0" err="1"/>
              <a:t>Големият</a:t>
            </a:r>
            <a:r>
              <a:rPr lang="ru-RU" dirty="0"/>
              <a:t> дворец (Гран палѐ), </a:t>
            </a:r>
            <a:r>
              <a:rPr lang="ru-RU" dirty="0" err="1"/>
              <a:t>Малкият</a:t>
            </a:r>
            <a:r>
              <a:rPr lang="ru-RU" dirty="0"/>
              <a:t> дворец (</a:t>
            </a:r>
            <a:r>
              <a:rPr lang="ru-RU" dirty="0" err="1"/>
              <a:t>Пти</a:t>
            </a:r>
            <a:r>
              <a:rPr lang="ru-RU" dirty="0"/>
              <a:t> палѐ) и </a:t>
            </a:r>
            <a:r>
              <a:rPr lang="ru-RU" dirty="0" err="1"/>
              <a:t>мостът</a:t>
            </a:r>
            <a:r>
              <a:rPr lang="ru-RU" dirty="0"/>
              <a:t> </a:t>
            </a:r>
            <a:r>
              <a:rPr lang="ru-RU" dirty="0" err="1"/>
              <a:t>Александър</a:t>
            </a:r>
            <a:r>
              <a:rPr lang="ru-RU" dirty="0"/>
              <a:t> III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открити</a:t>
            </a:r>
            <a:r>
              <a:rPr lang="ru-RU" dirty="0"/>
              <a:t> за </a:t>
            </a:r>
            <a:r>
              <a:rPr lang="ru-RU" dirty="0" err="1"/>
              <a:t>световното</a:t>
            </a:r>
            <a:r>
              <a:rPr lang="ru-RU" dirty="0"/>
              <a:t> изложение от 1900 г. </a:t>
            </a:r>
            <a:r>
              <a:rPr lang="ru-RU" dirty="0" err="1"/>
              <a:t>Започва</a:t>
            </a:r>
            <a:r>
              <a:rPr lang="ru-RU" dirty="0"/>
              <a:t> да се </a:t>
            </a:r>
            <a:r>
              <a:rPr lang="ru-RU" dirty="0" err="1"/>
              <a:t>развива</a:t>
            </a:r>
            <a:r>
              <a:rPr lang="ru-RU" dirty="0"/>
              <a:t> </a:t>
            </a:r>
            <a:r>
              <a:rPr lang="ru-RU" dirty="0" err="1"/>
              <a:t>автомобилостроенето</a:t>
            </a:r>
            <a:r>
              <a:rPr lang="ru-RU" dirty="0"/>
              <a:t> и </a:t>
            </a:r>
            <a:r>
              <a:rPr lang="ru-RU" dirty="0" err="1"/>
              <a:t>самолетостроенето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Това</a:t>
            </a:r>
            <a:r>
              <a:rPr lang="ru-RU" dirty="0"/>
              <a:t> е </a:t>
            </a:r>
            <a:r>
              <a:rPr lang="ru-RU" dirty="0" err="1"/>
              <a:t>периодът</a:t>
            </a:r>
            <a:r>
              <a:rPr lang="ru-RU" dirty="0"/>
              <a:t>, 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който</a:t>
            </a:r>
            <a:r>
              <a:rPr lang="ru-RU" dirty="0"/>
              <a:t> Париж се </a:t>
            </a:r>
            <a:r>
              <a:rPr lang="ru-RU" dirty="0" err="1"/>
              <a:t>утвърждава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културна</a:t>
            </a:r>
            <a:r>
              <a:rPr lang="ru-RU" dirty="0"/>
              <a:t> столица на света, </a:t>
            </a:r>
            <a:r>
              <a:rPr lang="ru-RU" dirty="0" err="1"/>
              <a:t>особено</a:t>
            </a:r>
            <a:r>
              <a:rPr lang="ru-RU" dirty="0"/>
              <a:t> популярен с </a:t>
            </a:r>
            <a:r>
              <a:rPr lang="ru-RU" dirty="0" err="1"/>
              <a:t>кварталите</a:t>
            </a:r>
            <a:r>
              <a:rPr lang="ru-RU" dirty="0"/>
              <a:t> </a:t>
            </a:r>
            <a:r>
              <a:rPr lang="ru-RU" dirty="0" err="1"/>
              <a:t>Монпарнас</a:t>
            </a:r>
            <a:r>
              <a:rPr lang="ru-RU" dirty="0"/>
              <a:t> и </a:t>
            </a:r>
            <a:r>
              <a:rPr lang="ru-RU" dirty="0" err="1"/>
              <a:t>Монмартър</a:t>
            </a:r>
            <a:r>
              <a:rPr lang="ru-RU" dirty="0"/>
              <a:t>. По </a:t>
            </a:r>
            <a:r>
              <a:rPr lang="ru-RU" dirty="0" err="1"/>
              <a:t>това</a:t>
            </a:r>
            <a:r>
              <a:rPr lang="ru-RU" dirty="0"/>
              <a:t> </a:t>
            </a:r>
            <a:r>
              <a:rPr lang="ru-RU" dirty="0" err="1"/>
              <a:t>време</a:t>
            </a:r>
            <a:r>
              <a:rPr lang="ru-RU" dirty="0"/>
              <a:t> в Париж </a:t>
            </a:r>
            <a:r>
              <a:rPr lang="ru-RU" dirty="0" err="1"/>
              <a:t>започват</a:t>
            </a:r>
            <a:r>
              <a:rPr lang="ru-RU" dirty="0"/>
              <a:t> да творят Пабло </a:t>
            </a:r>
            <a:r>
              <a:rPr lang="ru-RU" dirty="0" err="1"/>
              <a:t>Пикасо</a:t>
            </a:r>
            <a:r>
              <a:rPr lang="ru-RU" dirty="0"/>
              <a:t> и Анри </a:t>
            </a:r>
            <a:r>
              <a:rPr lang="ru-RU" dirty="0" err="1"/>
              <a:t>Матис</a:t>
            </a:r>
            <a:r>
              <a:rPr lang="ru-RU" dirty="0"/>
              <a:t>. </a:t>
            </a:r>
            <a:r>
              <a:rPr lang="ru-RU" dirty="0" err="1"/>
              <a:t>Ражда</a:t>
            </a:r>
            <a:r>
              <a:rPr lang="ru-RU" dirty="0"/>
              <a:t> се </a:t>
            </a:r>
            <a:r>
              <a:rPr lang="ru-RU" dirty="0" err="1"/>
              <a:t>импресионизмът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януари</a:t>
            </a:r>
            <a:r>
              <a:rPr lang="ru-RU" dirty="0"/>
              <a:t> 1910 г., след </a:t>
            </a:r>
            <a:r>
              <a:rPr lang="ru-RU" dirty="0" err="1"/>
              <a:t>обилни</a:t>
            </a:r>
            <a:r>
              <a:rPr lang="ru-RU" dirty="0"/>
              <a:t> </a:t>
            </a:r>
            <a:r>
              <a:rPr lang="ru-RU" dirty="0" err="1"/>
              <a:t>валежи</a:t>
            </a:r>
            <a:r>
              <a:rPr lang="ru-RU" dirty="0"/>
              <a:t>, водите на Сена се </a:t>
            </a:r>
            <a:r>
              <a:rPr lang="ru-RU" dirty="0" err="1"/>
              <a:t>покачват</a:t>
            </a:r>
            <a:r>
              <a:rPr lang="ru-RU" dirty="0"/>
              <a:t> с около </a:t>
            </a:r>
            <a:r>
              <a:rPr lang="ru-RU" dirty="0" err="1"/>
              <a:t>седем-осем</a:t>
            </a:r>
            <a:r>
              <a:rPr lang="ru-RU" dirty="0"/>
              <a:t> метра и </a:t>
            </a:r>
            <a:r>
              <a:rPr lang="ru-RU" dirty="0" err="1"/>
              <a:t>предизвикват</a:t>
            </a:r>
            <a:r>
              <a:rPr lang="ru-RU" dirty="0"/>
              <a:t> </a:t>
            </a:r>
            <a:r>
              <a:rPr lang="ru-RU" dirty="0" err="1"/>
              <a:t>едно</a:t>
            </a:r>
            <a:r>
              <a:rPr lang="ru-RU" dirty="0"/>
              <a:t> от </a:t>
            </a:r>
            <a:r>
              <a:rPr lang="ru-RU" dirty="0" err="1"/>
              <a:t>най-големите</a:t>
            </a:r>
            <a:r>
              <a:rPr lang="ru-RU" dirty="0"/>
              <a:t> наводнения на града. Много хора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евакуирани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Париж и </a:t>
            </a:r>
            <a:r>
              <a:rPr lang="ru-RU" dirty="0" err="1"/>
              <a:t>двете</a:t>
            </a:r>
            <a:r>
              <a:rPr lang="ru-RU" dirty="0"/>
              <a:t> </a:t>
            </a:r>
            <a:r>
              <a:rPr lang="ru-RU" dirty="0" err="1"/>
              <a:t>световни</a:t>
            </a:r>
            <a:r>
              <a:rPr lang="ru-RU" dirty="0"/>
              <a:t> </a:t>
            </a:r>
            <a:r>
              <a:rPr lang="ru-RU" dirty="0" err="1"/>
              <a:t>войни</a:t>
            </a:r>
            <a:endParaRPr lang="ru-RU" dirty="0"/>
          </a:p>
          <a:p>
            <a:r>
              <a:rPr lang="ru-RU" dirty="0" err="1"/>
              <a:t>Първата</a:t>
            </a:r>
            <a:r>
              <a:rPr lang="ru-RU" dirty="0"/>
              <a:t> </a:t>
            </a:r>
            <a:r>
              <a:rPr lang="ru-RU" dirty="0" err="1"/>
              <a:t>световна</a:t>
            </a:r>
            <a:r>
              <a:rPr lang="ru-RU" dirty="0"/>
              <a:t> война </a:t>
            </a:r>
            <a:r>
              <a:rPr lang="ru-RU" dirty="0" err="1"/>
              <a:t>започва</a:t>
            </a:r>
            <a:r>
              <a:rPr lang="ru-RU" dirty="0"/>
              <a:t> на 2 август 1914 г. Париж </a:t>
            </a:r>
            <a:r>
              <a:rPr lang="ru-RU" dirty="0" err="1"/>
              <a:t>първоначално</a:t>
            </a:r>
            <a:r>
              <a:rPr lang="ru-RU" dirty="0"/>
              <a:t> приема </a:t>
            </a:r>
            <a:r>
              <a:rPr lang="ru-RU" dirty="0" err="1"/>
              <a:t>този</a:t>
            </a:r>
            <a:r>
              <a:rPr lang="ru-RU" dirty="0"/>
              <a:t> факт с </a:t>
            </a:r>
            <a:r>
              <a:rPr lang="ru-RU" dirty="0" err="1"/>
              <a:t>ентусиазъм</a:t>
            </a:r>
            <a:r>
              <a:rPr lang="ru-RU" dirty="0"/>
              <a:t> в </a:t>
            </a:r>
            <a:r>
              <a:rPr lang="ru-RU" dirty="0" err="1"/>
              <a:t>желанието</a:t>
            </a:r>
            <a:r>
              <a:rPr lang="ru-RU" dirty="0"/>
              <a:t> си да </a:t>
            </a:r>
            <a:r>
              <a:rPr lang="ru-RU" dirty="0" err="1"/>
              <a:t>отмъсти</a:t>
            </a:r>
            <a:r>
              <a:rPr lang="ru-RU" dirty="0"/>
              <a:t> за </a:t>
            </a:r>
            <a:r>
              <a:rPr lang="ru-RU" dirty="0" err="1"/>
              <a:t>поражението</a:t>
            </a:r>
            <a:r>
              <a:rPr lang="ru-RU" dirty="0"/>
              <a:t> от 1870 г. Само </a:t>
            </a:r>
            <a:r>
              <a:rPr lang="ru-RU" dirty="0" err="1"/>
              <a:t>месец</a:t>
            </a:r>
            <a:r>
              <a:rPr lang="ru-RU" dirty="0"/>
              <a:t> след </a:t>
            </a:r>
            <a:r>
              <a:rPr lang="ru-RU" dirty="0" err="1"/>
              <a:t>започването</a:t>
            </a:r>
            <a:r>
              <a:rPr lang="ru-RU" dirty="0"/>
              <a:t> на </a:t>
            </a:r>
            <a:r>
              <a:rPr lang="ru-RU" dirty="0" err="1"/>
              <a:t>войната</a:t>
            </a:r>
            <a:r>
              <a:rPr lang="ru-RU" dirty="0"/>
              <a:t> </a:t>
            </a:r>
            <a:r>
              <a:rPr lang="ru-RU" dirty="0" err="1"/>
              <a:t>градът</a:t>
            </a:r>
            <a:r>
              <a:rPr lang="ru-RU" dirty="0"/>
              <a:t> се </a:t>
            </a:r>
            <a:r>
              <a:rPr lang="ru-RU" dirty="0" err="1"/>
              <a:t>напълва</a:t>
            </a:r>
            <a:r>
              <a:rPr lang="ru-RU" dirty="0"/>
              <a:t> с </a:t>
            </a:r>
            <a:r>
              <a:rPr lang="ru-RU" dirty="0" err="1"/>
              <a:t>бежанци</a:t>
            </a:r>
            <a:r>
              <a:rPr lang="ru-RU" dirty="0"/>
              <a:t>, а </a:t>
            </a:r>
            <a:r>
              <a:rPr lang="ru-RU" dirty="0" err="1"/>
              <a:t>немците</a:t>
            </a:r>
            <a:r>
              <a:rPr lang="ru-RU" dirty="0"/>
              <a:t> </a:t>
            </a:r>
            <a:r>
              <a:rPr lang="ru-RU" dirty="0" err="1"/>
              <a:t>настъпват</a:t>
            </a:r>
            <a:r>
              <a:rPr lang="ru-RU" dirty="0"/>
              <a:t> на 25 </a:t>
            </a:r>
            <a:r>
              <a:rPr lang="ru-RU" dirty="0" err="1"/>
              <a:t>km</a:t>
            </a:r>
            <a:r>
              <a:rPr lang="ru-RU" dirty="0"/>
              <a:t> от града. </a:t>
            </a:r>
            <a:r>
              <a:rPr lang="ru-RU" dirty="0" err="1"/>
              <a:t>Правителството</a:t>
            </a:r>
            <a:r>
              <a:rPr lang="ru-RU" dirty="0"/>
              <a:t> е </a:t>
            </a:r>
            <a:r>
              <a:rPr lang="ru-RU" dirty="0" err="1"/>
              <a:t>евакуирано</a:t>
            </a:r>
            <a:r>
              <a:rPr lang="ru-RU" dirty="0"/>
              <a:t> в Бордо. </a:t>
            </a:r>
            <a:r>
              <a:rPr lang="ru-RU" dirty="0" err="1"/>
              <a:t>Германските</a:t>
            </a:r>
            <a:r>
              <a:rPr lang="ru-RU" dirty="0"/>
              <a:t> </a:t>
            </a:r>
            <a:r>
              <a:rPr lang="ru-RU" dirty="0" err="1"/>
              <a:t>войски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отблъснати</a:t>
            </a:r>
            <a:r>
              <a:rPr lang="ru-RU" dirty="0"/>
              <a:t> и </a:t>
            </a:r>
            <a:r>
              <a:rPr lang="ru-RU" dirty="0" err="1"/>
              <a:t>градът</a:t>
            </a:r>
            <a:r>
              <a:rPr lang="ru-RU" dirty="0"/>
              <a:t> е спасен. В </a:t>
            </a:r>
            <a:r>
              <a:rPr lang="ru-RU" dirty="0" err="1"/>
              <a:t>следващите</a:t>
            </a:r>
            <a:r>
              <a:rPr lang="ru-RU" dirty="0"/>
              <a:t> </a:t>
            </a:r>
            <a:r>
              <a:rPr lang="ru-RU" dirty="0" err="1"/>
              <a:t>няколко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 Париж е </a:t>
            </a:r>
            <a:r>
              <a:rPr lang="ru-RU" dirty="0" err="1"/>
              <a:t>бомбардиран</a:t>
            </a:r>
            <a:r>
              <a:rPr lang="ru-RU" dirty="0"/>
              <a:t> </a:t>
            </a:r>
            <a:r>
              <a:rPr lang="ru-RU" dirty="0" err="1"/>
              <a:t>няколко</a:t>
            </a:r>
            <a:r>
              <a:rPr lang="ru-RU" dirty="0"/>
              <a:t> </a:t>
            </a:r>
            <a:r>
              <a:rPr lang="ru-RU" dirty="0" err="1"/>
              <a:t>пъти</a:t>
            </a:r>
            <a:r>
              <a:rPr lang="ru-RU" dirty="0"/>
              <a:t> и </a:t>
            </a:r>
            <a:r>
              <a:rPr lang="ru-RU" dirty="0" err="1"/>
              <a:t>преживява</a:t>
            </a:r>
            <a:r>
              <a:rPr lang="ru-RU" dirty="0"/>
              <a:t> </a:t>
            </a:r>
            <a:r>
              <a:rPr lang="ru-RU" dirty="0" err="1"/>
              <a:t>тежка</a:t>
            </a:r>
            <a:r>
              <a:rPr lang="ru-RU" dirty="0"/>
              <a:t> </a:t>
            </a:r>
            <a:r>
              <a:rPr lang="ru-RU" dirty="0" err="1"/>
              <a:t>грипна</a:t>
            </a:r>
            <a:r>
              <a:rPr lang="ru-RU" dirty="0"/>
              <a:t> </a:t>
            </a:r>
            <a:r>
              <a:rPr lang="ru-RU" dirty="0" err="1"/>
              <a:t>епидемия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1916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1356035"/>
      </p:ext>
    </p:extLst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Втората</a:t>
            </a:r>
            <a:r>
              <a:rPr lang="ru-RU" dirty="0"/>
              <a:t> половина на 20 век и </a:t>
            </a:r>
            <a:r>
              <a:rPr lang="ru-RU" dirty="0" err="1"/>
              <a:t>началото</a:t>
            </a:r>
            <a:r>
              <a:rPr lang="ru-RU" dirty="0"/>
              <a:t> на 21 век</a:t>
            </a:r>
            <a:br>
              <a:rPr lang="ru-RU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100" dirty="0" smtClean="0"/>
              <a:t>След </a:t>
            </a:r>
            <a:r>
              <a:rPr lang="ru-RU" sz="1100" dirty="0" err="1"/>
              <a:t>установяване</a:t>
            </a:r>
            <a:r>
              <a:rPr lang="ru-RU" sz="1100" dirty="0"/>
              <a:t> </a:t>
            </a:r>
            <a:r>
              <a:rPr lang="ru-RU" sz="1100" dirty="0" err="1"/>
              <a:t>отново</a:t>
            </a:r>
            <a:r>
              <a:rPr lang="ru-RU" sz="1100" dirty="0"/>
              <a:t> на </a:t>
            </a:r>
            <a:r>
              <a:rPr lang="ru-RU" sz="1100" dirty="0" err="1"/>
              <a:t>гражданско</a:t>
            </a:r>
            <a:r>
              <a:rPr lang="ru-RU" sz="1100" dirty="0"/>
              <a:t> управление и </a:t>
            </a:r>
            <a:r>
              <a:rPr lang="ru-RU" sz="1100" dirty="0" err="1"/>
              <a:t>обявяването</a:t>
            </a:r>
            <a:r>
              <a:rPr lang="ru-RU" sz="1100" dirty="0"/>
              <a:t> на </a:t>
            </a:r>
            <a:r>
              <a:rPr lang="ru-RU" sz="1100" dirty="0" err="1"/>
              <a:t>Четвъртата</a:t>
            </a:r>
            <a:r>
              <a:rPr lang="ru-RU" sz="1100" dirty="0"/>
              <a:t> </a:t>
            </a:r>
            <a:r>
              <a:rPr lang="ru-RU" sz="1100" dirty="0" err="1"/>
              <a:t>република</a:t>
            </a:r>
            <a:r>
              <a:rPr lang="ru-RU" sz="1100" dirty="0"/>
              <a:t> </a:t>
            </a:r>
            <a:r>
              <a:rPr lang="ru-RU" sz="1100" dirty="0" err="1"/>
              <a:t>през</a:t>
            </a:r>
            <a:r>
              <a:rPr lang="ru-RU" sz="1100" dirty="0"/>
              <a:t> 1946 г. Париж се </a:t>
            </a:r>
            <a:r>
              <a:rPr lang="ru-RU" sz="1100" dirty="0" err="1"/>
              <a:t>възстановява</a:t>
            </a:r>
            <a:r>
              <a:rPr lang="ru-RU" sz="1100" dirty="0"/>
              <a:t> завидно </a:t>
            </a:r>
            <a:r>
              <a:rPr lang="ru-RU" sz="1100" dirty="0" err="1"/>
              <a:t>бързо</a:t>
            </a:r>
            <a:r>
              <a:rPr lang="ru-RU" sz="1100" dirty="0"/>
              <a:t>, </a:t>
            </a:r>
            <a:r>
              <a:rPr lang="ru-RU" sz="1100" dirty="0" err="1"/>
              <a:t>най</a:t>
            </a:r>
            <a:r>
              <a:rPr lang="ru-RU" sz="1100" dirty="0"/>
              <a:t>-вече </a:t>
            </a:r>
            <a:r>
              <a:rPr lang="ru-RU" sz="1100" dirty="0" err="1"/>
              <a:t>поради</a:t>
            </a:r>
            <a:r>
              <a:rPr lang="ru-RU" sz="1100" dirty="0"/>
              <a:t> </a:t>
            </a:r>
            <a:r>
              <a:rPr lang="ru-RU" sz="1100" dirty="0" err="1"/>
              <a:t>минималните</a:t>
            </a:r>
            <a:r>
              <a:rPr lang="ru-RU" sz="1100" dirty="0"/>
              <a:t> физически повреди, </a:t>
            </a:r>
            <a:r>
              <a:rPr lang="ru-RU" sz="1100" dirty="0" err="1"/>
              <a:t>претърпени</a:t>
            </a:r>
            <a:r>
              <a:rPr lang="ru-RU" sz="1100" dirty="0"/>
              <a:t> по </a:t>
            </a:r>
            <a:r>
              <a:rPr lang="ru-RU" sz="1100" dirty="0" err="1"/>
              <a:t>време</a:t>
            </a:r>
            <a:r>
              <a:rPr lang="ru-RU" sz="1100" dirty="0"/>
              <a:t> на </a:t>
            </a:r>
            <a:r>
              <a:rPr lang="ru-RU" sz="1100" dirty="0" err="1"/>
              <a:t>войната</a:t>
            </a:r>
            <a:r>
              <a:rPr lang="ru-RU" sz="1100" dirty="0"/>
              <a:t>. 1960-те </a:t>
            </a:r>
            <a:r>
              <a:rPr lang="ru-RU" sz="1100" dirty="0" err="1"/>
              <a:t>години</a:t>
            </a:r>
            <a:r>
              <a:rPr lang="ru-RU" sz="1100" dirty="0"/>
              <a:t> </a:t>
            </a:r>
            <a:r>
              <a:rPr lang="ru-RU" sz="1100" dirty="0" err="1"/>
              <a:t>обаче</a:t>
            </a:r>
            <a:r>
              <a:rPr lang="ru-RU" sz="1100" dirty="0"/>
              <a:t> се </a:t>
            </a:r>
            <a:r>
              <a:rPr lang="ru-RU" sz="1100" dirty="0" err="1"/>
              <a:t>оказват</a:t>
            </a:r>
            <a:r>
              <a:rPr lang="ru-RU" sz="1100" dirty="0"/>
              <a:t> </a:t>
            </a:r>
            <a:r>
              <a:rPr lang="ru-RU" sz="1100" dirty="0" err="1"/>
              <a:t>доста</a:t>
            </a:r>
            <a:r>
              <a:rPr lang="ru-RU" sz="1100" dirty="0"/>
              <a:t> </a:t>
            </a:r>
            <a:r>
              <a:rPr lang="ru-RU" sz="1100" dirty="0" err="1"/>
              <a:t>бурни</a:t>
            </a:r>
            <a:r>
              <a:rPr lang="ru-RU" sz="1100" dirty="0"/>
              <a:t>, </a:t>
            </a:r>
            <a:r>
              <a:rPr lang="ru-RU" sz="1100" dirty="0" err="1"/>
              <a:t>предимно</a:t>
            </a:r>
            <a:r>
              <a:rPr lang="ru-RU" sz="1100" dirty="0"/>
              <a:t> </a:t>
            </a:r>
            <a:r>
              <a:rPr lang="ru-RU" sz="1100" dirty="0" err="1"/>
              <a:t>заради</a:t>
            </a:r>
            <a:r>
              <a:rPr lang="ru-RU" sz="1100" dirty="0"/>
              <a:t> </a:t>
            </a:r>
            <a:r>
              <a:rPr lang="ru-RU" sz="1100" dirty="0" err="1"/>
              <a:t>войните</a:t>
            </a:r>
            <a:r>
              <a:rPr lang="ru-RU" sz="1100" dirty="0"/>
              <a:t> в Индокитай и Алжир. На 17 август 1961 г. </a:t>
            </a:r>
            <a:r>
              <a:rPr lang="ru-RU" sz="1100" dirty="0" err="1"/>
              <a:t>полицията</a:t>
            </a:r>
            <a:r>
              <a:rPr lang="ru-RU" sz="1100" dirty="0"/>
              <a:t> се </a:t>
            </a:r>
            <a:r>
              <a:rPr lang="ru-RU" sz="1100" dirty="0" err="1"/>
              <a:t>разправя</a:t>
            </a:r>
            <a:r>
              <a:rPr lang="ru-RU" sz="1100" dirty="0"/>
              <a:t> жестоко с </a:t>
            </a:r>
            <a:r>
              <a:rPr lang="ru-RU" sz="1100" dirty="0" err="1"/>
              <a:t>демонстранти</a:t>
            </a:r>
            <a:r>
              <a:rPr lang="ru-RU" sz="1100" dirty="0"/>
              <a:t>, </a:t>
            </a:r>
            <a:r>
              <a:rPr lang="ru-RU" sz="1100" dirty="0" err="1"/>
              <a:t>като</a:t>
            </a:r>
            <a:r>
              <a:rPr lang="ru-RU" sz="1100" dirty="0"/>
              <a:t> </a:t>
            </a:r>
            <a:r>
              <a:rPr lang="ru-RU" sz="1100" dirty="0" err="1"/>
              <a:t>убива</a:t>
            </a:r>
            <a:r>
              <a:rPr lang="ru-RU" sz="1100" dirty="0"/>
              <a:t> около 300 от </a:t>
            </a:r>
            <a:r>
              <a:rPr lang="ru-RU" sz="1100" dirty="0" err="1"/>
              <a:t>тях</a:t>
            </a:r>
            <a:r>
              <a:rPr lang="ru-RU" sz="1100" dirty="0"/>
              <a:t>. </a:t>
            </a:r>
            <a:r>
              <a:rPr lang="ru-RU" sz="1100" dirty="0" err="1"/>
              <a:t>Учудващо</a:t>
            </a:r>
            <a:r>
              <a:rPr lang="ru-RU" sz="1100" dirty="0"/>
              <a:t>, </a:t>
            </a:r>
            <a:r>
              <a:rPr lang="ru-RU" sz="1100" dirty="0" err="1"/>
              <a:t>този</a:t>
            </a:r>
            <a:r>
              <a:rPr lang="ru-RU" sz="1100" dirty="0"/>
              <a:t> факт </a:t>
            </a:r>
            <a:r>
              <a:rPr lang="ru-RU" sz="1100" dirty="0" err="1"/>
              <a:t>остава</a:t>
            </a:r>
            <a:r>
              <a:rPr lang="ru-RU" sz="1100" dirty="0"/>
              <a:t> </a:t>
            </a:r>
            <a:r>
              <a:rPr lang="ru-RU" sz="1100" dirty="0" err="1"/>
              <a:t>незабелязан</a:t>
            </a:r>
            <a:r>
              <a:rPr lang="ru-RU" sz="1100" dirty="0"/>
              <a:t> и </a:t>
            </a:r>
            <a:r>
              <a:rPr lang="ru-RU" sz="1100" dirty="0" err="1"/>
              <a:t>пренебрегван</a:t>
            </a:r>
            <a:r>
              <a:rPr lang="ru-RU" sz="1100" dirty="0"/>
              <a:t> до 90-те. </a:t>
            </a:r>
            <a:r>
              <a:rPr lang="ru-RU" sz="1100" dirty="0" err="1"/>
              <a:t>През</a:t>
            </a:r>
            <a:r>
              <a:rPr lang="ru-RU" sz="1100" dirty="0"/>
              <a:t> май 1968 г. </a:t>
            </a:r>
            <a:r>
              <a:rPr lang="ru-RU" sz="1100" dirty="0" err="1"/>
              <a:t>започват</a:t>
            </a:r>
            <a:r>
              <a:rPr lang="ru-RU" sz="1100" dirty="0"/>
              <a:t> </a:t>
            </a:r>
            <a:r>
              <a:rPr lang="ru-RU" sz="1100" dirty="0" err="1"/>
              <a:t>бунтове</a:t>
            </a:r>
            <a:r>
              <a:rPr lang="ru-RU" sz="1100" dirty="0"/>
              <a:t>, </a:t>
            </a:r>
            <a:r>
              <a:rPr lang="ru-RU" sz="1100" dirty="0" err="1"/>
              <a:t>водени</a:t>
            </a:r>
            <a:r>
              <a:rPr lang="ru-RU" sz="1100" dirty="0"/>
              <a:t> </a:t>
            </a:r>
            <a:r>
              <a:rPr lang="ru-RU" sz="1100" dirty="0" err="1"/>
              <a:t>основно</a:t>
            </a:r>
            <a:r>
              <a:rPr lang="ru-RU" sz="1100" dirty="0"/>
              <a:t> от </a:t>
            </a:r>
            <a:r>
              <a:rPr lang="ru-RU" sz="1100" dirty="0" err="1"/>
              <a:t>студенти</a:t>
            </a:r>
            <a:r>
              <a:rPr lang="ru-RU" sz="1100" dirty="0"/>
              <a:t>. </a:t>
            </a:r>
            <a:r>
              <a:rPr lang="ru-RU" sz="1100" dirty="0" err="1"/>
              <a:t>Това</a:t>
            </a:r>
            <a:r>
              <a:rPr lang="ru-RU" sz="1100" dirty="0"/>
              <a:t> води до насилие над </a:t>
            </a:r>
            <a:r>
              <a:rPr lang="ru-RU" sz="1100" dirty="0" err="1"/>
              <a:t>демонстрантите</a:t>
            </a:r>
            <a:r>
              <a:rPr lang="ru-RU" sz="1100" dirty="0"/>
              <a:t> от страна на </a:t>
            </a:r>
            <a:r>
              <a:rPr lang="ru-RU" sz="1100" dirty="0" err="1"/>
              <a:t>полицията</a:t>
            </a:r>
            <a:r>
              <a:rPr lang="ru-RU" sz="1100" dirty="0"/>
              <a:t>, но </a:t>
            </a:r>
            <a:r>
              <a:rPr lang="ru-RU" sz="1100" dirty="0" err="1"/>
              <a:t>също</a:t>
            </a:r>
            <a:r>
              <a:rPr lang="ru-RU" sz="1100" dirty="0"/>
              <a:t> </a:t>
            </a:r>
            <a:r>
              <a:rPr lang="ru-RU" sz="1100" dirty="0" err="1"/>
              <a:t>така</a:t>
            </a:r>
            <a:r>
              <a:rPr lang="ru-RU" sz="1100" dirty="0"/>
              <a:t> и до </a:t>
            </a:r>
            <a:r>
              <a:rPr lang="ru-RU" sz="1100" dirty="0" err="1"/>
              <a:t>оставката</a:t>
            </a:r>
            <a:r>
              <a:rPr lang="ru-RU" sz="1100" dirty="0"/>
              <a:t> на генерал </a:t>
            </a:r>
            <a:r>
              <a:rPr lang="ru-RU" sz="1100" dirty="0" err="1"/>
              <a:t>дьо</a:t>
            </a:r>
            <a:r>
              <a:rPr lang="ru-RU" sz="1100" dirty="0"/>
              <a:t> Гол и </a:t>
            </a:r>
            <a:r>
              <a:rPr lang="ru-RU" sz="1100" dirty="0" err="1"/>
              <a:t>установяване</a:t>
            </a:r>
            <a:r>
              <a:rPr lang="ru-RU" sz="1100" dirty="0"/>
              <a:t> на </a:t>
            </a:r>
            <a:r>
              <a:rPr lang="ru-RU" sz="1100" dirty="0" err="1"/>
              <a:t>социално</a:t>
            </a:r>
            <a:r>
              <a:rPr lang="ru-RU" sz="1100" dirty="0"/>
              <a:t> </a:t>
            </a:r>
            <a:r>
              <a:rPr lang="ru-RU" sz="1100" dirty="0" err="1"/>
              <a:t>либерална</a:t>
            </a:r>
            <a:r>
              <a:rPr lang="ru-RU" sz="1100" dirty="0"/>
              <a:t> политика. </a:t>
            </a:r>
            <a:r>
              <a:rPr lang="ru-RU" sz="1100" dirty="0" err="1"/>
              <a:t>Водачите</a:t>
            </a:r>
            <a:r>
              <a:rPr lang="ru-RU" sz="1100" dirty="0"/>
              <a:t> на </a:t>
            </a:r>
            <a:r>
              <a:rPr lang="ru-RU" sz="1100" dirty="0" err="1"/>
              <a:t>тези</a:t>
            </a:r>
            <a:r>
              <a:rPr lang="ru-RU" sz="1100" dirty="0"/>
              <a:t> </a:t>
            </a:r>
            <a:r>
              <a:rPr lang="ru-RU" sz="1100" dirty="0" err="1"/>
              <a:t>бунтове</a:t>
            </a:r>
            <a:r>
              <a:rPr lang="ru-RU" sz="1100" dirty="0"/>
              <a:t> </a:t>
            </a:r>
            <a:r>
              <a:rPr lang="ru-RU" sz="1100" dirty="0" err="1"/>
              <a:t>по-късно</a:t>
            </a:r>
            <a:r>
              <a:rPr lang="ru-RU" sz="1100" dirty="0"/>
              <a:t> </a:t>
            </a:r>
            <a:r>
              <a:rPr lang="ru-RU" sz="1100" dirty="0" err="1"/>
              <a:t>играят</a:t>
            </a:r>
            <a:r>
              <a:rPr lang="ru-RU" sz="1100" dirty="0"/>
              <a:t> </a:t>
            </a:r>
            <a:r>
              <a:rPr lang="ru-RU" sz="1100" dirty="0" err="1"/>
              <a:t>съществена</a:t>
            </a:r>
            <a:r>
              <a:rPr lang="ru-RU" sz="1100" dirty="0"/>
              <a:t> роля в </a:t>
            </a:r>
            <a:r>
              <a:rPr lang="ru-RU" sz="1100" dirty="0" err="1"/>
              <a:t>местната</a:t>
            </a:r>
            <a:r>
              <a:rPr lang="ru-RU" sz="1100" dirty="0"/>
              <a:t> и </a:t>
            </a:r>
            <a:r>
              <a:rPr lang="ru-RU" sz="1100" dirty="0" err="1"/>
              <a:t>националната</a:t>
            </a:r>
            <a:r>
              <a:rPr lang="ru-RU" sz="1100" dirty="0"/>
              <a:t> политика.</a:t>
            </a:r>
          </a:p>
          <a:p>
            <a:endParaRPr lang="ru-RU" sz="1100" dirty="0"/>
          </a:p>
          <a:p>
            <a:r>
              <a:rPr lang="ru-RU" sz="1100" dirty="0"/>
              <a:t>След </a:t>
            </a:r>
            <a:r>
              <a:rPr lang="ru-RU" sz="1100" dirty="0" err="1"/>
              <a:t>дьо</a:t>
            </a:r>
            <a:r>
              <a:rPr lang="ru-RU" sz="1100" dirty="0"/>
              <a:t> Гол президент става Жорж Помпиду и се </a:t>
            </a:r>
            <a:r>
              <a:rPr lang="ru-RU" sz="1100" dirty="0" err="1"/>
              <a:t>заема</a:t>
            </a:r>
            <a:r>
              <a:rPr lang="ru-RU" sz="1100" dirty="0"/>
              <a:t> </a:t>
            </a:r>
            <a:r>
              <a:rPr lang="ru-RU" sz="1100" dirty="0" err="1"/>
              <a:t>със</a:t>
            </a:r>
            <a:r>
              <a:rPr lang="ru-RU" sz="1100" dirty="0"/>
              <a:t> </a:t>
            </a:r>
            <a:r>
              <a:rPr lang="ru-RU" sz="1100" dirty="0" err="1"/>
              <a:t>строителни</a:t>
            </a:r>
            <a:r>
              <a:rPr lang="ru-RU" sz="1100" dirty="0"/>
              <a:t> мероприятия. Построен е </a:t>
            </a:r>
            <a:r>
              <a:rPr lang="ru-RU" sz="1100" dirty="0" err="1"/>
              <a:t>центърът</a:t>
            </a:r>
            <a:r>
              <a:rPr lang="ru-RU" sz="1100" dirty="0"/>
              <a:t> Помпиду, </a:t>
            </a:r>
            <a:r>
              <a:rPr lang="ru-RU" sz="1100" dirty="0" err="1"/>
              <a:t>както</a:t>
            </a:r>
            <a:r>
              <a:rPr lang="ru-RU" sz="1100" dirty="0"/>
              <a:t> и </a:t>
            </a:r>
            <a:r>
              <a:rPr lang="ru-RU" sz="1100" dirty="0" err="1"/>
              <a:t>паркът</a:t>
            </a:r>
            <a:r>
              <a:rPr lang="ru-RU" sz="1100" dirty="0"/>
              <a:t> Ла </a:t>
            </a:r>
            <a:r>
              <a:rPr lang="ru-RU" sz="1100" dirty="0" err="1"/>
              <a:t>Вийет</a:t>
            </a:r>
            <a:r>
              <a:rPr lang="ru-RU" sz="1100" dirty="0"/>
              <a:t> (</a:t>
            </a:r>
            <a:r>
              <a:rPr lang="ru-RU" sz="1100" dirty="0" err="1"/>
              <a:t>fr:Parc</a:t>
            </a:r>
            <a:r>
              <a:rPr lang="ru-RU" sz="1100" dirty="0"/>
              <a:t> </a:t>
            </a:r>
            <a:r>
              <a:rPr lang="ru-RU" sz="1100" dirty="0" err="1"/>
              <a:t>de</a:t>
            </a:r>
            <a:r>
              <a:rPr lang="ru-RU" sz="1100" dirty="0"/>
              <a:t> </a:t>
            </a:r>
            <a:r>
              <a:rPr lang="ru-RU" sz="1100" dirty="0" err="1"/>
              <a:t>la</a:t>
            </a:r>
            <a:r>
              <a:rPr lang="ru-RU" sz="1100" dirty="0"/>
              <a:t> </a:t>
            </a:r>
            <a:r>
              <a:rPr lang="ru-RU" sz="1100" dirty="0" err="1"/>
              <a:t>Villette</a:t>
            </a:r>
            <a:r>
              <a:rPr lang="ru-RU" sz="1100" dirty="0"/>
              <a:t>) с </a:t>
            </a:r>
            <a:r>
              <a:rPr lang="ru-RU" sz="1100" dirty="0" err="1"/>
              <a:t>Градчето</a:t>
            </a:r>
            <a:r>
              <a:rPr lang="ru-RU" sz="1100" dirty="0"/>
              <a:t> на </a:t>
            </a:r>
            <a:r>
              <a:rPr lang="ru-RU" sz="1100" dirty="0" err="1"/>
              <a:t>науката</a:t>
            </a:r>
            <a:r>
              <a:rPr lang="ru-RU" sz="1100" dirty="0"/>
              <a:t> и </a:t>
            </a:r>
            <a:r>
              <a:rPr lang="ru-RU" sz="1100" dirty="0" err="1"/>
              <a:t>индустрията</a:t>
            </a:r>
            <a:r>
              <a:rPr lang="ru-RU" sz="1100" dirty="0"/>
              <a:t> (</a:t>
            </a:r>
            <a:r>
              <a:rPr lang="ru-RU" sz="1100" dirty="0" err="1"/>
              <a:t>fr:Cité</a:t>
            </a:r>
            <a:r>
              <a:rPr lang="ru-RU" sz="1100" dirty="0"/>
              <a:t> </a:t>
            </a:r>
            <a:r>
              <a:rPr lang="ru-RU" sz="1100" dirty="0" err="1"/>
              <a:t>des</a:t>
            </a:r>
            <a:r>
              <a:rPr lang="ru-RU" sz="1100" dirty="0"/>
              <a:t> </a:t>
            </a:r>
            <a:r>
              <a:rPr lang="ru-RU" sz="1100" dirty="0" err="1"/>
              <a:t>sciences</a:t>
            </a:r>
            <a:r>
              <a:rPr lang="ru-RU" sz="1100" dirty="0"/>
              <a:t> </a:t>
            </a:r>
            <a:r>
              <a:rPr lang="ru-RU" sz="1100" dirty="0" err="1"/>
              <a:t>et</a:t>
            </a:r>
            <a:r>
              <a:rPr lang="ru-RU" sz="1100" dirty="0"/>
              <a:t> </a:t>
            </a:r>
            <a:r>
              <a:rPr lang="ru-RU" sz="1100" dirty="0" err="1"/>
              <a:t>de</a:t>
            </a:r>
            <a:r>
              <a:rPr lang="ru-RU" sz="1100" dirty="0"/>
              <a:t> </a:t>
            </a:r>
            <a:r>
              <a:rPr lang="ru-RU" sz="1100" dirty="0" err="1"/>
              <a:t>l'industrie</a:t>
            </a:r>
            <a:r>
              <a:rPr lang="ru-RU" sz="1100" dirty="0"/>
              <a:t>). </a:t>
            </a:r>
            <a:r>
              <a:rPr lang="ru-RU" sz="1100" dirty="0" err="1"/>
              <a:t>Това</a:t>
            </a:r>
            <a:r>
              <a:rPr lang="ru-RU" sz="1100" dirty="0"/>
              <a:t> е </a:t>
            </a:r>
            <a:r>
              <a:rPr lang="ru-RU" sz="1100" dirty="0" err="1"/>
              <a:t>епохата</a:t>
            </a:r>
            <a:r>
              <a:rPr lang="ru-RU" sz="1100" dirty="0"/>
              <a:t>, </a:t>
            </a:r>
            <a:r>
              <a:rPr lang="ru-RU" sz="1100" dirty="0" err="1"/>
              <a:t>когато</a:t>
            </a:r>
            <a:r>
              <a:rPr lang="ru-RU" sz="1100" dirty="0"/>
              <a:t> в Париж се </a:t>
            </a:r>
            <a:r>
              <a:rPr lang="ru-RU" sz="1100" dirty="0" err="1"/>
              <a:t>страхуват</a:t>
            </a:r>
            <a:r>
              <a:rPr lang="ru-RU" sz="1100" dirty="0"/>
              <a:t>, че той </a:t>
            </a:r>
            <a:r>
              <a:rPr lang="ru-RU" sz="1100" dirty="0" err="1"/>
              <a:t>може</a:t>
            </a:r>
            <a:r>
              <a:rPr lang="ru-RU" sz="1100" dirty="0"/>
              <a:t> да </a:t>
            </a:r>
            <a:r>
              <a:rPr lang="ru-RU" sz="1100" dirty="0" err="1"/>
              <a:t>бъде</a:t>
            </a:r>
            <a:r>
              <a:rPr lang="ru-RU" sz="1100" dirty="0"/>
              <a:t> </a:t>
            </a:r>
            <a:r>
              <a:rPr lang="ru-RU" sz="1100" dirty="0" err="1"/>
              <a:t>завладян</a:t>
            </a:r>
            <a:r>
              <a:rPr lang="ru-RU" sz="1100" dirty="0"/>
              <a:t> от </a:t>
            </a:r>
            <a:r>
              <a:rPr lang="ru-RU" sz="1100" dirty="0" err="1"/>
              <a:t>модата</a:t>
            </a:r>
            <a:r>
              <a:rPr lang="ru-RU" sz="1100" dirty="0"/>
              <a:t> на </a:t>
            </a:r>
            <a:r>
              <a:rPr lang="ru-RU" sz="1100" dirty="0" err="1"/>
              <a:t>небостъргачите</a:t>
            </a:r>
            <a:r>
              <a:rPr lang="ru-RU" sz="1100" dirty="0"/>
              <a:t>.</a:t>
            </a:r>
          </a:p>
          <a:p>
            <a:endParaRPr lang="ru-RU" sz="1100" dirty="0"/>
          </a:p>
          <a:p>
            <a:r>
              <a:rPr lang="ru-RU" sz="1100" dirty="0" err="1"/>
              <a:t>През</a:t>
            </a:r>
            <a:r>
              <a:rPr lang="ru-RU" sz="1100" dirty="0"/>
              <a:t> 1981 г. за президент е избран </a:t>
            </a:r>
            <a:r>
              <a:rPr lang="ru-RU" sz="1100" dirty="0" err="1"/>
              <a:t>Франсоа</a:t>
            </a:r>
            <a:r>
              <a:rPr lang="ru-RU" sz="1100" dirty="0"/>
              <a:t> </a:t>
            </a:r>
            <a:r>
              <a:rPr lang="ru-RU" sz="1100" dirty="0" err="1"/>
              <a:t>Митеран</a:t>
            </a:r>
            <a:r>
              <a:rPr lang="ru-RU" sz="1100" dirty="0"/>
              <a:t>, </a:t>
            </a:r>
            <a:r>
              <a:rPr lang="ru-RU" sz="1100" dirty="0" err="1"/>
              <a:t>което</a:t>
            </a:r>
            <a:r>
              <a:rPr lang="ru-RU" sz="1100" dirty="0"/>
              <a:t> </a:t>
            </a:r>
            <a:r>
              <a:rPr lang="ru-RU" sz="1100" dirty="0" err="1"/>
              <a:t>довежда</a:t>
            </a:r>
            <a:r>
              <a:rPr lang="ru-RU" sz="1100" dirty="0"/>
              <a:t> до нови </a:t>
            </a:r>
            <a:r>
              <a:rPr lang="ru-RU" sz="1100" dirty="0" err="1"/>
              <a:t>промени</a:t>
            </a:r>
            <a:r>
              <a:rPr lang="ru-RU" sz="1100" dirty="0"/>
              <a:t> в </a:t>
            </a:r>
            <a:r>
              <a:rPr lang="ru-RU" sz="1100" dirty="0" err="1"/>
              <a:t>политиката</a:t>
            </a:r>
            <a:r>
              <a:rPr lang="ru-RU" sz="1100" dirty="0"/>
              <a:t> и </a:t>
            </a:r>
            <a:r>
              <a:rPr lang="ru-RU" sz="1100" dirty="0" err="1"/>
              <a:t>градоустройството</a:t>
            </a:r>
            <a:r>
              <a:rPr lang="ru-RU" sz="1100" dirty="0"/>
              <a:t>. </a:t>
            </a:r>
            <a:r>
              <a:rPr lang="ru-RU" sz="1100" dirty="0" err="1"/>
              <a:t>Понякога</a:t>
            </a:r>
            <a:r>
              <a:rPr lang="ru-RU" sz="1100" dirty="0"/>
              <a:t> </a:t>
            </a:r>
            <a:r>
              <a:rPr lang="ru-RU" sz="1100" dirty="0" err="1"/>
              <a:t>неговите</a:t>
            </a:r>
            <a:r>
              <a:rPr lang="ru-RU" sz="1100" dirty="0"/>
              <a:t> социалистически идеи се </a:t>
            </a:r>
            <a:r>
              <a:rPr lang="ru-RU" sz="1100" dirty="0" err="1"/>
              <a:t>сблъскват</a:t>
            </a:r>
            <a:r>
              <a:rPr lang="ru-RU" sz="1100" dirty="0"/>
              <a:t> с </a:t>
            </a:r>
            <a:r>
              <a:rPr lang="ru-RU" sz="1100" dirty="0" err="1"/>
              <a:t>тези</a:t>
            </a:r>
            <a:r>
              <a:rPr lang="ru-RU" sz="1100" dirty="0"/>
              <a:t> на </a:t>
            </a:r>
            <a:r>
              <a:rPr lang="ru-RU" sz="1100" dirty="0" err="1"/>
              <a:t>кмета</a:t>
            </a:r>
            <a:r>
              <a:rPr lang="ru-RU" sz="1100" dirty="0"/>
              <a:t> на града Жак Ширак. По </a:t>
            </a:r>
            <a:r>
              <a:rPr lang="ru-RU" sz="1100" dirty="0" err="1"/>
              <a:t>това</a:t>
            </a:r>
            <a:r>
              <a:rPr lang="ru-RU" sz="1100" dirty="0"/>
              <a:t> </a:t>
            </a:r>
            <a:r>
              <a:rPr lang="ru-RU" sz="1100" dirty="0" err="1"/>
              <a:t>време</a:t>
            </a:r>
            <a:r>
              <a:rPr lang="ru-RU" sz="1100" dirty="0"/>
              <a:t> е построена </a:t>
            </a:r>
            <a:r>
              <a:rPr lang="ru-RU" sz="1100" dirty="0" err="1"/>
              <a:t>стъклената</a:t>
            </a:r>
            <a:r>
              <a:rPr lang="ru-RU" sz="1100" dirty="0"/>
              <a:t> пирамида пред </a:t>
            </a:r>
            <a:r>
              <a:rPr lang="ru-RU" sz="1100" dirty="0" err="1"/>
              <a:t>Лувъра</a:t>
            </a:r>
            <a:r>
              <a:rPr lang="ru-RU" sz="1100" dirty="0"/>
              <a:t>, </a:t>
            </a:r>
            <a:r>
              <a:rPr lang="ru-RU" sz="1100" dirty="0" err="1"/>
              <a:t>както</a:t>
            </a:r>
            <a:r>
              <a:rPr lang="ru-RU" sz="1100" dirty="0"/>
              <a:t> и </a:t>
            </a:r>
            <a:r>
              <a:rPr lang="ru-RU" sz="1100" dirty="0" err="1"/>
              <a:t>новият</a:t>
            </a:r>
            <a:r>
              <a:rPr lang="ru-RU" sz="1100" dirty="0"/>
              <a:t> </a:t>
            </a:r>
            <a:r>
              <a:rPr lang="ru-RU" sz="1100" dirty="0" err="1"/>
              <a:t>футуристичен</a:t>
            </a:r>
            <a:r>
              <a:rPr lang="ru-RU" sz="1100" dirty="0"/>
              <a:t> квартал </a:t>
            </a:r>
            <a:r>
              <a:rPr lang="ru-RU" sz="1100" dirty="0" err="1"/>
              <a:t>Дефанс</a:t>
            </a:r>
            <a:r>
              <a:rPr lang="ru-RU" sz="1100" dirty="0"/>
              <a:t> (</a:t>
            </a:r>
            <a:r>
              <a:rPr lang="ru-RU" sz="1100" dirty="0" err="1"/>
              <a:t>La</a:t>
            </a:r>
            <a:r>
              <a:rPr lang="ru-RU" sz="1100" dirty="0"/>
              <a:t> </a:t>
            </a:r>
            <a:r>
              <a:rPr lang="ru-RU" sz="1100" dirty="0" err="1"/>
              <a:t>Defense</a:t>
            </a:r>
            <a:r>
              <a:rPr lang="ru-RU" sz="1100" dirty="0"/>
              <a:t>). </a:t>
            </a:r>
            <a:r>
              <a:rPr lang="ru-RU" sz="1100" dirty="0" err="1"/>
              <a:t>Националната</a:t>
            </a:r>
            <a:r>
              <a:rPr lang="ru-RU" sz="1100" dirty="0"/>
              <a:t> библиотека и </a:t>
            </a:r>
            <a:r>
              <a:rPr lang="ru-RU" sz="1100" dirty="0" err="1"/>
              <a:t>операта</a:t>
            </a:r>
            <a:r>
              <a:rPr lang="ru-RU" sz="1100" dirty="0"/>
              <a:t> „Бастилия“ не се </a:t>
            </a:r>
            <a:r>
              <a:rPr lang="ru-RU" sz="1100" dirty="0" err="1"/>
              <a:t>ползват</a:t>
            </a:r>
            <a:r>
              <a:rPr lang="ru-RU" sz="1100" dirty="0"/>
              <a:t> с </a:t>
            </a:r>
            <a:r>
              <a:rPr lang="ru-RU" sz="1100" dirty="0" err="1"/>
              <a:t>такава</a:t>
            </a:r>
            <a:r>
              <a:rPr lang="ru-RU" sz="1100" dirty="0"/>
              <a:t> </a:t>
            </a:r>
            <a:r>
              <a:rPr lang="ru-RU" sz="1100" dirty="0" err="1"/>
              <a:t>голяма</a:t>
            </a:r>
            <a:r>
              <a:rPr lang="ru-RU" sz="1100" dirty="0"/>
              <a:t> </a:t>
            </a:r>
            <a:r>
              <a:rPr lang="ru-RU" sz="1100" dirty="0" err="1"/>
              <a:t>популярност</a:t>
            </a:r>
            <a:r>
              <a:rPr lang="ru-RU" sz="1100" dirty="0"/>
              <a:t>. </a:t>
            </a:r>
            <a:r>
              <a:rPr lang="ru-RU" sz="1100" dirty="0" err="1"/>
              <a:t>През</a:t>
            </a:r>
            <a:r>
              <a:rPr lang="ru-RU" sz="1100" dirty="0"/>
              <a:t> 1991 г. </a:t>
            </a:r>
            <a:r>
              <a:rPr lang="ru-RU" sz="1100" dirty="0" err="1"/>
              <a:t>бреговете</a:t>
            </a:r>
            <a:r>
              <a:rPr lang="ru-RU" sz="1100" dirty="0"/>
              <a:t> на Сена </a:t>
            </a:r>
            <a:r>
              <a:rPr lang="ru-RU" sz="1100" dirty="0" err="1"/>
              <a:t>стават</a:t>
            </a:r>
            <a:r>
              <a:rPr lang="ru-RU" sz="1100" dirty="0"/>
              <a:t> част от </a:t>
            </a:r>
            <a:r>
              <a:rPr lang="ru-RU" sz="1100" dirty="0" err="1"/>
              <a:t>световно</a:t>
            </a:r>
            <a:r>
              <a:rPr lang="ru-RU" sz="1100" dirty="0"/>
              <a:t> </a:t>
            </a:r>
            <a:r>
              <a:rPr lang="ru-RU" sz="1100" dirty="0" err="1"/>
              <a:t>културно</a:t>
            </a:r>
            <a:r>
              <a:rPr lang="ru-RU" sz="1100" dirty="0"/>
              <a:t> наследство на ЮНЕСКО.</a:t>
            </a:r>
          </a:p>
          <a:p>
            <a:endParaRPr lang="ru-RU" sz="1100" dirty="0"/>
          </a:p>
          <a:p>
            <a:r>
              <a:rPr lang="ru-RU" sz="1100" dirty="0"/>
              <a:t>Ширак е избран за президент </a:t>
            </a:r>
            <a:r>
              <a:rPr lang="ru-RU" sz="1100" dirty="0" err="1"/>
              <a:t>през</a:t>
            </a:r>
            <a:r>
              <a:rPr lang="ru-RU" sz="1100" dirty="0"/>
              <a:t> май 1995 г. и почти </a:t>
            </a:r>
            <a:r>
              <a:rPr lang="ru-RU" sz="1100" dirty="0" err="1"/>
              <a:t>моментално</a:t>
            </a:r>
            <a:r>
              <a:rPr lang="ru-RU" sz="1100" dirty="0"/>
              <a:t> след </a:t>
            </a:r>
            <a:r>
              <a:rPr lang="ru-RU" sz="1100" dirty="0" err="1"/>
              <a:t>това</a:t>
            </a:r>
            <a:r>
              <a:rPr lang="ru-RU" sz="1100" dirty="0"/>
              <a:t> се </a:t>
            </a:r>
            <a:r>
              <a:rPr lang="ru-RU" sz="1100" dirty="0" err="1"/>
              <a:t>появяват</a:t>
            </a:r>
            <a:r>
              <a:rPr lang="ru-RU" sz="1100" dirty="0"/>
              <a:t> скандалите за </a:t>
            </a:r>
            <a:r>
              <a:rPr lang="ru-RU" sz="1100" dirty="0" err="1"/>
              <a:t>корупция</a:t>
            </a:r>
            <a:r>
              <a:rPr lang="ru-RU" sz="1100" dirty="0"/>
              <a:t>. </a:t>
            </a:r>
            <a:r>
              <a:rPr lang="ru-RU" sz="1100" dirty="0" err="1"/>
              <a:t>През</a:t>
            </a:r>
            <a:r>
              <a:rPr lang="ru-RU" sz="1100" dirty="0"/>
              <a:t> 2001 г. </a:t>
            </a:r>
            <a:r>
              <a:rPr lang="ru-RU" sz="1100" dirty="0" err="1"/>
              <a:t>градът</a:t>
            </a:r>
            <a:r>
              <a:rPr lang="ru-RU" sz="1100" dirty="0"/>
              <a:t> </a:t>
            </a:r>
            <a:r>
              <a:rPr lang="ru-RU" sz="1100" dirty="0" err="1"/>
              <a:t>избира</a:t>
            </a:r>
            <a:r>
              <a:rPr lang="ru-RU" sz="1100" dirty="0"/>
              <a:t> за </a:t>
            </a:r>
            <a:r>
              <a:rPr lang="ru-RU" sz="1100" dirty="0" err="1"/>
              <a:t>първи</a:t>
            </a:r>
            <a:r>
              <a:rPr lang="ru-RU" sz="1100" dirty="0"/>
              <a:t> </a:t>
            </a:r>
            <a:r>
              <a:rPr lang="ru-RU" sz="1100" dirty="0" err="1"/>
              <a:t>път</a:t>
            </a:r>
            <a:r>
              <a:rPr lang="ru-RU" sz="1100" dirty="0"/>
              <a:t> от 1871 г. </a:t>
            </a:r>
            <a:r>
              <a:rPr lang="ru-RU" sz="1100" dirty="0" err="1"/>
              <a:t>насам</a:t>
            </a:r>
            <a:r>
              <a:rPr lang="ru-RU" sz="1100" dirty="0"/>
              <a:t> </a:t>
            </a:r>
            <a:r>
              <a:rPr lang="ru-RU" sz="1100" dirty="0" err="1"/>
              <a:t>кмет</a:t>
            </a:r>
            <a:r>
              <a:rPr lang="ru-RU" sz="1100" dirty="0"/>
              <a:t> от </a:t>
            </a:r>
            <a:r>
              <a:rPr lang="ru-RU" sz="1100" dirty="0" err="1"/>
              <a:t>левицата</a:t>
            </a:r>
            <a:r>
              <a:rPr lang="ru-RU" sz="1100" dirty="0"/>
              <a:t> – Бертран Деланое. Принос на </a:t>
            </a:r>
            <a:r>
              <a:rPr lang="ru-RU" sz="1100" dirty="0" err="1"/>
              <a:t>неговата</a:t>
            </a:r>
            <a:r>
              <a:rPr lang="ru-RU" sz="1100" dirty="0"/>
              <a:t> политика </a:t>
            </a:r>
            <a:r>
              <a:rPr lang="ru-RU" sz="1100" dirty="0" err="1"/>
              <a:t>са</a:t>
            </a:r>
            <a:r>
              <a:rPr lang="ru-RU" sz="1100" dirty="0"/>
              <a:t> </a:t>
            </a:r>
            <a:r>
              <a:rPr lang="ru-RU" sz="1100" dirty="0" err="1"/>
              <a:t>създадените</a:t>
            </a:r>
            <a:r>
              <a:rPr lang="ru-RU" sz="1100" dirty="0"/>
              <a:t> </a:t>
            </a:r>
            <a:r>
              <a:rPr lang="ru-RU" sz="1100" dirty="0" err="1"/>
              <a:t>стотици</a:t>
            </a:r>
            <a:r>
              <a:rPr lang="ru-RU" sz="1100" dirty="0"/>
              <a:t> </a:t>
            </a:r>
            <a:r>
              <a:rPr lang="ru-RU" sz="1100" dirty="0" err="1"/>
              <a:t>километри</a:t>
            </a:r>
            <a:r>
              <a:rPr lang="ru-RU" sz="1100" dirty="0"/>
              <a:t> </a:t>
            </a:r>
            <a:r>
              <a:rPr lang="ru-RU" sz="1100" dirty="0" err="1"/>
              <a:t>велосипедни</a:t>
            </a:r>
            <a:r>
              <a:rPr lang="ru-RU" sz="1100" dirty="0"/>
              <a:t> </a:t>
            </a:r>
            <a:r>
              <a:rPr lang="ru-RU" sz="1100" dirty="0" err="1"/>
              <a:t>алеи</a:t>
            </a:r>
            <a:r>
              <a:rPr lang="ru-RU" sz="1100" dirty="0"/>
              <a:t>, </a:t>
            </a:r>
            <a:r>
              <a:rPr lang="ru-RU" sz="1100" dirty="0" err="1"/>
              <a:t>подобряването</a:t>
            </a:r>
            <a:r>
              <a:rPr lang="ru-RU" sz="1100" dirty="0"/>
              <a:t> на </a:t>
            </a:r>
            <a:r>
              <a:rPr lang="ru-RU" sz="1100" dirty="0" err="1"/>
              <a:t>градския</a:t>
            </a:r>
            <a:r>
              <a:rPr lang="ru-RU" sz="1100" dirty="0"/>
              <a:t> транспорт, </a:t>
            </a:r>
            <a:r>
              <a:rPr lang="ru-RU" sz="1100" dirty="0" err="1"/>
              <a:t>културните</a:t>
            </a:r>
            <a:r>
              <a:rPr lang="ru-RU" sz="1100" dirty="0"/>
              <a:t> мероприятия </a:t>
            </a:r>
            <a:r>
              <a:rPr lang="ru-RU" sz="1100" dirty="0" err="1"/>
              <a:t>като</a:t>
            </a:r>
            <a:r>
              <a:rPr lang="ru-RU" sz="1100" dirty="0"/>
              <a:t> Белите нощи и </a:t>
            </a:r>
            <a:r>
              <a:rPr lang="ru-RU" sz="1100" dirty="0" err="1"/>
              <a:t>августовия</a:t>
            </a:r>
            <a:r>
              <a:rPr lang="ru-RU" sz="1100" dirty="0"/>
              <a:t> Пари-</a:t>
            </a:r>
            <a:r>
              <a:rPr lang="ru-RU" sz="1100" dirty="0" err="1"/>
              <a:t>плаж</a:t>
            </a:r>
            <a:r>
              <a:rPr lang="ru-RU" sz="1100" dirty="0"/>
              <a:t> на </a:t>
            </a:r>
            <a:r>
              <a:rPr lang="ru-RU" sz="1100" dirty="0" err="1"/>
              <a:t>кейовете</a:t>
            </a:r>
            <a:r>
              <a:rPr lang="ru-RU" sz="1100" dirty="0"/>
              <a:t> на Сена. Деланое е </a:t>
            </a:r>
            <a:r>
              <a:rPr lang="ru-RU" sz="1100" dirty="0" err="1"/>
              <a:t>преизбран</a:t>
            </a:r>
            <a:r>
              <a:rPr lang="ru-RU" sz="1100" dirty="0"/>
              <a:t> </a:t>
            </a:r>
            <a:r>
              <a:rPr lang="ru-RU" sz="1100" dirty="0" err="1"/>
              <a:t>през</a:t>
            </a:r>
            <a:r>
              <a:rPr lang="ru-RU" sz="1100" dirty="0"/>
              <a:t> 2008 г. На </a:t>
            </a:r>
            <a:r>
              <a:rPr lang="ru-RU" sz="1100" dirty="0" err="1"/>
              <a:t>местните</a:t>
            </a:r>
            <a:r>
              <a:rPr lang="ru-RU" sz="1100" dirty="0"/>
              <a:t> </a:t>
            </a:r>
            <a:r>
              <a:rPr lang="ru-RU" sz="1100" dirty="0" err="1"/>
              <a:t>избори</a:t>
            </a:r>
            <a:r>
              <a:rPr lang="ru-RU" sz="1100" dirty="0"/>
              <a:t> </a:t>
            </a:r>
            <a:r>
              <a:rPr lang="ru-RU" sz="1100" dirty="0" err="1"/>
              <a:t>през</a:t>
            </a:r>
            <a:r>
              <a:rPr lang="ru-RU" sz="1100" dirty="0"/>
              <a:t> 2014 г. за </a:t>
            </a:r>
            <a:r>
              <a:rPr lang="ru-RU" sz="1100" dirty="0" err="1"/>
              <a:t>кметица</a:t>
            </a:r>
            <a:r>
              <a:rPr lang="ru-RU" sz="1100" dirty="0"/>
              <a:t> е избрана Ан </a:t>
            </a:r>
            <a:r>
              <a:rPr lang="ru-RU" sz="1100" dirty="0" err="1"/>
              <a:t>Идалго</a:t>
            </a:r>
            <a:r>
              <a:rPr lang="ru-RU" sz="1100" dirty="0"/>
              <a:t>, </a:t>
            </a:r>
            <a:r>
              <a:rPr lang="ru-RU" sz="1100" dirty="0" err="1"/>
              <a:t>също</a:t>
            </a:r>
            <a:r>
              <a:rPr lang="ru-RU" sz="1100" dirty="0"/>
              <a:t> от </a:t>
            </a:r>
            <a:r>
              <a:rPr lang="ru-RU" sz="1100" dirty="0" err="1"/>
              <a:t>Социалистическата</a:t>
            </a:r>
            <a:r>
              <a:rPr lang="ru-RU" sz="1100" dirty="0"/>
              <a:t> партия, </a:t>
            </a:r>
            <a:r>
              <a:rPr lang="ru-RU" sz="1100" dirty="0" err="1"/>
              <a:t>дотогава</a:t>
            </a:r>
            <a:r>
              <a:rPr lang="ru-RU" sz="1100" dirty="0"/>
              <a:t> </a:t>
            </a:r>
            <a:r>
              <a:rPr lang="ru-RU" sz="1100" dirty="0" err="1"/>
              <a:t>първа</a:t>
            </a:r>
            <a:r>
              <a:rPr lang="ru-RU" sz="1100" dirty="0"/>
              <a:t> </a:t>
            </a:r>
            <a:r>
              <a:rPr lang="ru-RU" sz="1100" dirty="0" err="1"/>
              <a:t>заместничка</a:t>
            </a:r>
            <a:r>
              <a:rPr lang="ru-RU" sz="1100" dirty="0"/>
              <a:t> на Деланое.</a:t>
            </a:r>
            <a:endParaRPr lang="bg-BG" sz="1100" dirty="0"/>
          </a:p>
        </p:txBody>
      </p:sp>
    </p:spTree>
    <p:extLst>
      <p:ext uri="{BB962C8B-B14F-4D97-AF65-F5344CB8AC3E}">
        <p14:creationId xmlns:p14="http://schemas.microsoft.com/office/powerpoint/2010/main" xmlns="" val="2231154092"/>
      </p:ext>
    </p:extLst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Култура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dirty="0"/>
              <a:t>Париж е </a:t>
            </a:r>
            <a:r>
              <a:rPr lang="ru-RU" dirty="0" err="1"/>
              <a:t>първостепенен</a:t>
            </a:r>
            <a:r>
              <a:rPr lang="ru-RU" dirty="0"/>
              <a:t> </a:t>
            </a:r>
            <a:r>
              <a:rPr lang="ru-RU" dirty="0" err="1"/>
              <a:t>център</a:t>
            </a:r>
            <a:r>
              <a:rPr lang="ru-RU" dirty="0"/>
              <a:t> на </a:t>
            </a:r>
            <a:r>
              <a:rPr lang="ru-RU" dirty="0" err="1"/>
              <a:t>културата</a:t>
            </a:r>
            <a:r>
              <a:rPr lang="ru-RU" dirty="0"/>
              <a:t> в </a:t>
            </a:r>
            <a:r>
              <a:rPr lang="ru-RU" dirty="0" err="1"/>
              <a:t>световен</a:t>
            </a:r>
            <a:r>
              <a:rPr lang="ru-RU" dirty="0"/>
              <a:t> </a:t>
            </a:r>
            <a:r>
              <a:rPr lang="ru-RU" dirty="0" err="1"/>
              <a:t>мащаб</a:t>
            </a:r>
            <a:r>
              <a:rPr lang="ru-RU" dirty="0"/>
              <a:t>. В Париж се </a:t>
            </a:r>
            <a:r>
              <a:rPr lang="ru-RU" dirty="0" err="1"/>
              <a:t>намират</a:t>
            </a:r>
            <a:r>
              <a:rPr lang="ru-RU" dirty="0"/>
              <a:t> над 150 музея,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Лувъра</a:t>
            </a:r>
            <a:r>
              <a:rPr lang="ru-RU" dirty="0"/>
              <a:t>, </a:t>
            </a:r>
            <a:r>
              <a:rPr lang="ru-RU" dirty="0" err="1"/>
              <a:t>както</a:t>
            </a:r>
            <a:r>
              <a:rPr lang="ru-RU" dirty="0"/>
              <a:t> и </a:t>
            </a:r>
            <a:r>
              <a:rPr lang="ru-RU" sz="3700" dirty="0" err="1"/>
              <a:t>забележителни</a:t>
            </a:r>
            <a:r>
              <a:rPr lang="ru-RU" sz="3700" dirty="0"/>
              <a:t> места и </a:t>
            </a:r>
            <a:r>
              <a:rPr lang="ru-RU" sz="3700" dirty="0" err="1"/>
              <a:t>сгради</a:t>
            </a:r>
            <a:r>
              <a:rPr lang="ru-RU" sz="3700" dirty="0"/>
              <a:t>, </a:t>
            </a:r>
            <a:r>
              <a:rPr lang="ru-RU" sz="3700" dirty="0" err="1"/>
              <a:t>като</a:t>
            </a:r>
            <a:r>
              <a:rPr lang="ru-RU" sz="3700" dirty="0"/>
              <a:t> </a:t>
            </a:r>
            <a:r>
              <a:rPr lang="ru-RU" sz="3700" dirty="0" err="1"/>
              <a:t>Шанз-Елизе</a:t>
            </a:r>
            <a:r>
              <a:rPr lang="ru-RU" sz="3700" dirty="0"/>
              <a:t> и </a:t>
            </a:r>
            <a:r>
              <a:rPr lang="ru-RU" sz="3700" dirty="0" err="1"/>
              <a:t>Айфеловата</a:t>
            </a:r>
            <a:r>
              <a:rPr lang="ru-RU" sz="3700" dirty="0"/>
              <a:t> </a:t>
            </a:r>
            <a:r>
              <a:rPr lang="ru-RU" sz="3700" dirty="0" err="1"/>
              <a:t>кула</a:t>
            </a:r>
            <a:r>
              <a:rPr lang="ru-RU" sz="3700" dirty="0"/>
              <a:t>. </a:t>
            </a:r>
            <a:r>
              <a:rPr lang="ru-RU" sz="3700" dirty="0" err="1"/>
              <a:t>Градът</a:t>
            </a:r>
            <a:r>
              <a:rPr lang="ru-RU" sz="3700" dirty="0"/>
              <a:t> е и един от </a:t>
            </a:r>
            <a:r>
              <a:rPr lang="ru-RU" sz="3700" dirty="0" err="1"/>
              <a:t>най-важните</a:t>
            </a:r>
            <a:r>
              <a:rPr lang="ru-RU" sz="3700" dirty="0"/>
              <a:t> </a:t>
            </a:r>
            <a:r>
              <a:rPr lang="ru-RU" sz="3700" dirty="0" err="1"/>
              <a:t>конгресни</a:t>
            </a:r>
            <a:r>
              <a:rPr lang="ru-RU" sz="3700" dirty="0"/>
              <a:t> </a:t>
            </a:r>
            <a:r>
              <a:rPr lang="ru-RU" sz="3700" dirty="0" err="1"/>
              <a:t>центрове</a:t>
            </a:r>
            <a:r>
              <a:rPr lang="ru-RU" sz="3700" dirty="0"/>
              <a:t>, </a:t>
            </a:r>
            <a:r>
              <a:rPr lang="ru-RU" sz="3700" dirty="0" err="1"/>
              <a:t>модата</a:t>
            </a:r>
            <a:r>
              <a:rPr lang="ru-RU" sz="3700" dirty="0"/>
              <a:t>, </a:t>
            </a:r>
            <a:r>
              <a:rPr lang="ru-RU" sz="3700" dirty="0" err="1"/>
              <a:t>лукса</a:t>
            </a:r>
            <a:r>
              <a:rPr lang="ru-RU" sz="3700" dirty="0"/>
              <a:t>, </a:t>
            </a:r>
            <a:r>
              <a:rPr lang="ru-RU" sz="3700" dirty="0" err="1"/>
              <a:t>гастрономията</a:t>
            </a:r>
            <a:r>
              <a:rPr lang="ru-RU" sz="3700" dirty="0"/>
              <a:t> и на </a:t>
            </a:r>
            <a:r>
              <a:rPr lang="ru-RU" sz="3700" dirty="0" err="1"/>
              <a:t>любовните</a:t>
            </a:r>
            <a:r>
              <a:rPr lang="ru-RU" sz="3700" dirty="0"/>
              <a:t> </a:t>
            </a:r>
            <a:r>
              <a:rPr lang="ru-RU" sz="3700" dirty="0" err="1"/>
              <a:t>пътешествия</a:t>
            </a:r>
            <a:r>
              <a:rPr lang="ru-RU" sz="3700" dirty="0"/>
              <a:t>. </a:t>
            </a:r>
            <a:r>
              <a:rPr lang="ru-RU" sz="3700" dirty="0" err="1"/>
              <a:t>Парижките</a:t>
            </a:r>
            <a:r>
              <a:rPr lang="ru-RU" sz="3700" dirty="0"/>
              <a:t> </a:t>
            </a:r>
            <a:r>
              <a:rPr lang="ru-RU" sz="3700" dirty="0" err="1"/>
              <a:t>сцени</a:t>
            </a:r>
            <a:r>
              <a:rPr lang="ru-RU" sz="3700" dirty="0"/>
              <a:t> </a:t>
            </a:r>
            <a:r>
              <a:rPr lang="ru-RU" sz="3700" dirty="0" err="1"/>
              <a:t>предлагат</a:t>
            </a:r>
            <a:r>
              <a:rPr lang="ru-RU" sz="3700" dirty="0"/>
              <a:t> </a:t>
            </a:r>
            <a:r>
              <a:rPr lang="ru-RU" sz="3700" dirty="0" err="1"/>
              <a:t>голямо</a:t>
            </a:r>
            <a:r>
              <a:rPr lang="ru-RU" sz="3700" dirty="0"/>
              <a:t> разнообразие от спектакли (</a:t>
            </a:r>
            <a:r>
              <a:rPr lang="ru-RU" sz="3700" dirty="0" err="1"/>
              <a:t>театрални</a:t>
            </a:r>
            <a:r>
              <a:rPr lang="ru-RU" sz="3700" dirty="0"/>
              <a:t> и </a:t>
            </a:r>
            <a:r>
              <a:rPr lang="ru-RU" sz="3700" dirty="0" err="1"/>
              <a:t>оперни</a:t>
            </a:r>
            <a:r>
              <a:rPr lang="ru-RU" sz="3700" dirty="0"/>
              <a:t>), а </a:t>
            </a:r>
            <a:r>
              <a:rPr lang="ru-RU" sz="3700" dirty="0" err="1"/>
              <a:t>киносалоните</a:t>
            </a:r>
            <a:r>
              <a:rPr lang="ru-RU" sz="3700" dirty="0"/>
              <a:t> − </a:t>
            </a:r>
            <a:r>
              <a:rPr lang="ru-RU" sz="3700" dirty="0" err="1"/>
              <a:t>избор</a:t>
            </a:r>
            <a:r>
              <a:rPr lang="ru-RU" sz="3700" dirty="0"/>
              <a:t> на </a:t>
            </a:r>
            <a:r>
              <a:rPr lang="ru-RU" sz="3700" dirty="0" err="1"/>
              <a:t>филми</a:t>
            </a:r>
            <a:r>
              <a:rPr lang="ru-RU" sz="3700" dirty="0"/>
              <a:t> от </a:t>
            </a:r>
            <a:r>
              <a:rPr lang="ru-RU" sz="3700" dirty="0" err="1"/>
              <a:t>цял</a:t>
            </a:r>
            <a:r>
              <a:rPr lang="ru-RU" sz="3700" dirty="0"/>
              <a:t> свят.</a:t>
            </a:r>
          </a:p>
          <a:p>
            <a:endParaRPr lang="ru-RU" sz="3700" dirty="0"/>
          </a:p>
          <a:p>
            <a:r>
              <a:rPr lang="ru-RU" sz="3700" dirty="0" err="1"/>
              <a:t>Нощният</a:t>
            </a:r>
            <a:r>
              <a:rPr lang="ru-RU" sz="3700" dirty="0"/>
              <a:t> живот </a:t>
            </a:r>
            <a:r>
              <a:rPr lang="ru-RU" sz="3700" dirty="0" err="1"/>
              <a:t>има</a:t>
            </a:r>
            <a:r>
              <a:rPr lang="ru-RU" sz="3700" dirty="0"/>
              <a:t> много </a:t>
            </a:r>
            <a:r>
              <a:rPr lang="ru-RU" sz="3700" dirty="0" err="1"/>
              <a:t>центрове</a:t>
            </a:r>
            <a:r>
              <a:rPr lang="ru-RU" sz="3700" dirty="0"/>
              <a:t>: </a:t>
            </a:r>
            <a:r>
              <a:rPr lang="ru-RU" sz="3700" dirty="0" err="1"/>
              <a:t>Шанз-Елизе</a:t>
            </a:r>
            <a:r>
              <a:rPr lang="ru-RU" sz="3700" dirty="0"/>
              <a:t>, </a:t>
            </a:r>
            <a:r>
              <a:rPr lang="ru-RU" sz="3700" dirty="0" err="1"/>
              <a:t>Площада</a:t>
            </a:r>
            <a:r>
              <a:rPr lang="ru-RU" sz="3700" dirty="0"/>
              <a:t> на </a:t>
            </a:r>
            <a:r>
              <a:rPr lang="ru-RU" sz="3700" dirty="0" err="1"/>
              <a:t>Бастилията</a:t>
            </a:r>
            <a:r>
              <a:rPr lang="ru-RU" sz="3700" dirty="0"/>
              <a:t>, </a:t>
            </a:r>
            <a:r>
              <a:rPr lang="ru-RU" sz="3700" dirty="0" err="1"/>
              <a:t>Пигал</a:t>
            </a:r>
            <a:r>
              <a:rPr lang="ru-RU" sz="3700" dirty="0"/>
              <a:t>, улица </a:t>
            </a:r>
            <a:r>
              <a:rPr lang="ru-RU" sz="3700" dirty="0" err="1"/>
              <a:t>Муфтар</a:t>
            </a:r>
            <a:r>
              <a:rPr lang="ru-RU" sz="3700" dirty="0"/>
              <a:t>, улица </a:t>
            </a:r>
            <a:r>
              <a:rPr lang="ru-RU" sz="3700" dirty="0" err="1"/>
              <a:t>Оберкамф</a:t>
            </a:r>
            <a:r>
              <a:rPr lang="ru-RU" sz="3700" dirty="0"/>
              <a:t>, известна с </a:t>
            </a:r>
            <a:r>
              <a:rPr lang="ru-RU" sz="3700" dirty="0" err="1"/>
              <a:t>многобройните</a:t>
            </a:r>
            <a:r>
              <a:rPr lang="ru-RU" sz="3700" dirty="0"/>
              <a:t> си </a:t>
            </a:r>
            <a:r>
              <a:rPr lang="ru-RU" sz="3700" dirty="0" err="1"/>
              <a:t>барове</a:t>
            </a:r>
            <a:r>
              <a:rPr lang="ru-RU" sz="3700" dirty="0"/>
              <a:t>, квартал Маре, </a:t>
            </a:r>
            <a:r>
              <a:rPr lang="ru-RU" sz="3700" dirty="0" err="1"/>
              <a:t>Бют</a:t>
            </a:r>
            <a:r>
              <a:rPr lang="ru-RU" sz="3700" dirty="0"/>
              <a:t>-о-Кай, </a:t>
            </a:r>
            <a:r>
              <a:rPr lang="ru-RU" sz="3700" dirty="0" err="1"/>
              <a:t>Площада</a:t>
            </a:r>
            <a:r>
              <a:rPr lang="ru-RU" sz="3700" dirty="0"/>
              <a:t> на </a:t>
            </a:r>
            <a:r>
              <a:rPr lang="ru-RU" sz="3700" dirty="0" err="1"/>
              <a:t>Републиката</a:t>
            </a:r>
            <a:r>
              <a:rPr lang="ru-RU" sz="3700" dirty="0"/>
              <a:t>, </a:t>
            </a:r>
            <a:r>
              <a:rPr lang="ru-RU" sz="3700" dirty="0" err="1"/>
              <a:t>Латинския</a:t>
            </a:r>
            <a:r>
              <a:rPr lang="ru-RU" sz="3700" dirty="0"/>
              <a:t> квартал, </a:t>
            </a:r>
            <a:r>
              <a:rPr lang="ru-RU" sz="3700" dirty="0" err="1"/>
              <a:t>Халите</a:t>
            </a:r>
            <a:r>
              <a:rPr lang="ru-RU" sz="3700" dirty="0"/>
              <a:t>, </a:t>
            </a:r>
            <a:r>
              <a:rPr lang="ru-RU" sz="3700" dirty="0" err="1"/>
              <a:t>Монпарнас</a:t>
            </a:r>
            <a:r>
              <a:rPr lang="ru-RU" sz="3700" dirty="0"/>
              <a:t> и др.</a:t>
            </a:r>
          </a:p>
          <a:p>
            <a:endParaRPr lang="ru-RU" sz="3700" dirty="0"/>
          </a:p>
          <a:p>
            <a:r>
              <a:rPr lang="ru-RU" sz="3700" dirty="0"/>
              <a:t>Музеи</a:t>
            </a:r>
          </a:p>
          <a:p>
            <a:r>
              <a:rPr lang="ru-RU" sz="3700" dirty="0"/>
              <a:t>В Париж се </a:t>
            </a:r>
            <a:r>
              <a:rPr lang="ru-RU" sz="3700" dirty="0" err="1"/>
              <a:t>намират</a:t>
            </a:r>
            <a:r>
              <a:rPr lang="ru-RU" sz="3700" dirty="0"/>
              <a:t> не </a:t>
            </a:r>
            <a:r>
              <a:rPr lang="ru-RU" sz="3700" dirty="0" err="1"/>
              <a:t>по-малко</a:t>
            </a:r>
            <a:r>
              <a:rPr lang="ru-RU" sz="3700" dirty="0"/>
              <a:t> от сто музея, а в региона Ил-</a:t>
            </a:r>
            <a:r>
              <a:rPr lang="ru-RU" sz="3700" dirty="0" err="1"/>
              <a:t>дьо</a:t>
            </a:r>
            <a:r>
              <a:rPr lang="ru-RU" sz="3700" dirty="0"/>
              <a:t>-Франс </a:t>
            </a:r>
            <a:r>
              <a:rPr lang="ru-RU" sz="3700" dirty="0" err="1"/>
              <a:t>още</a:t>
            </a:r>
            <a:r>
              <a:rPr lang="ru-RU" sz="3700" dirty="0"/>
              <a:t> сто и </a:t>
            </a:r>
            <a:r>
              <a:rPr lang="ru-RU" sz="3700" dirty="0" err="1"/>
              <a:t>десет</a:t>
            </a:r>
            <a:r>
              <a:rPr lang="ru-RU" sz="3700" dirty="0"/>
              <a:t>, </a:t>
            </a:r>
            <a:r>
              <a:rPr lang="ru-RU" sz="3700" dirty="0" err="1"/>
              <a:t>съставляващи</a:t>
            </a:r>
            <a:r>
              <a:rPr lang="ru-RU" sz="3700" dirty="0"/>
              <a:t> </a:t>
            </a:r>
            <a:r>
              <a:rPr lang="ru-RU" sz="3700" dirty="0" err="1"/>
              <a:t>голяма</a:t>
            </a:r>
            <a:r>
              <a:rPr lang="ru-RU" sz="3700" dirty="0"/>
              <a:t> и разнообразна </a:t>
            </a:r>
            <a:r>
              <a:rPr lang="ru-RU" sz="3700" dirty="0" err="1"/>
              <a:t>музейна</a:t>
            </a:r>
            <a:r>
              <a:rPr lang="ru-RU" sz="3700" dirty="0"/>
              <a:t> мрежа.</a:t>
            </a:r>
          </a:p>
          <a:p>
            <a:endParaRPr lang="ru-RU" sz="3700" dirty="0"/>
          </a:p>
          <a:p>
            <a:r>
              <a:rPr lang="ru-RU" sz="3700" dirty="0" err="1"/>
              <a:t>Многовековна</a:t>
            </a:r>
            <a:r>
              <a:rPr lang="ru-RU" sz="3700" dirty="0"/>
              <a:t> столица с богато </a:t>
            </a:r>
            <a:r>
              <a:rPr lang="ru-RU" sz="3700" dirty="0" err="1"/>
              <a:t>историческо</a:t>
            </a:r>
            <a:r>
              <a:rPr lang="ru-RU" sz="3700" dirty="0"/>
              <a:t> наследство, Париж </a:t>
            </a:r>
            <a:r>
              <a:rPr lang="ru-RU" sz="3700" dirty="0" err="1"/>
              <a:t>привлича</a:t>
            </a:r>
            <a:r>
              <a:rPr lang="ru-RU" sz="3700" dirty="0"/>
              <a:t> </a:t>
            </a:r>
            <a:r>
              <a:rPr lang="ru-RU" sz="3700" dirty="0" err="1"/>
              <a:t>многобройни</a:t>
            </a:r>
            <a:r>
              <a:rPr lang="ru-RU" sz="3700" dirty="0"/>
              <a:t> посетители. </a:t>
            </a:r>
            <a:r>
              <a:rPr lang="ru-RU" sz="3700" dirty="0" err="1"/>
              <a:t>Най-старият</a:t>
            </a:r>
            <a:r>
              <a:rPr lang="ru-RU" sz="3700" dirty="0"/>
              <a:t>, </a:t>
            </a:r>
            <a:r>
              <a:rPr lang="ru-RU" sz="3700" dirty="0" err="1"/>
              <a:t>най-голям</a:t>
            </a:r>
            <a:r>
              <a:rPr lang="ru-RU" sz="3700" dirty="0"/>
              <a:t> и богат музей е </a:t>
            </a:r>
            <a:r>
              <a:rPr lang="ru-RU" sz="3700" dirty="0" err="1"/>
              <a:t>Лувърът</a:t>
            </a:r>
            <a:r>
              <a:rPr lang="ru-RU" sz="3700" dirty="0"/>
              <a:t>. </a:t>
            </a:r>
            <a:r>
              <a:rPr lang="ru-RU" sz="3700" dirty="0" err="1"/>
              <a:t>Със</a:t>
            </a:r>
            <a:r>
              <a:rPr lang="ru-RU" sz="3700" dirty="0"/>
              <a:t> </a:t>
            </a:r>
            <a:r>
              <a:rPr lang="ru-RU" sz="3700" dirty="0" err="1"/>
              <a:t>своите</a:t>
            </a:r>
            <a:r>
              <a:rPr lang="ru-RU" sz="3700" dirty="0"/>
              <a:t> 8,3 </a:t>
            </a:r>
            <a:r>
              <a:rPr lang="ru-RU" sz="3700" dirty="0" err="1"/>
              <a:t>милиона</a:t>
            </a:r>
            <a:r>
              <a:rPr lang="ru-RU" sz="3700" dirty="0"/>
              <a:t> </a:t>
            </a:r>
            <a:r>
              <a:rPr lang="ru-RU" sz="3700" dirty="0" err="1"/>
              <a:t>туристи</a:t>
            </a:r>
            <a:r>
              <a:rPr lang="ru-RU" sz="3700" dirty="0"/>
              <a:t> </a:t>
            </a:r>
            <a:r>
              <a:rPr lang="ru-RU" sz="3700" dirty="0" err="1"/>
              <a:t>годишно</a:t>
            </a:r>
            <a:r>
              <a:rPr lang="ru-RU" sz="3700" dirty="0"/>
              <a:t> </a:t>
            </a:r>
            <a:r>
              <a:rPr lang="ru-RU" sz="3700" dirty="0" err="1"/>
              <a:t>това</a:t>
            </a:r>
            <a:r>
              <a:rPr lang="ru-RU" sz="3700" dirty="0"/>
              <a:t> е </a:t>
            </a:r>
            <a:r>
              <a:rPr lang="ru-RU" sz="3700" dirty="0" err="1"/>
              <a:t>най-посещаваният</a:t>
            </a:r>
            <a:r>
              <a:rPr lang="ru-RU" sz="3700" dirty="0"/>
              <a:t> музей на </a:t>
            </a:r>
            <a:r>
              <a:rPr lang="ru-RU" sz="3700" dirty="0" err="1"/>
              <a:t>изкуството</a:t>
            </a:r>
            <a:r>
              <a:rPr lang="ru-RU" sz="3700" dirty="0"/>
              <a:t> в </a:t>
            </a:r>
            <a:r>
              <a:rPr lang="ru-RU" sz="3700" dirty="0" err="1"/>
              <a:t>световен</a:t>
            </a:r>
            <a:r>
              <a:rPr lang="ru-RU" sz="3700" dirty="0"/>
              <a:t> </a:t>
            </a:r>
            <a:r>
              <a:rPr lang="ru-RU" sz="3700" dirty="0" err="1"/>
              <a:t>мащаб</a:t>
            </a:r>
            <a:r>
              <a:rPr lang="ru-RU" sz="3700" dirty="0"/>
              <a:t>. </a:t>
            </a:r>
            <a:r>
              <a:rPr lang="ru-RU" sz="3700" dirty="0" err="1"/>
              <a:t>Други</a:t>
            </a:r>
            <a:r>
              <a:rPr lang="ru-RU" sz="3700" dirty="0"/>
              <a:t> </a:t>
            </a:r>
            <a:r>
              <a:rPr lang="ru-RU" sz="3700" dirty="0" err="1"/>
              <a:t>известни</a:t>
            </a:r>
            <a:r>
              <a:rPr lang="ru-RU" sz="3700" dirty="0"/>
              <a:t> музеи </a:t>
            </a:r>
            <a:r>
              <a:rPr lang="ru-RU" sz="3700" dirty="0" err="1"/>
              <a:t>са</a:t>
            </a:r>
            <a:r>
              <a:rPr lang="ru-RU" sz="3700" dirty="0"/>
              <a:t> </a:t>
            </a:r>
            <a:r>
              <a:rPr lang="ru-RU" sz="3700" dirty="0" err="1"/>
              <a:t>Националният</a:t>
            </a:r>
            <a:r>
              <a:rPr lang="ru-RU" sz="3700" dirty="0"/>
              <a:t> музей за </a:t>
            </a:r>
            <a:r>
              <a:rPr lang="ru-RU" sz="3700" dirty="0" err="1"/>
              <a:t>съвременно</a:t>
            </a:r>
            <a:r>
              <a:rPr lang="ru-RU" sz="3700" dirty="0"/>
              <a:t> </a:t>
            </a:r>
            <a:r>
              <a:rPr lang="ru-RU" sz="3700" dirty="0" err="1"/>
              <a:t>изкуство</a:t>
            </a:r>
            <a:r>
              <a:rPr lang="ru-RU" sz="3700" dirty="0"/>
              <a:t> (в </a:t>
            </a:r>
            <a:r>
              <a:rPr lang="ru-RU" sz="3700" dirty="0" err="1"/>
              <a:t>центъра</a:t>
            </a:r>
            <a:r>
              <a:rPr lang="ru-RU" sz="3700" dirty="0"/>
              <a:t> „Жорж Помпиду“), </a:t>
            </a:r>
            <a:r>
              <a:rPr lang="ru-RU" sz="3700" dirty="0" err="1"/>
              <a:t>Музеят</a:t>
            </a:r>
            <a:r>
              <a:rPr lang="ru-RU" sz="3700" dirty="0"/>
              <a:t> </a:t>
            </a:r>
            <a:r>
              <a:rPr lang="ru-RU" sz="3700" dirty="0" err="1"/>
              <a:t>Орсе</a:t>
            </a:r>
            <a:r>
              <a:rPr lang="ru-RU" sz="3700" dirty="0"/>
              <a:t>, </a:t>
            </a:r>
            <a:r>
              <a:rPr lang="ru-RU" sz="3700" dirty="0" err="1"/>
              <a:t>посветен</a:t>
            </a:r>
            <a:r>
              <a:rPr lang="ru-RU" sz="3700" dirty="0"/>
              <a:t> </a:t>
            </a:r>
            <a:r>
              <a:rPr lang="ru-RU" sz="3700" dirty="0" err="1"/>
              <a:t>изключително</a:t>
            </a:r>
            <a:r>
              <a:rPr lang="ru-RU" sz="3700" dirty="0"/>
              <a:t> на </a:t>
            </a:r>
            <a:r>
              <a:rPr lang="ru-RU" sz="3700" dirty="0" err="1"/>
              <a:t>импресионизма</a:t>
            </a:r>
            <a:r>
              <a:rPr lang="ru-RU" sz="3700" dirty="0"/>
              <a:t>. В </a:t>
            </a:r>
            <a:r>
              <a:rPr lang="ru-RU" sz="3700" dirty="0" err="1"/>
              <a:t>близост</a:t>
            </a:r>
            <a:r>
              <a:rPr lang="ru-RU" sz="3700" dirty="0"/>
              <a:t> до Париж се </a:t>
            </a:r>
            <a:r>
              <a:rPr lang="ru-RU" sz="3700" dirty="0" err="1"/>
              <a:t>намира</a:t>
            </a:r>
            <a:r>
              <a:rPr lang="ru-RU" sz="3700" dirty="0"/>
              <a:t> </a:t>
            </a:r>
            <a:r>
              <a:rPr lang="ru-RU" sz="3700" dirty="0" err="1"/>
              <a:t>Версайският</a:t>
            </a:r>
            <a:r>
              <a:rPr lang="ru-RU" sz="3700" dirty="0"/>
              <a:t> дворец, стар </a:t>
            </a:r>
            <a:r>
              <a:rPr lang="ru-RU" sz="3700" dirty="0" err="1"/>
              <a:t>кралски</a:t>
            </a:r>
            <a:r>
              <a:rPr lang="ru-RU" sz="3700" dirty="0"/>
              <a:t> </a:t>
            </a:r>
            <a:r>
              <a:rPr lang="ru-RU" sz="3700" dirty="0" err="1"/>
              <a:t>замък</a:t>
            </a:r>
            <a:r>
              <a:rPr lang="ru-RU" sz="3700" dirty="0"/>
              <a:t>, построен от Луи XIII и Луи XIV и резиденция на </a:t>
            </a:r>
            <a:r>
              <a:rPr lang="ru-RU" sz="3700" dirty="0" err="1"/>
              <a:t>френските</a:t>
            </a:r>
            <a:r>
              <a:rPr lang="ru-RU" sz="3700" dirty="0"/>
              <a:t> крале от XVII до XVIII век. </a:t>
            </a:r>
            <a:r>
              <a:rPr lang="ru-RU" sz="3700" dirty="0" err="1"/>
              <a:t>Замъкът</a:t>
            </a:r>
            <a:r>
              <a:rPr lang="ru-RU" sz="3700" dirty="0"/>
              <a:t> и </a:t>
            </a:r>
            <a:r>
              <a:rPr lang="ru-RU" sz="3700" dirty="0" err="1"/>
              <a:t>паркът</a:t>
            </a:r>
            <a:r>
              <a:rPr lang="ru-RU" sz="3700" dirty="0"/>
              <a:t> на </a:t>
            </a:r>
            <a:r>
              <a:rPr lang="ru-RU" sz="3700" dirty="0" err="1"/>
              <a:t>двореца</a:t>
            </a:r>
            <a:r>
              <a:rPr lang="ru-RU" sz="3700" dirty="0"/>
              <a:t> </a:t>
            </a:r>
            <a:r>
              <a:rPr lang="ru-RU" sz="3700" dirty="0" err="1"/>
              <a:t>са</a:t>
            </a:r>
            <a:r>
              <a:rPr lang="ru-RU" sz="3700" dirty="0"/>
              <a:t> част от </a:t>
            </a:r>
            <a:r>
              <a:rPr lang="ru-RU" sz="3700" dirty="0" err="1"/>
              <a:t>Списъка</a:t>
            </a:r>
            <a:r>
              <a:rPr lang="ru-RU" sz="3700" dirty="0"/>
              <a:t> на </a:t>
            </a:r>
            <a:r>
              <a:rPr lang="ru-RU" sz="3700" dirty="0" err="1"/>
              <a:t>световното</a:t>
            </a:r>
            <a:r>
              <a:rPr lang="ru-RU" sz="3700" dirty="0"/>
              <a:t> </a:t>
            </a:r>
            <a:r>
              <a:rPr lang="ru-RU" sz="3700" dirty="0" err="1"/>
              <a:t>културно</a:t>
            </a:r>
            <a:r>
              <a:rPr lang="ru-RU" sz="3700" dirty="0"/>
              <a:t> наследство на ЮНЕСКО [26].</a:t>
            </a:r>
          </a:p>
          <a:p>
            <a:endParaRPr lang="ru-RU" sz="3700" dirty="0"/>
          </a:p>
          <a:p>
            <a:r>
              <a:rPr lang="ru-RU" sz="3700" dirty="0"/>
              <a:t>Сред </a:t>
            </a:r>
            <a:r>
              <a:rPr lang="ru-RU" sz="3700" dirty="0" err="1"/>
              <a:t>известните</a:t>
            </a:r>
            <a:r>
              <a:rPr lang="ru-RU" sz="3700" dirty="0"/>
              <a:t> музеи е и </a:t>
            </a:r>
            <a:r>
              <a:rPr lang="ru-RU" sz="3700" dirty="0" err="1"/>
              <a:t>Пантеонът</a:t>
            </a:r>
            <a:r>
              <a:rPr lang="ru-RU" sz="3700" dirty="0"/>
              <a:t>, </a:t>
            </a:r>
            <a:r>
              <a:rPr lang="ru-RU" sz="3700" dirty="0" err="1"/>
              <a:t>бивша</a:t>
            </a:r>
            <a:r>
              <a:rPr lang="ru-RU" sz="3700" dirty="0"/>
              <a:t> </a:t>
            </a:r>
            <a:r>
              <a:rPr lang="ru-RU" sz="3700" dirty="0" err="1"/>
              <a:t>църква</a:t>
            </a:r>
            <a:r>
              <a:rPr lang="ru-RU" sz="3700" dirty="0"/>
              <a:t>, </a:t>
            </a:r>
            <a:r>
              <a:rPr lang="ru-RU" sz="3700" dirty="0" err="1"/>
              <a:t>където</a:t>
            </a:r>
            <a:r>
              <a:rPr lang="ru-RU" sz="3700" dirty="0"/>
              <a:t> се </a:t>
            </a:r>
            <a:r>
              <a:rPr lang="ru-RU" sz="3700" dirty="0" err="1"/>
              <a:t>намират</a:t>
            </a:r>
            <a:r>
              <a:rPr lang="ru-RU" sz="3700" dirty="0"/>
              <a:t> </a:t>
            </a:r>
            <a:r>
              <a:rPr lang="ru-RU" sz="3700" dirty="0" err="1"/>
              <a:t>тленните</a:t>
            </a:r>
            <a:r>
              <a:rPr lang="ru-RU" sz="3700" dirty="0"/>
              <a:t> останки на </a:t>
            </a:r>
            <a:r>
              <a:rPr lang="ru-RU" sz="3700" dirty="0" err="1"/>
              <a:t>големи</a:t>
            </a:r>
            <a:r>
              <a:rPr lang="ru-RU" sz="3700" dirty="0"/>
              <a:t> </a:t>
            </a:r>
            <a:r>
              <a:rPr lang="ru-RU" sz="3700" dirty="0" err="1"/>
              <a:t>държавни</a:t>
            </a:r>
            <a:r>
              <a:rPr lang="ru-RU" sz="3700" dirty="0"/>
              <a:t> </a:t>
            </a:r>
            <a:r>
              <a:rPr lang="ru-RU" sz="3700" dirty="0" err="1"/>
              <a:t>мъже</a:t>
            </a:r>
            <a:r>
              <a:rPr lang="ru-RU" sz="3700" dirty="0"/>
              <a:t> и </a:t>
            </a:r>
            <a:r>
              <a:rPr lang="ru-RU" sz="3700" dirty="0" err="1"/>
              <a:t>дейци</a:t>
            </a:r>
            <a:r>
              <a:rPr lang="ru-RU" sz="3700" dirty="0"/>
              <a:t> на </a:t>
            </a:r>
            <a:r>
              <a:rPr lang="ru-RU" sz="3700" dirty="0" err="1"/>
              <a:t>науката</a:t>
            </a:r>
            <a:r>
              <a:rPr lang="ru-RU" sz="3700" dirty="0"/>
              <a:t> и </a:t>
            </a:r>
            <a:r>
              <a:rPr lang="ru-RU" sz="3700" dirty="0" err="1"/>
              <a:t>изкуството</a:t>
            </a:r>
            <a:r>
              <a:rPr lang="ru-RU" sz="3700" dirty="0"/>
              <a:t>, </a:t>
            </a:r>
            <a:r>
              <a:rPr lang="ru-RU" sz="3700" dirty="0" err="1"/>
              <a:t>като</a:t>
            </a:r>
            <a:r>
              <a:rPr lang="ru-RU" sz="3700" dirty="0"/>
              <a:t> Виктор </a:t>
            </a:r>
            <a:r>
              <a:rPr lang="ru-RU" sz="3700" dirty="0" err="1"/>
              <a:t>Юго</a:t>
            </a:r>
            <a:r>
              <a:rPr lang="ru-RU" sz="3700" dirty="0"/>
              <a:t>, </a:t>
            </a:r>
            <a:r>
              <a:rPr lang="ru-RU" sz="3700" dirty="0" err="1"/>
              <a:t>Волтер</a:t>
            </a:r>
            <a:r>
              <a:rPr lang="ru-RU" sz="3700" dirty="0"/>
              <a:t>, Жан </a:t>
            </a:r>
            <a:r>
              <a:rPr lang="ru-RU" sz="3700" dirty="0" err="1"/>
              <a:t>Мулен</a:t>
            </a:r>
            <a:r>
              <a:rPr lang="ru-RU" sz="3700" dirty="0"/>
              <a:t>, Жан Жорес, Мария Кюри и </a:t>
            </a:r>
            <a:r>
              <a:rPr lang="ru-RU" sz="3700" dirty="0" err="1"/>
              <a:t>други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2093998"/>
      </p:ext>
    </p:extLst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259632" y="620688"/>
            <a:ext cx="7674056" cy="5627712"/>
          </a:xfrm>
        </p:spPr>
        <p:txBody>
          <a:bodyPr>
            <a:normAutofit fontScale="47500" lnSpcReduction="20000"/>
          </a:bodyPr>
          <a:lstStyle/>
          <a:p>
            <a:pPr marL="82296" indent="0">
              <a:buNone/>
            </a:pPr>
            <a:r>
              <a:rPr lang="ru-RU" dirty="0"/>
              <a:t>Библиотеки</a:t>
            </a:r>
          </a:p>
          <a:p>
            <a:pPr marL="82296" indent="0">
              <a:buNone/>
            </a:pPr>
            <a:r>
              <a:rPr lang="ru-RU" dirty="0"/>
              <a:t>В Париж се </a:t>
            </a:r>
            <a:r>
              <a:rPr lang="ru-RU" dirty="0" err="1"/>
              <a:t>намират</a:t>
            </a:r>
            <a:r>
              <a:rPr lang="ru-RU" dirty="0"/>
              <a:t> </a:t>
            </a:r>
            <a:r>
              <a:rPr lang="ru-RU" dirty="0" err="1"/>
              <a:t>голям</a:t>
            </a:r>
            <a:r>
              <a:rPr lang="ru-RU" dirty="0"/>
              <a:t> </a:t>
            </a:r>
            <a:r>
              <a:rPr lang="ru-RU" dirty="0" err="1"/>
              <a:t>брой</a:t>
            </a:r>
            <a:r>
              <a:rPr lang="ru-RU" dirty="0"/>
              <a:t> библиотеки. </a:t>
            </a:r>
            <a:r>
              <a:rPr lang="ru-RU" dirty="0" err="1"/>
              <a:t>Библиотеката</a:t>
            </a:r>
            <a:r>
              <a:rPr lang="ru-RU" dirty="0"/>
              <a:t> </a:t>
            </a:r>
            <a:r>
              <a:rPr lang="ru-RU" dirty="0" err="1"/>
              <a:t>Мазарини</a:t>
            </a:r>
            <a:r>
              <a:rPr lang="ru-RU" dirty="0"/>
              <a:t>, </a:t>
            </a:r>
            <a:r>
              <a:rPr lang="ru-RU" dirty="0" err="1"/>
              <a:t>изначално</a:t>
            </a:r>
            <a:r>
              <a:rPr lang="ru-RU" dirty="0"/>
              <a:t> </a:t>
            </a:r>
            <a:r>
              <a:rPr lang="ru-RU" dirty="0" err="1"/>
              <a:t>лична</a:t>
            </a:r>
            <a:r>
              <a:rPr lang="ru-RU" dirty="0"/>
              <a:t> библиотека на кардинал </a:t>
            </a:r>
            <a:r>
              <a:rPr lang="ru-RU" dirty="0" err="1"/>
              <a:t>Мазарини</a:t>
            </a:r>
            <a:r>
              <a:rPr lang="ru-RU" dirty="0"/>
              <a:t>, е </a:t>
            </a:r>
            <a:r>
              <a:rPr lang="ru-RU" dirty="0" err="1"/>
              <a:t>най-старата</a:t>
            </a:r>
            <a:r>
              <a:rPr lang="ru-RU" dirty="0"/>
              <a:t> </a:t>
            </a:r>
            <a:r>
              <a:rPr lang="ru-RU" dirty="0" err="1"/>
              <a:t>обществена</a:t>
            </a:r>
            <a:r>
              <a:rPr lang="ru-RU" dirty="0"/>
              <a:t> библиотека </a:t>
            </a:r>
            <a:r>
              <a:rPr lang="ru-RU" dirty="0" err="1"/>
              <a:t>във</a:t>
            </a:r>
            <a:r>
              <a:rPr lang="ru-RU" dirty="0"/>
              <a:t> Франция (отворена </a:t>
            </a:r>
            <a:r>
              <a:rPr lang="ru-RU" dirty="0" err="1"/>
              <a:t>през</a:t>
            </a:r>
            <a:r>
              <a:rPr lang="ru-RU" dirty="0"/>
              <a:t> 1643 г.).</a:t>
            </a:r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r>
              <a:rPr lang="ru-RU" dirty="0" err="1"/>
              <a:t>Националната</a:t>
            </a:r>
            <a:r>
              <a:rPr lang="ru-RU" dirty="0"/>
              <a:t> библиотека на Франция се </a:t>
            </a:r>
            <a:r>
              <a:rPr lang="ru-RU" dirty="0" err="1"/>
              <a:t>намира</a:t>
            </a:r>
            <a:r>
              <a:rPr lang="ru-RU" dirty="0"/>
              <a:t> в Париж. </a:t>
            </a:r>
            <a:r>
              <a:rPr lang="ru-RU" dirty="0" err="1"/>
              <a:t>По-голямата</a:t>
            </a:r>
            <a:r>
              <a:rPr lang="ru-RU" dirty="0"/>
              <a:t> част е в 13-ти </a:t>
            </a:r>
            <a:r>
              <a:rPr lang="ru-RU" dirty="0" err="1"/>
              <a:t>арондисман</a:t>
            </a:r>
            <a:r>
              <a:rPr lang="ru-RU" dirty="0"/>
              <a:t>, в комплекса „</a:t>
            </a:r>
            <a:r>
              <a:rPr lang="ru-RU" dirty="0" err="1"/>
              <a:t>Франсоа</a:t>
            </a:r>
            <a:r>
              <a:rPr lang="ru-RU" dirty="0"/>
              <a:t> </a:t>
            </a:r>
            <a:r>
              <a:rPr lang="ru-RU" dirty="0" err="1"/>
              <a:t>Митеран</a:t>
            </a:r>
            <a:r>
              <a:rPr lang="ru-RU" dirty="0"/>
              <a:t>“, а </a:t>
            </a:r>
            <a:r>
              <a:rPr lang="ru-RU" dirty="0" err="1"/>
              <a:t>по-малката</a:t>
            </a:r>
            <a:r>
              <a:rPr lang="ru-RU" dirty="0"/>
              <a:t> стара част се </a:t>
            </a:r>
            <a:r>
              <a:rPr lang="ru-RU" dirty="0" err="1"/>
              <a:t>намира</a:t>
            </a:r>
            <a:r>
              <a:rPr lang="ru-RU" dirty="0"/>
              <a:t> в </a:t>
            </a:r>
            <a:r>
              <a:rPr lang="ru-RU" dirty="0" err="1"/>
              <a:t>сградата</a:t>
            </a:r>
            <a:r>
              <a:rPr lang="ru-RU" dirty="0"/>
              <a:t> „</a:t>
            </a:r>
            <a:r>
              <a:rPr lang="ru-RU" dirty="0" err="1"/>
              <a:t>Ришельо</a:t>
            </a:r>
            <a:r>
              <a:rPr lang="ru-RU" dirty="0"/>
              <a:t>“ </a:t>
            </a:r>
            <a:r>
              <a:rPr lang="ru-RU" dirty="0" err="1"/>
              <a:t>във</a:t>
            </a:r>
            <a:r>
              <a:rPr lang="ru-RU" dirty="0"/>
              <a:t> 2-ри </a:t>
            </a:r>
            <a:r>
              <a:rPr lang="ru-RU" dirty="0" err="1"/>
              <a:t>арондисман</a:t>
            </a:r>
            <a:r>
              <a:rPr lang="ru-RU" dirty="0"/>
              <a:t>. </a:t>
            </a:r>
            <a:r>
              <a:rPr lang="ru-RU" dirty="0" err="1"/>
              <a:t>Националната</a:t>
            </a:r>
            <a:r>
              <a:rPr lang="ru-RU" dirty="0"/>
              <a:t> библиотека е </a:t>
            </a:r>
            <a:r>
              <a:rPr lang="ru-RU" dirty="0" err="1"/>
              <a:t>една</a:t>
            </a:r>
            <a:r>
              <a:rPr lang="ru-RU" dirty="0"/>
              <a:t> от </a:t>
            </a:r>
            <a:r>
              <a:rPr lang="ru-RU" dirty="0" err="1"/>
              <a:t>най-големите</a:t>
            </a:r>
            <a:r>
              <a:rPr lang="ru-RU" dirty="0"/>
              <a:t> библиотеки на света,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колекцията</a:t>
            </a:r>
            <a:r>
              <a:rPr lang="ru-RU" dirty="0"/>
              <a:t> ѝ се </a:t>
            </a:r>
            <a:r>
              <a:rPr lang="ru-RU" dirty="0" err="1"/>
              <a:t>оценява</a:t>
            </a:r>
            <a:r>
              <a:rPr lang="ru-RU" dirty="0"/>
              <a:t> на 30 </a:t>
            </a:r>
            <a:r>
              <a:rPr lang="ru-RU" dirty="0" err="1"/>
              <a:t>милиона</a:t>
            </a:r>
            <a:r>
              <a:rPr lang="ru-RU" dirty="0"/>
              <a:t> тома. В </a:t>
            </a:r>
            <a:r>
              <a:rPr lang="ru-RU" dirty="0" err="1"/>
              <a:t>тази</a:t>
            </a:r>
            <a:r>
              <a:rPr lang="ru-RU" dirty="0"/>
              <a:t> институция се </a:t>
            </a:r>
            <a:r>
              <a:rPr lang="ru-RU" dirty="0" err="1"/>
              <a:t>събират</a:t>
            </a:r>
            <a:r>
              <a:rPr lang="ru-RU" dirty="0"/>
              <a:t> </a:t>
            </a:r>
            <a:r>
              <a:rPr lang="ru-RU" dirty="0" err="1"/>
              <a:t>задължителните</a:t>
            </a:r>
            <a:r>
              <a:rPr lang="ru-RU" dirty="0"/>
              <a:t> </a:t>
            </a:r>
            <a:r>
              <a:rPr lang="ru-RU" dirty="0" err="1"/>
              <a:t>екземпляри</a:t>
            </a:r>
            <a:r>
              <a:rPr lang="ru-RU" dirty="0"/>
              <a:t> на </a:t>
            </a:r>
            <a:r>
              <a:rPr lang="ru-RU" dirty="0" err="1"/>
              <a:t>изданията</a:t>
            </a:r>
            <a:r>
              <a:rPr lang="ru-RU" dirty="0"/>
              <a:t> </a:t>
            </a:r>
            <a:r>
              <a:rPr lang="ru-RU" dirty="0" err="1"/>
              <a:t>във</a:t>
            </a:r>
            <a:r>
              <a:rPr lang="ru-RU" dirty="0"/>
              <a:t> Франция от </a:t>
            </a:r>
            <a:r>
              <a:rPr lang="ru-RU" dirty="0" err="1"/>
              <a:t>управлението</a:t>
            </a:r>
            <a:r>
              <a:rPr lang="ru-RU" dirty="0"/>
              <a:t> на </a:t>
            </a:r>
            <a:r>
              <a:rPr lang="ru-RU" dirty="0" err="1"/>
              <a:t>Франсоа</a:t>
            </a:r>
            <a:r>
              <a:rPr lang="ru-RU" dirty="0"/>
              <a:t> I.</a:t>
            </a:r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r>
              <a:rPr lang="ru-RU" dirty="0" err="1"/>
              <a:t>Кметството</a:t>
            </a:r>
            <a:r>
              <a:rPr lang="ru-RU" dirty="0"/>
              <a:t> </a:t>
            </a:r>
            <a:r>
              <a:rPr lang="ru-RU" dirty="0" err="1"/>
              <a:t>поддържа</a:t>
            </a:r>
            <a:r>
              <a:rPr lang="ru-RU" dirty="0"/>
              <a:t> 55 </a:t>
            </a:r>
            <a:r>
              <a:rPr lang="ru-RU" dirty="0" err="1"/>
              <a:t>общински</a:t>
            </a:r>
            <a:r>
              <a:rPr lang="ru-RU" dirty="0"/>
              <a:t> библиотеки[27] и </a:t>
            </a:r>
            <a:r>
              <a:rPr lang="ru-RU" dirty="0" err="1"/>
              <a:t>десетина</a:t>
            </a:r>
            <a:r>
              <a:rPr lang="ru-RU" dirty="0"/>
              <a:t> </a:t>
            </a:r>
            <a:r>
              <a:rPr lang="ru-RU" dirty="0" err="1"/>
              <a:t>специализирани</a:t>
            </a:r>
            <a:r>
              <a:rPr lang="ru-RU" dirty="0"/>
              <a:t> библиотеки[28]. </a:t>
            </a:r>
            <a:r>
              <a:rPr lang="ru-RU" dirty="0" err="1"/>
              <a:t>Най</a:t>
            </a:r>
            <a:r>
              <a:rPr lang="ru-RU" dirty="0"/>
              <a:t>-известна от </a:t>
            </a:r>
            <a:r>
              <a:rPr lang="ru-RU" dirty="0" err="1"/>
              <a:t>тях</a:t>
            </a:r>
            <a:r>
              <a:rPr lang="ru-RU" dirty="0"/>
              <a:t> е </a:t>
            </a:r>
            <a:r>
              <a:rPr lang="ru-RU" dirty="0" err="1"/>
              <a:t>Историческата</a:t>
            </a:r>
            <a:r>
              <a:rPr lang="ru-RU" dirty="0"/>
              <a:t> библиотека на Париж, основана </a:t>
            </a:r>
            <a:r>
              <a:rPr lang="ru-RU" dirty="0" err="1"/>
              <a:t>през</a:t>
            </a:r>
            <a:r>
              <a:rPr lang="ru-RU" dirty="0"/>
              <a:t> 1871 г., в </a:t>
            </a:r>
            <a:r>
              <a:rPr lang="ru-RU" dirty="0" err="1"/>
              <a:t>която</a:t>
            </a:r>
            <a:r>
              <a:rPr lang="ru-RU" dirty="0"/>
              <a:t> се </a:t>
            </a:r>
            <a:r>
              <a:rPr lang="ru-RU" dirty="0" err="1"/>
              <a:t>съхраняват</a:t>
            </a:r>
            <a:r>
              <a:rPr lang="ru-RU" dirty="0"/>
              <a:t> над един </a:t>
            </a:r>
            <a:r>
              <a:rPr lang="ru-RU" dirty="0" err="1"/>
              <a:t>милион</a:t>
            </a:r>
            <a:r>
              <a:rPr lang="ru-RU" dirty="0"/>
              <a:t> книги, </a:t>
            </a:r>
            <a:r>
              <a:rPr lang="ru-RU" dirty="0" err="1"/>
              <a:t>брошури</a:t>
            </a:r>
            <a:r>
              <a:rPr lang="ru-RU" dirty="0"/>
              <a:t>, фотографии, </a:t>
            </a:r>
            <a:r>
              <a:rPr lang="ru-RU" dirty="0" err="1"/>
              <a:t>карти</a:t>
            </a:r>
            <a:r>
              <a:rPr lang="ru-RU" dirty="0"/>
              <a:t> и </a:t>
            </a:r>
            <a:r>
              <a:rPr lang="ru-RU" dirty="0" err="1"/>
              <a:t>други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, </a:t>
            </a:r>
            <a:r>
              <a:rPr lang="ru-RU" dirty="0" err="1"/>
              <a:t>свързани</a:t>
            </a:r>
            <a:r>
              <a:rPr lang="ru-RU" dirty="0"/>
              <a:t> с </a:t>
            </a:r>
            <a:r>
              <a:rPr lang="ru-RU" dirty="0" err="1"/>
              <a:t>историята</a:t>
            </a:r>
            <a:r>
              <a:rPr lang="ru-RU" dirty="0"/>
              <a:t> на града. Друга известна библиотека е </a:t>
            </a:r>
            <a:r>
              <a:rPr lang="ru-RU" dirty="0" err="1"/>
              <a:t>кинематографичната</a:t>
            </a:r>
            <a:r>
              <a:rPr lang="ru-RU" dirty="0"/>
              <a:t> библиотека „</a:t>
            </a:r>
            <a:r>
              <a:rPr lang="ru-RU" dirty="0" err="1"/>
              <a:t>Франсоа</a:t>
            </a:r>
            <a:r>
              <a:rPr lang="ru-RU" dirty="0"/>
              <a:t> </a:t>
            </a:r>
            <a:r>
              <a:rPr lang="ru-RU" dirty="0" err="1"/>
              <a:t>Трюфо</a:t>
            </a:r>
            <a:r>
              <a:rPr lang="ru-RU" dirty="0"/>
              <a:t>“.[29] За </a:t>
            </a:r>
            <a:r>
              <a:rPr lang="ru-RU" dirty="0" err="1"/>
              <a:t>разлика</a:t>
            </a:r>
            <a:r>
              <a:rPr lang="ru-RU" dirty="0"/>
              <a:t> от </a:t>
            </a:r>
            <a:r>
              <a:rPr lang="ru-RU" dirty="0" err="1"/>
              <a:t>Националната</a:t>
            </a:r>
            <a:r>
              <a:rPr lang="ru-RU" dirty="0"/>
              <a:t> библиотека или </a:t>
            </a:r>
            <a:r>
              <a:rPr lang="ru-RU" dirty="0" err="1"/>
              <a:t>библиотеката</a:t>
            </a:r>
            <a:r>
              <a:rPr lang="ru-RU" dirty="0"/>
              <a:t> </a:t>
            </a:r>
            <a:r>
              <a:rPr lang="ru-RU" dirty="0" err="1"/>
              <a:t>Мазарини</a:t>
            </a:r>
            <a:r>
              <a:rPr lang="ru-RU" dirty="0"/>
              <a:t>, </a:t>
            </a:r>
            <a:r>
              <a:rPr lang="ru-RU" dirty="0" err="1"/>
              <a:t>достъпът</a:t>
            </a:r>
            <a:r>
              <a:rPr lang="ru-RU" dirty="0"/>
              <a:t> до </a:t>
            </a:r>
            <a:r>
              <a:rPr lang="ru-RU" dirty="0" err="1"/>
              <a:t>общинските</a:t>
            </a:r>
            <a:r>
              <a:rPr lang="ru-RU" dirty="0"/>
              <a:t> библиотеки е </a:t>
            </a:r>
            <a:r>
              <a:rPr lang="ru-RU" dirty="0" err="1"/>
              <a:t>безплатен</a:t>
            </a:r>
            <a:r>
              <a:rPr lang="ru-RU" dirty="0"/>
              <a:t>.</a:t>
            </a:r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r>
              <a:rPr lang="ru-RU" dirty="0"/>
              <a:t>Множество </a:t>
            </a:r>
            <a:r>
              <a:rPr lang="ru-RU" dirty="0" err="1"/>
              <a:t>университетски</a:t>
            </a:r>
            <a:r>
              <a:rPr lang="ru-RU" dirty="0"/>
              <a:t> библиотеки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отворени</a:t>
            </a:r>
            <a:r>
              <a:rPr lang="ru-RU" dirty="0"/>
              <a:t> за </a:t>
            </a:r>
            <a:r>
              <a:rPr lang="ru-RU" dirty="0" err="1"/>
              <a:t>широката</a:t>
            </a:r>
            <a:r>
              <a:rPr lang="ru-RU" dirty="0"/>
              <a:t> публика.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553876662"/>
      </p:ext>
    </p:extLst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897" y="0"/>
            <a:ext cx="91708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7509981"/>
      </p:ext>
    </p:extLst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Образование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err="1"/>
              <a:t>Основно</a:t>
            </a:r>
            <a:r>
              <a:rPr lang="ru-RU" dirty="0"/>
              <a:t> и </a:t>
            </a:r>
            <a:r>
              <a:rPr lang="ru-RU" dirty="0" err="1"/>
              <a:t>средно</a:t>
            </a:r>
            <a:r>
              <a:rPr lang="ru-RU" dirty="0"/>
              <a:t> образование</a:t>
            </a:r>
          </a:p>
          <a:p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учебната</a:t>
            </a:r>
            <a:r>
              <a:rPr lang="ru-RU" dirty="0"/>
              <a:t> 2005 – 2006 г. в </a:t>
            </a:r>
            <a:r>
              <a:rPr lang="ru-RU" dirty="0" err="1"/>
              <a:t>държавните</a:t>
            </a:r>
            <a:r>
              <a:rPr lang="ru-RU" dirty="0"/>
              <a:t> </a:t>
            </a:r>
            <a:r>
              <a:rPr lang="ru-RU" dirty="0" err="1"/>
              <a:t>учебни</a:t>
            </a:r>
            <a:r>
              <a:rPr lang="ru-RU" dirty="0"/>
              <a:t> заведения в Париж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записани</a:t>
            </a:r>
            <a:r>
              <a:rPr lang="ru-RU" dirty="0"/>
              <a:t> 263 812 </a:t>
            </a:r>
            <a:r>
              <a:rPr lang="ru-RU" dirty="0" err="1"/>
              <a:t>ученици</a:t>
            </a:r>
            <a:r>
              <a:rPr lang="ru-RU" dirty="0"/>
              <a:t>, от </a:t>
            </a:r>
            <a:r>
              <a:rPr lang="ru-RU" dirty="0" err="1"/>
              <a:t>които</a:t>
            </a:r>
            <a:r>
              <a:rPr lang="ru-RU" dirty="0"/>
              <a:t> 135 570 в </a:t>
            </a:r>
            <a:r>
              <a:rPr lang="ru-RU" dirty="0" err="1"/>
              <a:t>основно</a:t>
            </a:r>
            <a:r>
              <a:rPr lang="ru-RU" dirty="0"/>
              <a:t> училище и 128 242 в </a:t>
            </a:r>
            <a:r>
              <a:rPr lang="ru-RU" dirty="0" err="1"/>
              <a:t>средното</a:t>
            </a:r>
            <a:r>
              <a:rPr lang="ru-RU" dirty="0"/>
              <a:t>, а 138 527 </a:t>
            </a:r>
            <a:r>
              <a:rPr lang="ru-RU" dirty="0" err="1"/>
              <a:t>са</a:t>
            </a:r>
            <a:r>
              <a:rPr lang="ru-RU" dirty="0"/>
              <a:t> в </a:t>
            </a:r>
            <a:r>
              <a:rPr lang="ru-RU" dirty="0" err="1"/>
              <a:t>частни</a:t>
            </a:r>
            <a:r>
              <a:rPr lang="ru-RU" dirty="0"/>
              <a:t> училища. 214 </a:t>
            </a:r>
            <a:r>
              <a:rPr lang="ru-RU" dirty="0" err="1"/>
              <a:t>начални</a:t>
            </a:r>
            <a:r>
              <a:rPr lang="ru-RU" dirty="0"/>
              <a:t> училища и 32 </a:t>
            </a:r>
            <a:r>
              <a:rPr lang="ru-RU" dirty="0" err="1"/>
              <a:t>основни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в „</a:t>
            </a:r>
            <a:r>
              <a:rPr lang="ru-RU" dirty="0" err="1"/>
              <a:t>приоритетни</a:t>
            </a:r>
            <a:r>
              <a:rPr lang="ru-RU" dirty="0"/>
              <a:t> </a:t>
            </a:r>
            <a:r>
              <a:rPr lang="ru-RU" dirty="0" err="1"/>
              <a:t>образователни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“ (и в </a:t>
            </a:r>
            <a:r>
              <a:rPr lang="ru-RU" dirty="0" err="1"/>
              <a:t>които</a:t>
            </a:r>
            <a:r>
              <a:rPr lang="ru-RU" dirty="0"/>
              <a:t> учат </a:t>
            </a:r>
            <a:r>
              <a:rPr lang="ru-RU" dirty="0" err="1"/>
              <a:t>предимно</a:t>
            </a:r>
            <a:r>
              <a:rPr lang="ru-RU" dirty="0"/>
              <a:t> </a:t>
            </a:r>
            <a:r>
              <a:rPr lang="ru-RU" dirty="0" err="1"/>
              <a:t>деца</a:t>
            </a:r>
            <a:r>
              <a:rPr lang="ru-RU" dirty="0"/>
              <a:t> от </a:t>
            </a:r>
            <a:r>
              <a:rPr lang="ru-RU" dirty="0" err="1"/>
              <a:t>бедни</a:t>
            </a:r>
            <a:r>
              <a:rPr lang="ru-RU" dirty="0"/>
              <a:t> семейства)[30].</a:t>
            </a:r>
          </a:p>
          <a:p>
            <a:endParaRPr lang="ru-RU" dirty="0"/>
          </a:p>
          <a:p>
            <a:r>
              <a:rPr lang="ru-RU" dirty="0" err="1"/>
              <a:t>През</a:t>
            </a:r>
            <a:r>
              <a:rPr lang="ru-RU" dirty="0"/>
              <a:t> 2007 г. </a:t>
            </a:r>
            <a:r>
              <a:rPr lang="ru-RU" dirty="0" err="1"/>
              <a:t>броят</a:t>
            </a:r>
            <a:r>
              <a:rPr lang="ru-RU" dirty="0"/>
              <a:t> на </a:t>
            </a:r>
            <a:r>
              <a:rPr lang="ru-RU" dirty="0" err="1"/>
              <a:t>образователните</a:t>
            </a:r>
            <a:r>
              <a:rPr lang="ru-RU" dirty="0"/>
              <a:t> учреждения е 881, от </a:t>
            </a:r>
            <a:r>
              <a:rPr lang="ru-RU" dirty="0" err="1"/>
              <a:t>които</a:t>
            </a:r>
            <a:r>
              <a:rPr lang="ru-RU" dirty="0"/>
              <a:t> 323 детски </a:t>
            </a:r>
            <a:r>
              <a:rPr lang="ru-RU" dirty="0" err="1"/>
              <a:t>градини</a:t>
            </a:r>
            <a:r>
              <a:rPr lang="ru-RU" dirty="0"/>
              <a:t>, 334 </a:t>
            </a:r>
            <a:r>
              <a:rPr lang="ru-RU" dirty="0" err="1"/>
              <a:t>начални</a:t>
            </a:r>
            <a:r>
              <a:rPr lang="ru-RU" dirty="0"/>
              <a:t> училища, шест </a:t>
            </a:r>
            <a:r>
              <a:rPr lang="ru-RU" dirty="0" err="1"/>
              <a:t>специални</a:t>
            </a:r>
            <a:r>
              <a:rPr lang="ru-RU" dirty="0"/>
              <a:t> училища (в </a:t>
            </a:r>
            <a:r>
              <a:rPr lang="ru-RU" dirty="0" err="1"/>
              <a:t>болници</a:t>
            </a:r>
            <a:r>
              <a:rPr lang="ru-RU" dirty="0"/>
              <a:t>), 110 </a:t>
            </a:r>
            <a:r>
              <a:rPr lang="ru-RU" dirty="0" err="1"/>
              <a:t>основни</a:t>
            </a:r>
            <a:r>
              <a:rPr lang="ru-RU" dirty="0"/>
              <a:t> училища, 72 </a:t>
            </a:r>
            <a:r>
              <a:rPr lang="ru-RU" dirty="0" err="1"/>
              <a:t>реални</a:t>
            </a:r>
            <a:r>
              <a:rPr lang="ru-RU" dirty="0"/>
              <a:t> и технически гимназии и лицеи, 34 </a:t>
            </a:r>
            <a:r>
              <a:rPr lang="ru-RU" dirty="0" err="1"/>
              <a:t>професионални</a:t>
            </a:r>
            <a:r>
              <a:rPr lang="ru-RU" dirty="0"/>
              <a:t> гимназии и две </a:t>
            </a:r>
            <a:r>
              <a:rPr lang="ru-RU" dirty="0" err="1"/>
              <a:t>експериментални</a:t>
            </a:r>
            <a:r>
              <a:rPr lang="ru-RU" dirty="0"/>
              <a:t> гимназии.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тях</a:t>
            </a:r>
            <a:r>
              <a:rPr lang="ru-RU" dirty="0"/>
              <a:t> се добавят 256 </a:t>
            </a:r>
            <a:r>
              <a:rPr lang="ru-RU" dirty="0" err="1"/>
              <a:t>частни</a:t>
            </a:r>
            <a:r>
              <a:rPr lang="ru-RU" dirty="0"/>
              <a:t> учреждения: 110 детски </a:t>
            </a:r>
            <a:r>
              <a:rPr lang="ru-RU" dirty="0" err="1"/>
              <a:t>градини</a:t>
            </a:r>
            <a:r>
              <a:rPr lang="ru-RU" dirty="0"/>
              <a:t> и </a:t>
            </a:r>
            <a:r>
              <a:rPr lang="ru-RU" dirty="0" err="1"/>
              <a:t>начални</a:t>
            </a:r>
            <a:r>
              <a:rPr lang="ru-RU" dirty="0"/>
              <a:t> училища, </a:t>
            </a:r>
            <a:r>
              <a:rPr lang="ru-RU" dirty="0" err="1"/>
              <a:t>едно</a:t>
            </a:r>
            <a:r>
              <a:rPr lang="ru-RU" dirty="0"/>
              <a:t> </a:t>
            </a:r>
            <a:r>
              <a:rPr lang="ru-RU" dirty="0" err="1"/>
              <a:t>специализирано</a:t>
            </a:r>
            <a:r>
              <a:rPr lang="ru-RU" dirty="0"/>
              <a:t> училище, 67 </a:t>
            </a:r>
            <a:r>
              <a:rPr lang="ru-RU" dirty="0" err="1"/>
              <a:t>основни</a:t>
            </a:r>
            <a:r>
              <a:rPr lang="ru-RU" dirty="0"/>
              <a:t> училища, 73 </a:t>
            </a:r>
            <a:r>
              <a:rPr lang="ru-RU" dirty="0" err="1"/>
              <a:t>реални</a:t>
            </a:r>
            <a:r>
              <a:rPr lang="ru-RU" dirty="0"/>
              <a:t> и технически гимназии и лицеи и пет </a:t>
            </a:r>
            <a:r>
              <a:rPr lang="ru-RU" dirty="0" err="1"/>
              <a:t>професионални</a:t>
            </a:r>
            <a:r>
              <a:rPr lang="ru-RU" dirty="0"/>
              <a:t> гимназии.</a:t>
            </a:r>
          </a:p>
          <a:p>
            <a:endParaRPr lang="ru-RU" dirty="0"/>
          </a:p>
          <a:p>
            <a:r>
              <a:rPr lang="ru-RU" dirty="0" err="1"/>
              <a:t>Най-известните</a:t>
            </a:r>
            <a:r>
              <a:rPr lang="ru-RU" dirty="0"/>
              <a:t> лицеи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Лицеят</a:t>
            </a:r>
            <a:r>
              <a:rPr lang="ru-RU" dirty="0"/>
              <a:t> Луи Велики и </a:t>
            </a:r>
            <a:r>
              <a:rPr lang="ru-RU" dirty="0" err="1"/>
              <a:t>Лицеят</a:t>
            </a:r>
            <a:r>
              <a:rPr lang="ru-RU" dirty="0"/>
              <a:t> Анри IV.</a:t>
            </a:r>
          </a:p>
          <a:p>
            <a:endParaRPr lang="ru-RU" dirty="0"/>
          </a:p>
          <a:p>
            <a:r>
              <a:rPr lang="ru-RU" dirty="0" err="1"/>
              <a:t>Висше</a:t>
            </a:r>
            <a:r>
              <a:rPr lang="ru-RU" dirty="0"/>
              <a:t> образование</a:t>
            </a:r>
          </a:p>
          <a:p>
            <a:r>
              <a:rPr lang="ru-RU" dirty="0" err="1"/>
              <a:t>Към</a:t>
            </a:r>
            <a:r>
              <a:rPr lang="ru-RU" dirty="0"/>
              <a:t> 2007 г. около 585 000 </a:t>
            </a:r>
            <a:r>
              <a:rPr lang="ru-RU" dirty="0" err="1"/>
              <a:t>студенти</a:t>
            </a:r>
            <a:r>
              <a:rPr lang="ru-RU" dirty="0"/>
              <a:t> учат в Париж и региона, </a:t>
            </a:r>
            <a:r>
              <a:rPr lang="ru-RU" dirty="0" err="1"/>
              <a:t>което</a:t>
            </a:r>
            <a:r>
              <a:rPr lang="ru-RU" dirty="0"/>
              <a:t> е над </a:t>
            </a:r>
            <a:r>
              <a:rPr lang="ru-RU" dirty="0" err="1"/>
              <a:t>една</a:t>
            </a:r>
            <a:r>
              <a:rPr lang="ru-RU" dirty="0"/>
              <a:t> </a:t>
            </a:r>
            <a:r>
              <a:rPr lang="ru-RU" dirty="0" err="1"/>
              <a:t>четвърт</a:t>
            </a:r>
            <a:r>
              <a:rPr lang="ru-RU" dirty="0"/>
              <a:t> от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студенти</a:t>
            </a:r>
            <a:r>
              <a:rPr lang="ru-RU" dirty="0"/>
              <a:t> </a:t>
            </a:r>
            <a:r>
              <a:rPr lang="ru-RU" dirty="0" err="1"/>
              <a:t>във</a:t>
            </a:r>
            <a:r>
              <a:rPr lang="ru-RU" dirty="0"/>
              <a:t> Франция[31].</a:t>
            </a:r>
          </a:p>
          <a:p>
            <a:endParaRPr lang="ru-RU" dirty="0"/>
          </a:p>
          <a:p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последните</a:t>
            </a:r>
            <a:r>
              <a:rPr lang="ru-RU" dirty="0"/>
              <a:t> </a:t>
            </a:r>
            <a:r>
              <a:rPr lang="ru-RU" dirty="0" err="1"/>
              <a:t>десетилетия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тенденция </a:t>
            </a:r>
            <a:r>
              <a:rPr lang="ru-RU" dirty="0" err="1"/>
              <a:t>към</a:t>
            </a:r>
            <a:r>
              <a:rPr lang="ru-RU" dirty="0"/>
              <a:t> децентрализация: </a:t>
            </a:r>
            <a:r>
              <a:rPr lang="ru-RU" dirty="0" err="1"/>
              <a:t>Националното</a:t>
            </a:r>
            <a:r>
              <a:rPr lang="ru-RU" dirty="0"/>
              <a:t> училище по администрация е </a:t>
            </a:r>
            <a:r>
              <a:rPr lang="ru-RU" dirty="0" err="1"/>
              <a:t>преместено</a:t>
            </a:r>
            <a:r>
              <a:rPr lang="ru-RU" dirty="0"/>
              <a:t> в Страсбург </a:t>
            </a:r>
            <a:r>
              <a:rPr lang="ru-RU" dirty="0" err="1"/>
              <a:t>през</a:t>
            </a:r>
            <a:r>
              <a:rPr lang="ru-RU" dirty="0"/>
              <a:t> 1990-те, а </a:t>
            </a:r>
            <a:r>
              <a:rPr lang="ru-RU" dirty="0" err="1"/>
              <a:t>Екол</a:t>
            </a:r>
            <a:r>
              <a:rPr lang="ru-RU" dirty="0"/>
              <a:t> </a:t>
            </a:r>
            <a:r>
              <a:rPr lang="ru-RU" dirty="0" err="1"/>
              <a:t>нормал</a:t>
            </a:r>
            <a:r>
              <a:rPr lang="ru-RU" dirty="0"/>
              <a:t> на </a:t>
            </a:r>
            <a:r>
              <a:rPr lang="ru-RU" dirty="0" err="1"/>
              <a:t>Севър</a:t>
            </a:r>
            <a:r>
              <a:rPr lang="ru-RU" dirty="0"/>
              <a:t> е </a:t>
            </a:r>
            <a:r>
              <a:rPr lang="ru-RU" dirty="0" err="1"/>
              <a:t>преместено</a:t>
            </a:r>
            <a:r>
              <a:rPr lang="ru-RU" dirty="0"/>
              <a:t> в Лион. </a:t>
            </a:r>
            <a:r>
              <a:rPr lang="ru-RU" dirty="0" err="1"/>
              <a:t>Въпреки</a:t>
            </a:r>
            <a:r>
              <a:rPr lang="ru-RU" dirty="0"/>
              <a:t> </a:t>
            </a:r>
            <a:r>
              <a:rPr lang="ru-RU" dirty="0" err="1"/>
              <a:t>това</a:t>
            </a:r>
            <a:r>
              <a:rPr lang="ru-RU" dirty="0"/>
              <a:t> </a:t>
            </a:r>
            <a:r>
              <a:rPr lang="ru-RU" dirty="0" err="1"/>
              <a:t>голямата</a:t>
            </a:r>
            <a:r>
              <a:rPr lang="ru-RU" dirty="0"/>
              <a:t> част от </a:t>
            </a:r>
            <a:r>
              <a:rPr lang="ru-RU" dirty="0" err="1"/>
              <a:t>престижните</a:t>
            </a:r>
            <a:r>
              <a:rPr lang="ru-RU" dirty="0"/>
              <a:t> </a:t>
            </a:r>
            <a:r>
              <a:rPr lang="ru-RU" dirty="0" err="1"/>
              <a:t>френски</a:t>
            </a:r>
            <a:r>
              <a:rPr lang="ru-RU" dirty="0"/>
              <a:t> </a:t>
            </a:r>
            <a:r>
              <a:rPr lang="ru-RU" dirty="0" err="1"/>
              <a:t>университети</a:t>
            </a:r>
            <a:r>
              <a:rPr lang="ru-RU" dirty="0"/>
              <a:t> се </a:t>
            </a:r>
            <a:r>
              <a:rPr lang="ru-RU" dirty="0" err="1"/>
              <a:t>намират</a:t>
            </a:r>
            <a:r>
              <a:rPr lang="ru-RU" dirty="0"/>
              <a:t> в Париж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4008239"/>
      </p:ext>
    </p:extLst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3" grpId="2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9875317"/>
      </p:ext>
    </p:extLst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Население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03648" y="1340768"/>
            <a:ext cx="7498080" cy="4800600"/>
          </a:xfrm>
        </p:spPr>
        <p:txBody>
          <a:bodyPr>
            <a:normAutofit fontScale="25000" lnSpcReduction="20000"/>
          </a:bodyPr>
          <a:lstStyle/>
          <a:p>
            <a:r>
              <a:rPr lang="ru-RU" sz="4400" dirty="0" err="1"/>
              <a:t>Според</a:t>
            </a:r>
            <a:r>
              <a:rPr lang="ru-RU" sz="4400" dirty="0"/>
              <a:t> </a:t>
            </a:r>
            <a:r>
              <a:rPr lang="ru-RU" sz="4400" dirty="0" err="1"/>
              <a:t>данни</a:t>
            </a:r>
            <a:r>
              <a:rPr lang="ru-RU" sz="4400" dirty="0"/>
              <a:t> на </a:t>
            </a:r>
            <a:r>
              <a:rPr lang="ru-RU" sz="4400" dirty="0" err="1"/>
              <a:t>Националния</a:t>
            </a:r>
            <a:r>
              <a:rPr lang="ru-RU" sz="4400" dirty="0"/>
              <a:t> институт за статистически и </a:t>
            </a:r>
            <a:r>
              <a:rPr lang="ru-RU" sz="4400" dirty="0" err="1"/>
              <a:t>икономически</a:t>
            </a:r>
            <a:r>
              <a:rPr lang="ru-RU" sz="4400" dirty="0"/>
              <a:t> </a:t>
            </a:r>
            <a:r>
              <a:rPr lang="ru-RU" sz="4400" dirty="0" err="1"/>
              <a:t>изследвания</a:t>
            </a:r>
            <a:r>
              <a:rPr lang="ru-RU" sz="4400" dirty="0"/>
              <a:t> (</a:t>
            </a:r>
            <a:r>
              <a:rPr lang="ru-RU" sz="4400" dirty="0" err="1"/>
              <a:t>Insee</a:t>
            </a:r>
            <a:r>
              <a:rPr lang="ru-RU" sz="4400" dirty="0"/>
              <a:t>) от 1 </a:t>
            </a:r>
            <a:r>
              <a:rPr lang="ru-RU" sz="4400" dirty="0" err="1"/>
              <a:t>януари</a:t>
            </a:r>
            <a:r>
              <a:rPr lang="ru-RU" sz="4400" dirty="0"/>
              <a:t> 2006 г. град Париж </a:t>
            </a:r>
            <a:r>
              <a:rPr lang="ru-RU" sz="4400" dirty="0" err="1"/>
              <a:t>има</a:t>
            </a:r>
            <a:r>
              <a:rPr lang="ru-RU" sz="4400" dirty="0"/>
              <a:t> население от 2 181 371 души [33] и е </a:t>
            </a:r>
            <a:r>
              <a:rPr lang="ru-RU" sz="4400" dirty="0" err="1"/>
              <a:t>петият</a:t>
            </a:r>
            <a:r>
              <a:rPr lang="ru-RU" sz="4400" dirty="0"/>
              <a:t> по </a:t>
            </a:r>
            <a:r>
              <a:rPr lang="ru-RU" sz="4400" dirty="0" err="1"/>
              <a:t>големина</a:t>
            </a:r>
            <a:r>
              <a:rPr lang="ru-RU" sz="4400" dirty="0"/>
              <a:t> град в ЕС с </a:t>
            </a:r>
            <a:r>
              <a:rPr lang="ru-RU" sz="4400" dirty="0" err="1"/>
              <a:t>плътност</a:t>
            </a:r>
            <a:r>
              <a:rPr lang="ru-RU" sz="4400" dirty="0"/>
              <a:t> на </a:t>
            </a:r>
            <a:r>
              <a:rPr lang="ru-RU" sz="4400" dirty="0" err="1"/>
              <a:t>населението</a:t>
            </a:r>
            <a:r>
              <a:rPr lang="ru-RU" sz="4400" dirty="0"/>
              <a:t> от 20 696 жители на km², </a:t>
            </a:r>
            <a:r>
              <a:rPr lang="ru-RU" sz="4400" dirty="0" err="1"/>
              <a:t>която</a:t>
            </a:r>
            <a:r>
              <a:rPr lang="ru-RU" sz="4400" dirty="0"/>
              <a:t> </a:t>
            </a:r>
            <a:r>
              <a:rPr lang="ru-RU" sz="4400" dirty="0" err="1"/>
              <a:t>представлява</a:t>
            </a:r>
            <a:r>
              <a:rPr lang="ru-RU" sz="4400" dirty="0"/>
              <a:t> </a:t>
            </a:r>
            <a:r>
              <a:rPr lang="ru-RU" sz="4400" dirty="0" err="1"/>
              <a:t>една</a:t>
            </a:r>
            <a:r>
              <a:rPr lang="ru-RU" sz="4400" dirty="0"/>
              <a:t> от </a:t>
            </a:r>
            <a:r>
              <a:rPr lang="ru-RU" sz="4400" dirty="0" err="1"/>
              <a:t>най-високите</a:t>
            </a:r>
            <a:r>
              <a:rPr lang="ru-RU" sz="4400" dirty="0"/>
              <a:t> в Европа. </a:t>
            </a:r>
            <a:r>
              <a:rPr lang="ru-RU" sz="4400" dirty="0" err="1"/>
              <a:t>През</a:t>
            </a:r>
            <a:r>
              <a:rPr lang="ru-RU" sz="4400" dirty="0"/>
              <a:t> 1999 г. </a:t>
            </a:r>
            <a:r>
              <a:rPr lang="ru-RU" sz="4400" dirty="0" err="1"/>
              <a:t>градът</a:t>
            </a:r>
            <a:r>
              <a:rPr lang="ru-RU" sz="4400" dirty="0"/>
              <a:t> </a:t>
            </a:r>
            <a:r>
              <a:rPr lang="ru-RU" sz="4400" dirty="0" err="1"/>
              <a:t>заедно</a:t>
            </a:r>
            <a:r>
              <a:rPr lang="ru-RU" sz="4400" dirty="0"/>
              <a:t> с </a:t>
            </a:r>
            <a:r>
              <a:rPr lang="ru-RU" sz="4400" dirty="0" err="1"/>
              <a:t>предградията</a:t>
            </a:r>
            <a:r>
              <a:rPr lang="ru-RU" sz="4400" dirty="0"/>
              <a:t> се </a:t>
            </a:r>
            <a:r>
              <a:rPr lang="ru-RU" sz="4400" dirty="0" err="1"/>
              <a:t>състои</a:t>
            </a:r>
            <a:r>
              <a:rPr lang="ru-RU" sz="4400" dirty="0"/>
              <a:t> от 396 </a:t>
            </a:r>
            <a:r>
              <a:rPr lang="ru-RU" sz="4400" dirty="0" err="1"/>
              <a:t>общини</a:t>
            </a:r>
            <a:r>
              <a:rPr lang="ru-RU" sz="4400" dirty="0"/>
              <a:t> и е с общ </a:t>
            </a:r>
            <a:r>
              <a:rPr lang="ru-RU" sz="4400" dirty="0" err="1"/>
              <a:t>брой</a:t>
            </a:r>
            <a:r>
              <a:rPr lang="ru-RU" sz="4400" dirty="0"/>
              <a:t> 9 644 507 жители[34] </a:t>
            </a:r>
            <a:r>
              <a:rPr lang="ru-RU" sz="4400" dirty="0" err="1"/>
              <a:t>докато</a:t>
            </a:r>
            <a:r>
              <a:rPr lang="ru-RU" sz="4400" dirty="0"/>
              <a:t> </a:t>
            </a:r>
            <a:r>
              <a:rPr lang="ru-RU" sz="4400" dirty="0" err="1"/>
              <a:t>цялата</a:t>
            </a:r>
            <a:r>
              <a:rPr lang="ru-RU" sz="4400" dirty="0"/>
              <a:t> </a:t>
            </a:r>
            <a:r>
              <a:rPr lang="ru-RU" sz="4400" dirty="0" err="1"/>
              <a:t>област</a:t>
            </a:r>
            <a:r>
              <a:rPr lang="ru-RU" sz="4400" dirty="0"/>
              <a:t> </a:t>
            </a:r>
            <a:r>
              <a:rPr lang="ru-RU" sz="4400" dirty="0" err="1"/>
              <a:t>има</a:t>
            </a:r>
            <a:r>
              <a:rPr lang="ru-RU" sz="4400" dirty="0"/>
              <a:t> население 12 405 426 души[35] </a:t>
            </a:r>
            <a:r>
              <a:rPr lang="ru-RU" sz="4400" dirty="0" err="1"/>
              <a:t>през</a:t>
            </a:r>
            <a:r>
              <a:rPr lang="ru-RU" sz="4400" dirty="0"/>
              <a:t> 2013 г.</a:t>
            </a:r>
          </a:p>
          <a:p>
            <a:endParaRPr lang="ru-RU" sz="4400" dirty="0"/>
          </a:p>
          <a:p>
            <a:r>
              <a:rPr lang="ru-RU" sz="4400" dirty="0"/>
              <a:t>Исторически </a:t>
            </a:r>
            <a:r>
              <a:rPr lang="ru-RU" sz="4400" dirty="0" err="1"/>
              <a:t>данни</a:t>
            </a:r>
            <a:endParaRPr lang="ru-RU" sz="4400" dirty="0"/>
          </a:p>
          <a:p>
            <a:r>
              <a:rPr lang="ru-RU" sz="4400" dirty="0"/>
              <a:t>Около 1800 г. Париж </a:t>
            </a:r>
            <a:r>
              <a:rPr lang="ru-RU" sz="4400" dirty="0" err="1"/>
              <a:t>наброява</a:t>
            </a:r>
            <a:r>
              <a:rPr lang="ru-RU" sz="4400" dirty="0"/>
              <a:t> 500 000 жители. В </a:t>
            </a:r>
            <a:r>
              <a:rPr lang="ru-RU" sz="4400" dirty="0" err="1"/>
              <a:t>продължение</a:t>
            </a:r>
            <a:r>
              <a:rPr lang="ru-RU" sz="4400" dirty="0"/>
              <a:t> на </a:t>
            </a:r>
            <a:r>
              <a:rPr lang="ru-RU" sz="4400" dirty="0" err="1"/>
              <a:t>целия</a:t>
            </a:r>
            <a:r>
              <a:rPr lang="ru-RU" sz="4400" dirty="0"/>
              <a:t> XIX век </a:t>
            </a:r>
            <a:r>
              <a:rPr lang="ru-RU" sz="4400" dirty="0" err="1"/>
              <a:t>неговото</a:t>
            </a:r>
            <a:r>
              <a:rPr lang="ru-RU" sz="4400" dirty="0"/>
              <a:t> население се </a:t>
            </a:r>
            <a:r>
              <a:rPr lang="ru-RU" sz="4400" dirty="0" err="1"/>
              <a:t>увеличава</a:t>
            </a:r>
            <a:r>
              <a:rPr lang="ru-RU" sz="4400" dirty="0"/>
              <a:t> с </a:t>
            </a:r>
            <a:r>
              <a:rPr lang="ru-RU" sz="4400" dirty="0" err="1"/>
              <a:t>бързи</a:t>
            </a:r>
            <a:r>
              <a:rPr lang="ru-RU" sz="4400" dirty="0"/>
              <a:t> </a:t>
            </a:r>
            <a:r>
              <a:rPr lang="ru-RU" sz="4400" dirty="0" err="1"/>
              <a:t>темпове</a:t>
            </a:r>
            <a:r>
              <a:rPr lang="ru-RU" sz="4400" dirty="0"/>
              <a:t> благодарение </a:t>
            </a:r>
            <a:r>
              <a:rPr lang="ru-RU" sz="4400" dirty="0" err="1"/>
              <a:t>предимно</a:t>
            </a:r>
            <a:r>
              <a:rPr lang="ru-RU" sz="4400" dirty="0"/>
              <a:t> на притока на хора от </a:t>
            </a:r>
            <a:r>
              <a:rPr lang="ru-RU" sz="4400" dirty="0" err="1"/>
              <a:t>всички</a:t>
            </a:r>
            <a:r>
              <a:rPr lang="ru-RU" sz="4400" dirty="0"/>
              <a:t> </a:t>
            </a:r>
            <a:r>
              <a:rPr lang="ru-RU" sz="4400" dirty="0" err="1"/>
              <a:t>краища</a:t>
            </a:r>
            <a:r>
              <a:rPr lang="ru-RU" sz="4400" dirty="0"/>
              <a:t> на Франция, </a:t>
            </a:r>
            <a:r>
              <a:rPr lang="ru-RU" sz="4400" dirty="0" err="1"/>
              <a:t>предимно</a:t>
            </a:r>
            <a:r>
              <a:rPr lang="ru-RU" sz="4400" dirty="0"/>
              <a:t> от </a:t>
            </a:r>
            <a:r>
              <a:rPr lang="ru-RU" sz="4400" dirty="0" err="1"/>
              <a:t>селата</a:t>
            </a:r>
            <a:r>
              <a:rPr lang="ru-RU" sz="4400" dirty="0"/>
              <a:t>. </a:t>
            </a:r>
            <a:r>
              <a:rPr lang="ru-RU" sz="4400" dirty="0" err="1"/>
              <a:t>През</a:t>
            </a:r>
            <a:r>
              <a:rPr lang="ru-RU" sz="4400" dirty="0"/>
              <a:t> 1840-те </a:t>
            </a:r>
            <a:r>
              <a:rPr lang="ru-RU" sz="4400" dirty="0" err="1"/>
              <a:t>населението</a:t>
            </a:r>
            <a:r>
              <a:rPr lang="ru-RU" sz="4400" dirty="0"/>
              <a:t> </a:t>
            </a:r>
            <a:r>
              <a:rPr lang="ru-RU" sz="4400" dirty="0" err="1"/>
              <a:t>достига</a:t>
            </a:r>
            <a:r>
              <a:rPr lang="ru-RU" sz="4400" dirty="0"/>
              <a:t> и </a:t>
            </a:r>
            <a:r>
              <a:rPr lang="ru-RU" sz="4400" dirty="0" err="1"/>
              <a:t>надминава</a:t>
            </a:r>
            <a:r>
              <a:rPr lang="ru-RU" sz="4400" dirty="0"/>
              <a:t> един </a:t>
            </a:r>
            <a:r>
              <a:rPr lang="ru-RU" sz="4400" dirty="0" err="1"/>
              <a:t>милион</a:t>
            </a:r>
            <a:r>
              <a:rPr lang="ru-RU" sz="4400" dirty="0"/>
              <a:t>. </a:t>
            </a:r>
            <a:r>
              <a:rPr lang="ru-RU" sz="4400" dirty="0" err="1"/>
              <a:t>Демографският</a:t>
            </a:r>
            <a:r>
              <a:rPr lang="ru-RU" sz="4400" dirty="0"/>
              <a:t> </a:t>
            </a:r>
            <a:r>
              <a:rPr lang="ru-RU" sz="4400" dirty="0" err="1"/>
              <a:t>растеж</a:t>
            </a:r>
            <a:r>
              <a:rPr lang="ru-RU" sz="4400" dirty="0"/>
              <a:t> </a:t>
            </a:r>
            <a:r>
              <a:rPr lang="ru-RU" sz="4400" dirty="0" err="1"/>
              <a:t>продължава</a:t>
            </a:r>
            <a:r>
              <a:rPr lang="ru-RU" sz="4400" dirty="0"/>
              <a:t> до XX век. При </a:t>
            </a:r>
            <a:r>
              <a:rPr lang="ru-RU" sz="4400" dirty="0" err="1"/>
              <a:t>преброяването</a:t>
            </a:r>
            <a:r>
              <a:rPr lang="ru-RU" sz="4400" dirty="0"/>
              <a:t> от 1891 г. се </a:t>
            </a:r>
            <a:r>
              <a:rPr lang="ru-RU" sz="4400" dirty="0" err="1"/>
              <a:t>констатира</a:t>
            </a:r>
            <a:r>
              <a:rPr lang="ru-RU" sz="4400" dirty="0"/>
              <a:t>, че в </a:t>
            </a:r>
            <a:r>
              <a:rPr lang="ru-RU" sz="4400" dirty="0" err="1"/>
              <a:t>някои</a:t>
            </a:r>
            <a:r>
              <a:rPr lang="ru-RU" sz="4400" dirty="0"/>
              <a:t> </a:t>
            </a:r>
            <a:r>
              <a:rPr lang="ru-RU" sz="4400" dirty="0" err="1"/>
              <a:t>райони</a:t>
            </a:r>
            <a:r>
              <a:rPr lang="ru-RU" sz="4400" dirty="0"/>
              <a:t> </a:t>
            </a:r>
            <a:r>
              <a:rPr lang="ru-RU" sz="4400" dirty="0" err="1"/>
              <a:t>населението</a:t>
            </a:r>
            <a:r>
              <a:rPr lang="ru-RU" sz="4400" dirty="0"/>
              <a:t> се е увеличило, </a:t>
            </a:r>
            <a:r>
              <a:rPr lang="ru-RU" sz="4400" dirty="0" err="1"/>
              <a:t>докато</a:t>
            </a:r>
            <a:r>
              <a:rPr lang="ru-RU" sz="4400" dirty="0"/>
              <a:t> в </a:t>
            </a:r>
            <a:r>
              <a:rPr lang="ru-RU" sz="4400" dirty="0" err="1"/>
              <a:t>други</a:t>
            </a:r>
            <a:r>
              <a:rPr lang="ru-RU" sz="4400" dirty="0"/>
              <a:t> слабо е </a:t>
            </a:r>
            <a:r>
              <a:rPr lang="ru-RU" sz="4400" dirty="0" err="1"/>
              <a:t>намаляло</a:t>
            </a:r>
            <a:r>
              <a:rPr lang="ru-RU" sz="4400" dirty="0"/>
              <a:t>. В </a:t>
            </a:r>
            <a:r>
              <a:rPr lang="ru-RU" sz="4400" dirty="0" err="1"/>
              <a:t>навечерието</a:t>
            </a:r>
            <a:r>
              <a:rPr lang="ru-RU" sz="4400" dirty="0"/>
              <a:t> на </a:t>
            </a:r>
            <a:r>
              <a:rPr lang="ru-RU" sz="4400" dirty="0" err="1"/>
              <a:t>Първата</a:t>
            </a:r>
            <a:r>
              <a:rPr lang="ru-RU" sz="4400" dirty="0"/>
              <a:t> </a:t>
            </a:r>
            <a:r>
              <a:rPr lang="ru-RU" sz="4400" dirty="0" err="1"/>
              <a:t>световна</a:t>
            </a:r>
            <a:r>
              <a:rPr lang="ru-RU" sz="4400" dirty="0"/>
              <a:t> война </a:t>
            </a:r>
            <a:r>
              <a:rPr lang="ru-RU" sz="4400" dirty="0" err="1"/>
              <a:t>населението</a:t>
            </a:r>
            <a:r>
              <a:rPr lang="ru-RU" sz="4400" dirty="0"/>
              <a:t> на Париж </a:t>
            </a:r>
            <a:r>
              <a:rPr lang="ru-RU" sz="4400" dirty="0" err="1"/>
              <a:t>наброява</a:t>
            </a:r>
            <a:r>
              <a:rPr lang="ru-RU" sz="4400" dirty="0"/>
              <a:t> 2 900 000 души. </a:t>
            </a:r>
            <a:r>
              <a:rPr lang="ru-RU" sz="4400" dirty="0" err="1"/>
              <a:t>През</a:t>
            </a:r>
            <a:r>
              <a:rPr lang="ru-RU" sz="4400" dirty="0"/>
              <a:t> </a:t>
            </a:r>
            <a:r>
              <a:rPr lang="ru-RU" sz="4400" dirty="0" err="1"/>
              <a:t>следващите</a:t>
            </a:r>
            <a:r>
              <a:rPr lang="ru-RU" sz="4400" dirty="0"/>
              <a:t> </a:t>
            </a:r>
            <a:r>
              <a:rPr lang="ru-RU" sz="4400" dirty="0" err="1"/>
              <a:t>десетилетия</a:t>
            </a:r>
            <a:r>
              <a:rPr lang="ru-RU" sz="4400" dirty="0"/>
              <a:t>, </a:t>
            </a:r>
            <a:r>
              <a:rPr lang="ru-RU" sz="4400" dirty="0" err="1"/>
              <a:t>поради</a:t>
            </a:r>
            <a:r>
              <a:rPr lang="ru-RU" sz="4400" dirty="0"/>
              <a:t> </a:t>
            </a:r>
            <a:r>
              <a:rPr lang="ru-RU" sz="4400" dirty="0" err="1"/>
              <a:t>двете</a:t>
            </a:r>
            <a:r>
              <a:rPr lang="ru-RU" sz="4400" dirty="0"/>
              <a:t> </a:t>
            </a:r>
            <a:r>
              <a:rPr lang="ru-RU" sz="4400" dirty="0" err="1"/>
              <a:t>войни</a:t>
            </a:r>
            <a:r>
              <a:rPr lang="ru-RU" sz="4400" dirty="0"/>
              <a:t>, </a:t>
            </a:r>
            <a:r>
              <a:rPr lang="ru-RU" sz="4400" dirty="0" err="1"/>
              <a:t>увеличената</a:t>
            </a:r>
            <a:r>
              <a:rPr lang="ru-RU" sz="4400" dirty="0"/>
              <a:t> </a:t>
            </a:r>
            <a:r>
              <a:rPr lang="ru-RU" sz="4400" dirty="0" err="1"/>
              <a:t>смъртност</a:t>
            </a:r>
            <a:r>
              <a:rPr lang="ru-RU" sz="4400" dirty="0"/>
              <a:t> и </a:t>
            </a:r>
            <a:r>
              <a:rPr lang="ru-RU" sz="4400" dirty="0" err="1"/>
              <a:t>намалената</a:t>
            </a:r>
            <a:r>
              <a:rPr lang="ru-RU" sz="4400" dirty="0"/>
              <a:t> </a:t>
            </a:r>
            <a:r>
              <a:rPr lang="ru-RU" sz="4400" dirty="0" err="1"/>
              <a:t>раждаемост</a:t>
            </a:r>
            <a:r>
              <a:rPr lang="ru-RU" sz="4400" dirty="0"/>
              <a:t>, </a:t>
            </a:r>
            <a:r>
              <a:rPr lang="ru-RU" sz="4400" dirty="0" err="1"/>
              <a:t>населението</a:t>
            </a:r>
            <a:r>
              <a:rPr lang="ru-RU" sz="4400" dirty="0"/>
              <a:t> на града </a:t>
            </a:r>
            <a:r>
              <a:rPr lang="ru-RU" sz="4400" dirty="0" err="1"/>
              <a:t>намалява</a:t>
            </a:r>
            <a:r>
              <a:rPr lang="ru-RU" sz="4400" dirty="0"/>
              <a:t> </a:t>
            </a:r>
            <a:r>
              <a:rPr lang="ru-RU" sz="4400" dirty="0" err="1"/>
              <a:t>като</a:t>
            </a:r>
            <a:r>
              <a:rPr lang="ru-RU" sz="4400" dirty="0"/>
              <a:t> </a:t>
            </a:r>
            <a:r>
              <a:rPr lang="ru-RU" sz="4400" dirty="0" err="1"/>
              <a:t>цяло</a:t>
            </a:r>
            <a:r>
              <a:rPr lang="ru-RU" sz="4400" dirty="0"/>
              <a:t>, но </a:t>
            </a:r>
            <a:r>
              <a:rPr lang="ru-RU" sz="4400" dirty="0" err="1"/>
              <a:t>демографията</a:t>
            </a:r>
            <a:r>
              <a:rPr lang="ru-RU" sz="4400" dirty="0"/>
              <a:t> </a:t>
            </a:r>
            <a:r>
              <a:rPr lang="ru-RU" sz="4400" dirty="0" err="1"/>
              <a:t>му</a:t>
            </a:r>
            <a:r>
              <a:rPr lang="ru-RU" sz="4400" dirty="0"/>
              <a:t> се </a:t>
            </a:r>
            <a:r>
              <a:rPr lang="ru-RU" sz="4400" dirty="0" err="1"/>
              <a:t>променя</a:t>
            </a:r>
            <a:r>
              <a:rPr lang="ru-RU" sz="4400" dirty="0"/>
              <a:t> и от </a:t>
            </a:r>
            <a:r>
              <a:rPr lang="ru-RU" sz="4400" dirty="0" err="1"/>
              <a:t>центъра</a:t>
            </a:r>
            <a:r>
              <a:rPr lang="ru-RU" sz="4400" dirty="0"/>
              <a:t> </a:t>
            </a:r>
            <a:r>
              <a:rPr lang="ru-RU" sz="4400" dirty="0" err="1"/>
              <a:t>хората</a:t>
            </a:r>
            <a:r>
              <a:rPr lang="ru-RU" sz="4400" dirty="0"/>
              <a:t> се </a:t>
            </a:r>
            <a:r>
              <a:rPr lang="ru-RU" sz="4400" dirty="0" err="1"/>
              <a:t>местят</a:t>
            </a:r>
            <a:r>
              <a:rPr lang="ru-RU" sz="4400" dirty="0"/>
              <a:t> </a:t>
            </a:r>
            <a:r>
              <a:rPr lang="ru-RU" sz="4400" dirty="0" err="1"/>
              <a:t>към</a:t>
            </a:r>
            <a:r>
              <a:rPr lang="ru-RU" sz="4400" dirty="0"/>
              <a:t> </a:t>
            </a:r>
            <a:r>
              <a:rPr lang="ru-RU" sz="4400" dirty="0" err="1"/>
              <a:t>периферията</a:t>
            </a:r>
            <a:r>
              <a:rPr lang="ru-RU" sz="4400" dirty="0"/>
              <a:t> </a:t>
            </a:r>
            <a:r>
              <a:rPr lang="ru-RU" sz="4400" dirty="0" err="1"/>
              <a:t>му</a:t>
            </a:r>
            <a:r>
              <a:rPr lang="ru-RU" sz="4400" dirty="0"/>
              <a:t>.</a:t>
            </a:r>
          </a:p>
          <a:p>
            <a:endParaRPr lang="ru-RU" sz="4400" dirty="0"/>
          </a:p>
          <a:p>
            <a:r>
              <a:rPr lang="ru-RU" sz="4400" dirty="0"/>
              <a:t>След </a:t>
            </a:r>
            <a:r>
              <a:rPr lang="ru-RU" sz="4400" dirty="0" err="1"/>
              <a:t>Втората</a:t>
            </a:r>
            <a:r>
              <a:rPr lang="ru-RU" sz="4400" dirty="0"/>
              <a:t> </a:t>
            </a:r>
            <a:r>
              <a:rPr lang="ru-RU" sz="4400" dirty="0" err="1"/>
              <a:t>световна</a:t>
            </a:r>
            <a:r>
              <a:rPr lang="ru-RU" sz="4400" dirty="0"/>
              <a:t> война </a:t>
            </a:r>
            <a:r>
              <a:rPr lang="ru-RU" sz="4400" dirty="0" err="1"/>
              <a:t>населението</a:t>
            </a:r>
            <a:r>
              <a:rPr lang="ru-RU" sz="4400" dirty="0"/>
              <a:t> на града </a:t>
            </a:r>
            <a:r>
              <a:rPr lang="ru-RU" sz="4400" dirty="0" err="1"/>
              <a:t>намалява</a:t>
            </a:r>
            <a:r>
              <a:rPr lang="ru-RU" sz="4400" dirty="0"/>
              <a:t> до 2 725 374 души (</a:t>
            </a:r>
            <a:r>
              <a:rPr lang="ru-RU" sz="4400" dirty="0" err="1"/>
              <a:t>според</a:t>
            </a:r>
            <a:r>
              <a:rPr lang="ru-RU" sz="4400" dirty="0"/>
              <a:t> </a:t>
            </a:r>
            <a:r>
              <a:rPr lang="ru-RU" sz="4400" dirty="0" err="1"/>
              <a:t>преброяването</a:t>
            </a:r>
            <a:r>
              <a:rPr lang="ru-RU" sz="4400" dirty="0"/>
              <a:t> от 1946 г.). </a:t>
            </a:r>
            <a:r>
              <a:rPr lang="ru-RU" sz="4400" dirty="0" err="1"/>
              <a:t>През</a:t>
            </a:r>
            <a:r>
              <a:rPr lang="ru-RU" sz="4400" dirty="0"/>
              <a:t> 1954 г. </a:t>
            </a:r>
            <a:r>
              <a:rPr lang="ru-RU" sz="4400" dirty="0" err="1"/>
              <a:t>достига</a:t>
            </a:r>
            <a:r>
              <a:rPr lang="ru-RU" sz="4400" dirty="0"/>
              <a:t> 2 850 189 жители благодарение на </a:t>
            </a:r>
            <a:r>
              <a:rPr lang="ru-RU" sz="4400" dirty="0" err="1"/>
              <a:t>икономическия</a:t>
            </a:r>
            <a:r>
              <a:rPr lang="ru-RU" sz="4400" dirty="0"/>
              <a:t> </a:t>
            </a:r>
            <a:r>
              <a:rPr lang="ru-RU" sz="4400" dirty="0" err="1"/>
              <a:t>растеж</a:t>
            </a:r>
            <a:r>
              <a:rPr lang="ru-RU" sz="4400" dirty="0"/>
              <a:t> в </a:t>
            </a:r>
            <a:r>
              <a:rPr lang="ru-RU" sz="4400" dirty="0" err="1"/>
              <a:t>цяла</a:t>
            </a:r>
            <a:r>
              <a:rPr lang="ru-RU" sz="4400" dirty="0"/>
              <a:t> Франция. </a:t>
            </a:r>
            <a:r>
              <a:rPr lang="ru-RU" sz="4400" dirty="0" err="1"/>
              <a:t>Въпреки</a:t>
            </a:r>
            <a:r>
              <a:rPr lang="ru-RU" sz="4400" dirty="0"/>
              <a:t> </a:t>
            </a:r>
            <a:r>
              <a:rPr lang="ru-RU" sz="4400" dirty="0" err="1"/>
              <a:t>това</a:t>
            </a:r>
            <a:r>
              <a:rPr lang="ru-RU" sz="4400" dirty="0"/>
              <a:t> </a:t>
            </a:r>
            <a:r>
              <a:rPr lang="ru-RU" sz="4400" dirty="0" err="1"/>
              <a:t>към</a:t>
            </a:r>
            <a:r>
              <a:rPr lang="ru-RU" sz="4400" dirty="0"/>
              <a:t> края на 1950-те се </a:t>
            </a:r>
            <a:r>
              <a:rPr lang="ru-RU" sz="4400" dirty="0" err="1"/>
              <a:t>получава</a:t>
            </a:r>
            <a:r>
              <a:rPr lang="ru-RU" sz="4400" dirty="0"/>
              <a:t> </a:t>
            </a:r>
            <a:r>
              <a:rPr lang="ru-RU" sz="4400" dirty="0" err="1"/>
              <a:t>отново</a:t>
            </a:r>
            <a:r>
              <a:rPr lang="ru-RU" sz="4400" dirty="0"/>
              <a:t> </a:t>
            </a:r>
            <a:r>
              <a:rPr lang="ru-RU" sz="4400" dirty="0" err="1"/>
              <a:t>пренаселване</a:t>
            </a:r>
            <a:r>
              <a:rPr lang="ru-RU" sz="4400" dirty="0"/>
              <a:t>, </a:t>
            </a:r>
            <a:r>
              <a:rPr lang="ru-RU" sz="4400" dirty="0" err="1"/>
              <a:t>което</a:t>
            </a:r>
            <a:r>
              <a:rPr lang="ru-RU" sz="4400" dirty="0"/>
              <a:t> води до миграция на </a:t>
            </a:r>
            <a:r>
              <a:rPr lang="ru-RU" sz="4400" dirty="0" err="1"/>
              <a:t>населението</a:t>
            </a:r>
            <a:r>
              <a:rPr lang="ru-RU" sz="4400" dirty="0"/>
              <a:t> от </a:t>
            </a:r>
            <a:r>
              <a:rPr lang="ru-RU" sz="4400" dirty="0" err="1"/>
              <a:t>центъра</a:t>
            </a:r>
            <a:r>
              <a:rPr lang="ru-RU" sz="4400" dirty="0"/>
              <a:t> </a:t>
            </a:r>
            <a:r>
              <a:rPr lang="ru-RU" sz="4400" dirty="0" err="1"/>
              <a:t>към</a:t>
            </a:r>
            <a:r>
              <a:rPr lang="ru-RU" sz="4400" dirty="0"/>
              <a:t> </a:t>
            </a:r>
            <a:r>
              <a:rPr lang="ru-RU" sz="4400" dirty="0" err="1"/>
              <a:t>периферията</a:t>
            </a:r>
            <a:r>
              <a:rPr lang="ru-RU" sz="4400" dirty="0"/>
              <a:t>. </a:t>
            </a:r>
            <a:r>
              <a:rPr lang="ru-RU" sz="4400" dirty="0" err="1"/>
              <a:t>Тази</a:t>
            </a:r>
            <a:r>
              <a:rPr lang="ru-RU" sz="4400" dirty="0"/>
              <a:t> тенденция </a:t>
            </a:r>
            <a:r>
              <a:rPr lang="ru-RU" sz="4400" dirty="0" err="1"/>
              <a:t>продължава</a:t>
            </a:r>
            <a:r>
              <a:rPr lang="ru-RU" sz="4400" dirty="0"/>
              <a:t> </a:t>
            </a:r>
            <a:r>
              <a:rPr lang="ru-RU" sz="4400" dirty="0" err="1"/>
              <a:t>през</a:t>
            </a:r>
            <a:r>
              <a:rPr lang="ru-RU" sz="4400" dirty="0"/>
              <a:t> 1960-те и 1970-те </a:t>
            </a:r>
            <a:r>
              <a:rPr lang="ru-RU" sz="4400" dirty="0" err="1"/>
              <a:t>години</a:t>
            </a:r>
            <a:r>
              <a:rPr lang="ru-RU" sz="4400" dirty="0"/>
              <a:t>. </a:t>
            </a:r>
            <a:r>
              <a:rPr lang="ru-RU" sz="4400" dirty="0" err="1"/>
              <a:t>Населението</a:t>
            </a:r>
            <a:r>
              <a:rPr lang="ru-RU" sz="4400" dirty="0"/>
              <a:t> от 2 790 091 души </a:t>
            </a:r>
            <a:r>
              <a:rPr lang="ru-RU" sz="4400" dirty="0" err="1"/>
              <a:t>през</a:t>
            </a:r>
            <a:r>
              <a:rPr lang="ru-RU" sz="4400" dirty="0"/>
              <a:t> 1962 г. </a:t>
            </a:r>
            <a:r>
              <a:rPr lang="ru-RU" sz="4400" dirty="0" err="1"/>
              <a:t>намалява</a:t>
            </a:r>
            <a:r>
              <a:rPr lang="ru-RU" sz="4400" dirty="0"/>
              <a:t> до 2 299 830 </a:t>
            </a:r>
            <a:r>
              <a:rPr lang="ru-RU" sz="4400" dirty="0" err="1"/>
              <a:t>през</a:t>
            </a:r>
            <a:r>
              <a:rPr lang="ru-RU" sz="4400" dirty="0"/>
              <a:t> 1975 г. </a:t>
            </a:r>
            <a:r>
              <a:rPr lang="ru-RU" sz="4400" dirty="0" err="1"/>
              <a:t>Има</a:t>
            </a:r>
            <a:r>
              <a:rPr lang="ru-RU" sz="4400" dirty="0"/>
              <a:t> предположение, че около 1980 г. </a:t>
            </a:r>
            <a:r>
              <a:rPr lang="ru-RU" sz="4400" dirty="0" err="1"/>
              <a:t>броят</a:t>
            </a:r>
            <a:r>
              <a:rPr lang="ru-RU" sz="4400" dirty="0"/>
              <a:t> на </a:t>
            </a:r>
            <a:r>
              <a:rPr lang="ru-RU" sz="4400" dirty="0" err="1"/>
              <a:t>населението</a:t>
            </a:r>
            <a:r>
              <a:rPr lang="ru-RU" sz="4400" dirty="0"/>
              <a:t> </a:t>
            </a:r>
            <a:r>
              <a:rPr lang="ru-RU" sz="4400" dirty="0" err="1"/>
              <a:t>пада</a:t>
            </a:r>
            <a:r>
              <a:rPr lang="ru-RU" sz="4400" dirty="0"/>
              <a:t> под два </a:t>
            </a:r>
            <a:r>
              <a:rPr lang="ru-RU" sz="4400" dirty="0" err="1"/>
              <a:t>милиона</a:t>
            </a:r>
            <a:r>
              <a:rPr lang="ru-RU" sz="4400" dirty="0"/>
              <a:t>, но </a:t>
            </a:r>
            <a:r>
              <a:rPr lang="ru-RU" sz="4400" dirty="0" err="1"/>
              <a:t>тези</a:t>
            </a:r>
            <a:r>
              <a:rPr lang="ru-RU" sz="4400" dirty="0"/>
              <a:t> </a:t>
            </a:r>
            <a:r>
              <a:rPr lang="ru-RU" sz="4400" dirty="0" err="1"/>
              <a:t>данни</a:t>
            </a:r>
            <a:r>
              <a:rPr lang="ru-RU" sz="4400" dirty="0"/>
              <a:t> не </a:t>
            </a:r>
            <a:r>
              <a:rPr lang="ru-RU" sz="4400" dirty="0" err="1"/>
              <a:t>са</a:t>
            </a:r>
            <a:r>
              <a:rPr lang="ru-RU" sz="4400" dirty="0"/>
              <a:t> </a:t>
            </a:r>
            <a:r>
              <a:rPr lang="ru-RU" sz="4400" dirty="0" err="1"/>
              <a:t>проверени</a:t>
            </a:r>
            <a:r>
              <a:rPr lang="ru-RU" sz="4400" dirty="0"/>
              <a:t>. </a:t>
            </a:r>
            <a:r>
              <a:rPr lang="ru-RU" sz="4400" dirty="0" err="1"/>
              <a:t>Според</a:t>
            </a:r>
            <a:r>
              <a:rPr lang="ru-RU" sz="4400" dirty="0"/>
              <a:t> </a:t>
            </a:r>
            <a:r>
              <a:rPr lang="ru-RU" sz="4400" dirty="0" err="1"/>
              <a:t>преброяването</a:t>
            </a:r>
            <a:r>
              <a:rPr lang="ru-RU" sz="4400" dirty="0"/>
              <a:t> от 2006 година, за </a:t>
            </a:r>
            <a:r>
              <a:rPr lang="ru-RU" sz="4400" dirty="0" err="1"/>
              <a:t>първи</a:t>
            </a:r>
            <a:r>
              <a:rPr lang="ru-RU" sz="4400" dirty="0"/>
              <a:t> </a:t>
            </a:r>
            <a:r>
              <a:rPr lang="ru-RU" sz="4400" dirty="0" err="1"/>
              <a:t>път</a:t>
            </a:r>
            <a:r>
              <a:rPr lang="ru-RU" sz="4400" dirty="0"/>
              <a:t> от </a:t>
            </a:r>
            <a:r>
              <a:rPr lang="ru-RU" sz="4400" dirty="0" err="1"/>
              <a:t>няколко</a:t>
            </a:r>
            <a:r>
              <a:rPr lang="ru-RU" sz="4400" dirty="0"/>
              <a:t> </a:t>
            </a:r>
            <a:r>
              <a:rPr lang="ru-RU" sz="4400" dirty="0" err="1"/>
              <a:t>десетилетия</a:t>
            </a:r>
            <a:r>
              <a:rPr lang="ru-RU" sz="4400" dirty="0"/>
              <a:t> </a:t>
            </a:r>
            <a:r>
              <a:rPr lang="ru-RU" sz="4400" dirty="0" err="1"/>
              <a:t>насам</a:t>
            </a:r>
            <a:r>
              <a:rPr lang="ru-RU" sz="4400" dirty="0"/>
              <a:t>, се </a:t>
            </a:r>
            <a:r>
              <a:rPr lang="ru-RU" sz="4400" dirty="0" err="1"/>
              <a:t>забелязва</a:t>
            </a:r>
            <a:r>
              <a:rPr lang="ru-RU" sz="4400" dirty="0"/>
              <a:t> </a:t>
            </a:r>
            <a:r>
              <a:rPr lang="ru-RU" sz="4400" dirty="0" err="1"/>
              <a:t>отново</a:t>
            </a:r>
            <a:r>
              <a:rPr lang="ru-RU" sz="4400" dirty="0"/>
              <a:t> увеличение на </a:t>
            </a:r>
            <a:r>
              <a:rPr lang="ru-RU" sz="4400" dirty="0" err="1"/>
              <a:t>населението</a:t>
            </a:r>
            <a:r>
              <a:rPr lang="ru-RU" sz="4400" dirty="0"/>
              <a:t> в </a:t>
            </a:r>
            <a:r>
              <a:rPr lang="ru-RU" sz="4400" dirty="0" err="1"/>
              <a:t>центъра</a:t>
            </a:r>
            <a:r>
              <a:rPr lang="ru-RU" sz="4400" dirty="0"/>
              <a:t> на града.[36]</a:t>
            </a:r>
          </a:p>
          <a:p>
            <a:endParaRPr lang="ru-RU" sz="4400" dirty="0"/>
          </a:p>
          <a:p>
            <a:r>
              <a:rPr lang="ru-RU" sz="4400" dirty="0"/>
              <a:t>След </a:t>
            </a:r>
            <a:r>
              <a:rPr lang="ru-RU" sz="4400" dirty="0" err="1"/>
              <a:t>като</a:t>
            </a:r>
            <a:r>
              <a:rPr lang="ru-RU" sz="4400" dirty="0"/>
              <a:t> </a:t>
            </a:r>
            <a:r>
              <a:rPr lang="ru-RU" sz="4400" dirty="0" err="1"/>
              <a:t>излязат</a:t>
            </a:r>
            <a:r>
              <a:rPr lang="ru-RU" sz="4400" dirty="0"/>
              <a:t> в пенсия, </a:t>
            </a:r>
            <a:r>
              <a:rPr lang="ru-RU" sz="4400" dirty="0" err="1"/>
              <a:t>повечето</a:t>
            </a:r>
            <a:r>
              <a:rPr lang="ru-RU" sz="4400" dirty="0"/>
              <a:t> </a:t>
            </a:r>
            <a:r>
              <a:rPr lang="ru-RU" sz="4400" dirty="0" err="1"/>
              <a:t>парижани</a:t>
            </a:r>
            <a:r>
              <a:rPr lang="ru-RU" sz="4400" dirty="0"/>
              <a:t> се </a:t>
            </a:r>
            <a:r>
              <a:rPr lang="ru-RU" sz="4400" dirty="0" err="1"/>
              <a:t>преместват</a:t>
            </a:r>
            <a:r>
              <a:rPr lang="ru-RU" sz="4400" dirty="0"/>
              <a:t> да </a:t>
            </a:r>
            <a:r>
              <a:rPr lang="ru-RU" sz="4400" dirty="0" err="1"/>
              <a:t>живеят</a:t>
            </a:r>
            <a:r>
              <a:rPr lang="ru-RU" sz="4400" dirty="0"/>
              <a:t> в </a:t>
            </a:r>
            <a:r>
              <a:rPr lang="ru-RU" sz="4400" dirty="0" err="1"/>
              <a:t>предградията</a:t>
            </a:r>
            <a:r>
              <a:rPr lang="ru-RU" sz="4400" dirty="0"/>
              <a:t> на Париж или на юг, </a:t>
            </a:r>
            <a:r>
              <a:rPr lang="ru-RU" sz="4400" dirty="0" err="1"/>
              <a:t>което</a:t>
            </a:r>
            <a:r>
              <a:rPr lang="ru-RU" sz="4400" dirty="0"/>
              <a:t> </a:t>
            </a:r>
            <a:r>
              <a:rPr lang="ru-RU" sz="4400" dirty="0" err="1"/>
              <a:t>прави</a:t>
            </a:r>
            <a:r>
              <a:rPr lang="ru-RU" sz="4400" dirty="0"/>
              <a:t> града </a:t>
            </a:r>
            <a:r>
              <a:rPr lang="ru-RU" sz="4400" dirty="0" err="1"/>
              <a:t>сравнително</a:t>
            </a:r>
            <a:r>
              <a:rPr lang="ru-RU" sz="4400" dirty="0"/>
              <a:t> „млад“. Един </a:t>
            </a:r>
            <a:r>
              <a:rPr lang="ru-RU" sz="4400" dirty="0" err="1"/>
              <a:t>голям</a:t>
            </a:r>
            <a:r>
              <a:rPr lang="ru-RU" sz="4400" dirty="0"/>
              <a:t> процент от </a:t>
            </a:r>
            <a:r>
              <a:rPr lang="ru-RU" sz="4400" dirty="0" err="1"/>
              <a:t>жителите</a:t>
            </a:r>
            <a:r>
              <a:rPr lang="ru-RU" sz="4400" dirty="0"/>
              <a:t> </a:t>
            </a:r>
            <a:r>
              <a:rPr lang="ru-RU" sz="4400" dirty="0" err="1"/>
              <a:t>му</a:t>
            </a:r>
            <a:r>
              <a:rPr lang="ru-RU" sz="4400" dirty="0"/>
              <a:t> </a:t>
            </a:r>
            <a:r>
              <a:rPr lang="ru-RU" sz="4400" dirty="0" err="1"/>
              <a:t>са</a:t>
            </a:r>
            <a:r>
              <a:rPr lang="ru-RU" sz="4400" dirty="0"/>
              <a:t> </a:t>
            </a:r>
            <a:r>
              <a:rPr lang="ru-RU" sz="4400" dirty="0" err="1"/>
              <a:t>неженени</a:t>
            </a:r>
            <a:r>
              <a:rPr lang="ru-RU" sz="4400" dirty="0"/>
              <a:t> – </a:t>
            </a:r>
            <a:r>
              <a:rPr lang="ru-RU" sz="4400" dirty="0" err="1"/>
              <a:t>средното</a:t>
            </a:r>
            <a:r>
              <a:rPr lang="ru-RU" sz="4400" dirty="0"/>
              <a:t> </a:t>
            </a:r>
            <a:r>
              <a:rPr lang="ru-RU" sz="4400" dirty="0" err="1"/>
              <a:t>домакинство</a:t>
            </a:r>
            <a:r>
              <a:rPr lang="ru-RU" sz="4400" dirty="0"/>
              <a:t> се </a:t>
            </a:r>
            <a:r>
              <a:rPr lang="ru-RU" sz="4400" dirty="0" err="1"/>
              <a:t>състои</a:t>
            </a:r>
            <a:r>
              <a:rPr lang="ru-RU" sz="4400" dirty="0"/>
              <a:t> от 1,75 </a:t>
            </a:r>
            <a:r>
              <a:rPr lang="ru-RU" sz="4400" dirty="0" err="1"/>
              <a:t>човека</a:t>
            </a:r>
            <a:r>
              <a:rPr lang="ru-RU" sz="4400" dirty="0"/>
              <a:t>. Много семейства </a:t>
            </a:r>
            <a:r>
              <a:rPr lang="ru-RU" sz="4400" dirty="0" err="1"/>
              <a:t>имат</a:t>
            </a:r>
            <a:r>
              <a:rPr lang="ru-RU" sz="4400" dirty="0"/>
              <a:t> само по </a:t>
            </a:r>
            <a:r>
              <a:rPr lang="ru-RU" sz="4400" dirty="0" err="1"/>
              <a:t>едно</a:t>
            </a:r>
            <a:r>
              <a:rPr lang="ru-RU" sz="4400" dirty="0"/>
              <a:t> </a:t>
            </a:r>
            <a:r>
              <a:rPr lang="ru-RU" sz="4400" dirty="0" err="1"/>
              <a:t>дете</a:t>
            </a:r>
            <a:r>
              <a:rPr lang="ru-RU" sz="4400" dirty="0"/>
              <a:t>.[37]. </a:t>
            </a:r>
            <a:r>
              <a:rPr lang="ru-RU" sz="4400" dirty="0" err="1"/>
              <a:t>През</a:t>
            </a:r>
            <a:r>
              <a:rPr lang="ru-RU" sz="4400" dirty="0"/>
              <a:t> 2004 г. </a:t>
            </a:r>
            <a:r>
              <a:rPr lang="ru-RU" sz="4400" dirty="0" err="1"/>
              <a:t>естественият</a:t>
            </a:r>
            <a:r>
              <a:rPr lang="ru-RU" sz="4400" dirty="0"/>
              <a:t> </a:t>
            </a:r>
            <a:r>
              <a:rPr lang="ru-RU" sz="4400" dirty="0" err="1"/>
              <a:t>прираст</a:t>
            </a:r>
            <a:r>
              <a:rPr lang="ru-RU" sz="4400" dirty="0"/>
              <a:t> на </a:t>
            </a:r>
            <a:r>
              <a:rPr lang="ru-RU" sz="4400" dirty="0" err="1"/>
              <a:t>населението</a:t>
            </a:r>
            <a:r>
              <a:rPr lang="ru-RU" sz="4400" dirty="0"/>
              <a:t> е +8,1, а </a:t>
            </a:r>
            <a:r>
              <a:rPr lang="ru-RU" sz="4400" dirty="0" err="1"/>
              <a:t>общият</a:t>
            </a:r>
            <a:r>
              <a:rPr lang="ru-RU" sz="4400" dirty="0"/>
              <a:t> +2,1[38]</a:t>
            </a:r>
          </a:p>
          <a:p>
            <a:endParaRPr lang="ru-RU" sz="4400" dirty="0"/>
          </a:p>
          <a:p>
            <a:r>
              <a:rPr lang="ru-RU" sz="4400" dirty="0" err="1"/>
              <a:t>Имиграция</a:t>
            </a:r>
            <a:endParaRPr lang="ru-RU" sz="4400" dirty="0"/>
          </a:p>
          <a:p>
            <a:r>
              <a:rPr lang="ru-RU" sz="4400" dirty="0" err="1"/>
              <a:t>През</a:t>
            </a:r>
            <a:r>
              <a:rPr lang="ru-RU" sz="4400" dirty="0"/>
              <a:t> </a:t>
            </a:r>
            <a:r>
              <a:rPr lang="ru-RU" sz="4400" dirty="0" err="1"/>
              <a:t>Средновековието</a:t>
            </a:r>
            <a:r>
              <a:rPr lang="ru-RU" sz="4400" dirty="0"/>
              <a:t> Париж е </a:t>
            </a:r>
            <a:r>
              <a:rPr lang="ru-RU" sz="4400" dirty="0" err="1"/>
              <a:t>най-големият</a:t>
            </a:r>
            <a:r>
              <a:rPr lang="ru-RU" sz="4400" dirty="0"/>
              <a:t> град на </a:t>
            </a:r>
            <a:r>
              <a:rPr lang="ru-RU" sz="4400" dirty="0" err="1"/>
              <a:t>Западния</a:t>
            </a:r>
            <a:r>
              <a:rPr lang="ru-RU" sz="4400" dirty="0"/>
              <a:t> свят. </a:t>
            </a:r>
            <a:r>
              <a:rPr lang="ru-RU" sz="4400" dirty="0" err="1"/>
              <a:t>Оттогава</a:t>
            </a:r>
            <a:r>
              <a:rPr lang="ru-RU" sz="4400" dirty="0"/>
              <a:t> до наши дни той </a:t>
            </a:r>
            <a:r>
              <a:rPr lang="ru-RU" sz="4400" dirty="0" err="1"/>
              <a:t>привлича</a:t>
            </a:r>
            <a:r>
              <a:rPr lang="ru-RU" sz="4400" dirty="0"/>
              <a:t> </a:t>
            </a:r>
            <a:r>
              <a:rPr lang="ru-RU" sz="4400" dirty="0" err="1"/>
              <a:t>имигранти</a:t>
            </a:r>
            <a:r>
              <a:rPr lang="ru-RU" sz="4400" dirty="0"/>
              <a:t> от </a:t>
            </a:r>
            <a:r>
              <a:rPr lang="ru-RU" sz="4400" dirty="0" err="1"/>
              <a:t>цял</a:t>
            </a:r>
            <a:r>
              <a:rPr lang="ru-RU" sz="4400" dirty="0"/>
              <a:t> свят. </a:t>
            </a:r>
            <a:r>
              <a:rPr lang="ru-RU" sz="4400" dirty="0" err="1"/>
              <a:t>Още</a:t>
            </a:r>
            <a:r>
              <a:rPr lang="ru-RU" sz="4400" dirty="0"/>
              <a:t> </a:t>
            </a:r>
            <a:r>
              <a:rPr lang="ru-RU" sz="4400" dirty="0" err="1"/>
              <a:t>през</a:t>
            </a:r>
            <a:r>
              <a:rPr lang="ru-RU" sz="4400" dirty="0"/>
              <a:t> XIV век в </a:t>
            </a:r>
            <a:r>
              <a:rPr lang="ru-RU" sz="4400" dirty="0" err="1"/>
              <a:t>Латинския</a:t>
            </a:r>
            <a:r>
              <a:rPr lang="ru-RU" sz="4400" dirty="0"/>
              <a:t> квартал </a:t>
            </a:r>
            <a:r>
              <a:rPr lang="ru-RU" sz="4400" dirty="0" err="1"/>
              <a:t>пристигат</a:t>
            </a:r>
            <a:r>
              <a:rPr lang="ru-RU" sz="4400" dirty="0"/>
              <a:t> </a:t>
            </a:r>
            <a:r>
              <a:rPr lang="ru-RU" sz="4400" dirty="0" err="1"/>
              <a:t>шведски</a:t>
            </a:r>
            <a:r>
              <a:rPr lang="ru-RU" sz="4400" dirty="0"/>
              <a:t> и </a:t>
            </a:r>
            <a:r>
              <a:rPr lang="ru-RU" sz="4400" dirty="0" err="1"/>
              <a:t>нидерландски</a:t>
            </a:r>
            <a:r>
              <a:rPr lang="ru-RU" sz="4400" dirty="0"/>
              <a:t> </a:t>
            </a:r>
            <a:r>
              <a:rPr lang="ru-RU" sz="4400" dirty="0" err="1"/>
              <a:t>студенти</a:t>
            </a:r>
            <a:r>
              <a:rPr lang="ru-RU" sz="4400" dirty="0"/>
              <a:t>, </a:t>
            </a:r>
            <a:r>
              <a:rPr lang="ru-RU" sz="4400" dirty="0" err="1"/>
              <a:t>през</a:t>
            </a:r>
            <a:r>
              <a:rPr lang="ru-RU" sz="4400" dirty="0"/>
              <a:t> XVII век </a:t>
            </a:r>
            <a:r>
              <a:rPr lang="ru-RU" sz="4400" dirty="0" err="1"/>
              <a:t>градът</a:t>
            </a:r>
            <a:r>
              <a:rPr lang="ru-RU" sz="4400" dirty="0"/>
              <a:t> </a:t>
            </a:r>
            <a:r>
              <a:rPr lang="ru-RU" sz="4400" dirty="0" err="1"/>
              <a:t>приютява</a:t>
            </a:r>
            <a:r>
              <a:rPr lang="ru-RU" sz="4400" dirty="0"/>
              <a:t> </a:t>
            </a:r>
            <a:r>
              <a:rPr lang="ru-RU" sz="4400" dirty="0" err="1"/>
              <a:t>английски</a:t>
            </a:r>
            <a:r>
              <a:rPr lang="ru-RU" sz="4400" dirty="0"/>
              <a:t>, </a:t>
            </a:r>
            <a:r>
              <a:rPr lang="ru-RU" sz="4400" dirty="0" err="1"/>
              <a:t>шотландски</a:t>
            </a:r>
            <a:r>
              <a:rPr lang="ru-RU" sz="4400" dirty="0"/>
              <a:t> и </a:t>
            </a:r>
            <a:r>
              <a:rPr lang="ru-RU" sz="4400" dirty="0" err="1"/>
              <a:t>ирландски</a:t>
            </a:r>
            <a:r>
              <a:rPr lang="ru-RU" sz="4400" dirty="0"/>
              <a:t> </a:t>
            </a:r>
            <a:r>
              <a:rPr lang="ru-RU" sz="4400" dirty="0" err="1"/>
              <a:t>бежанци</a:t>
            </a:r>
            <a:r>
              <a:rPr lang="ru-RU" sz="4400" dirty="0"/>
              <a:t>, </a:t>
            </a:r>
            <a:r>
              <a:rPr lang="ru-RU" sz="4400" dirty="0" err="1"/>
              <a:t>през</a:t>
            </a:r>
            <a:r>
              <a:rPr lang="ru-RU" sz="4400" dirty="0"/>
              <a:t> XIX век – </a:t>
            </a:r>
            <a:r>
              <a:rPr lang="ru-RU" sz="4400" dirty="0" err="1"/>
              <a:t>полски</a:t>
            </a:r>
            <a:r>
              <a:rPr lang="ru-RU" sz="4400" dirty="0"/>
              <a:t> </a:t>
            </a:r>
            <a:r>
              <a:rPr lang="ru-RU" sz="4400" dirty="0" err="1"/>
              <a:t>бежанци</a:t>
            </a:r>
            <a:r>
              <a:rPr lang="ru-RU" sz="4400" dirty="0"/>
              <a:t> и </a:t>
            </a:r>
            <a:r>
              <a:rPr lang="ru-RU" sz="4400" dirty="0" err="1"/>
              <a:t>белгийски</a:t>
            </a:r>
            <a:r>
              <a:rPr lang="ru-RU" sz="4400" dirty="0"/>
              <a:t>, </a:t>
            </a:r>
            <a:r>
              <a:rPr lang="ru-RU" sz="4400" dirty="0" err="1"/>
              <a:t>испански</a:t>
            </a:r>
            <a:r>
              <a:rPr lang="ru-RU" sz="4400" dirty="0"/>
              <a:t>, </a:t>
            </a:r>
            <a:r>
              <a:rPr lang="ru-RU" sz="4400" dirty="0" err="1"/>
              <a:t>италиански</a:t>
            </a:r>
            <a:r>
              <a:rPr lang="ru-RU" sz="4400" dirty="0"/>
              <a:t> и </a:t>
            </a:r>
            <a:r>
              <a:rPr lang="ru-RU" sz="4400" dirty="0" err="1"/>
              <a:t>португалски</a:t>
            </a:r>
            <a:r>
              <a:rPr lang="ru-RU" sz="4400" dirty="0"/>
              <a:t> </a:t>
            </a:r>
            <a:r>
              <a:rPr lang="ru-RU" dirty="0" err="1"/>
              <a:t>работници</a:t>
            </a:r>
            <a:r>
              <a:rPr lang="ru-RU" dirty="0"/>
              <a:t>, а </a:t>
            </a:r>
            <a:r>
              <a:rPr lang="ru-RU" dirty="0" err="1"/>
              <a:t>през</a:t>
            </a:r>
            <a:r>
              <a:rPr lang="ru-RU" dirty="0"/>
              <a:t> XX век – евреи и </a:t>
            </a:r>
            <a:r>
              <a:rPr lang="ru-RU" dirty="0" err="1"/>
              <a:t>африкански</a:t>
            </a:r>
            <a:r>
              <a:rPr lang="ru-RU" dirty="0"/>
              <a:t> </a:t>
            </a:r>
            <a:r>
              <a:rPr lang="ru-RU" dirty="0" err="1"/>
              <a:t>заселници</a:t>
            </a:r>
            <a:r>
              <a:rPr lang="ru-RU" dirty="0"/>
              <a:t> от </a:t>
            </a:r>
            <a:r>
              <a:rPr lang="ru-RU" dirty="0" err="1"/>
              <a:t>бившите</a:t>
            </a:r>
            <a:r>
              <a:rPr lang="ru-RU" dirty="0"/>
              <a:t> колонии. </a:t>
            </a:r>
            <a:r>
              <a:rPr lang="ru-RU" dirty="0" err="1"/>
              <a:t>Днес</a:t>
            </a:r>
            <a:r>
              <a:rPr lang="ru-RU" dirty="0"/>
              <a:t> Париж е многонационален град с </a:t>
            </a:r>
            <a:r>
              <a:rPr lang="ru-RU" dirty="0" err="1"/>
              <a:t>различни</a:t>
            </a:r>
            <a:r>
              <a:rPr lang="ru-RU" dirty="0"/>
              <a:t> </a:t>
            </a:r>
            <a:r>
              <a:rPr lang="ru-RU" dirty="0" err="1"/>
              <a:t>култури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909017865"/>
      </p:ext>
    </p:extLst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5172" y="-142900"/>
            <a:ext cx="9369172" cy="700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8265270"/>
      </p:ext>
    </p:extLst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Париж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300" dirty="0"/>
              <a:t>Париж (на </a:t>
            </a:r>
            <a:r>
              <a:rPr lang="ru-RU" sz="1300" dirty="0" err="1"/>
              <a:t>френски</a:t>
            </a:r>
            <a:r>
              <a:rPr lang="ru-RU" sz="1300" dirty="0"/>
              <a:t>: </a:t>
            </a:r>
            <a:r>
              <a:rPr lang="ru-RU" sz="1300" dirty="0" err="1"/>
              <a:t>Paris</a:t>
            </a:r>
            <a:r>
              <a:rPr lang="ru-RU" sz="1300" dirty="0"/>
              <a:t> </a:t>
            </a:r>
            <a:r>
              <a:rPr lang="ru-RU" sz="1300" dirty="0" err="1"/>
              <a:t>Paris</a:t>
            </a:r>
            <a:r>
              <a:rPr lang="ru-RU" sz="1300" dirty="0"/>
              <a:t>; IPA: [</a:t>
            </a:r>
            <a:r>
              <a:rPr lang="ru-RU" sz="1300" dirty="0" err="1"/>
              <a:t>pa</a:t>
            </a:r>
            <a:r>
              <a:rPr lang="ru-RU" sz="1300" dirty="0"/>
              <a:t>.ˈ</a:t>
            </a:r>
            <a:r>
              <a:rPr lang="ru-RU" sz="1300" dirty="0" err="1"/>
              <a:t>ʁi</a:t>
            </a:r>
            <a:r>
              <a:rPr lang="ru-RU" sz="1300" dirty="0"/>
              <a:t>]) е </a:t>
            </a:r>
            <a:r>
              <a:rPr lang="ru-RU" sz="1300" dirty="0" err="1"/>
              <a:t>столицата</a:t>
            </a:r>
            <a:r>
              <a:rPr lang="ru-RU" sz="1300" dirty="0"/>
              <a:t> и </a:t>
            </a:r>
            <a:r>
              <a:rPr lang="ru-RU" sz="1300" dirty="0" err="1"/>
              <a:t>най-големият</a:t>
            </a:r>
            <a:r>
              <a:rPr lang="ru-RU" sz="1300" dirty="0"/>
              <a:t> град на Франция. </a:t>
            </a:r>
            <a:r>
              <a:rPr lang="ru-RU" sz="1300" dirty="0" err="1"/>
              <a:t>Разположен</a:t>
            </a:r>
            <a:r>
              <a:rPr lang="ru-RU" sz="1300" dirty="0"/>
              <a:t> е в </a:t>
            </a:r>
            <a:r>
              <a:rPr lang="ru-RU" sz="1300" dirty="0" err="1"/>
              <a:t>меандър</a:t>
            </a:r>
            <a:r>
              <a:rPr lang="ru-RU" sz="1300" dirty="0"/>
              <a:t> на река Сена, </a:t>
            </a:r>
            <a:r>
              <a:rPr lang="ru-RU" sz="1300" dirty="0" err="1"/>
              <a:t>която</a:t>
            </a:r>
            <a:r>
              <a:rPr lang="ru-RU" sz="1300" dirty="0"/>
              <a:t> </a:t>
            </a:r>
            <a:r>
              <a:rPr lang="ru-RU" sz="1300" dirty="0" err="1"/>
              <a:t>го</a:t>
            </a:r>
            <a:r>
              <a:rPr lang="ru-RU" sz="1300" dirty="0"/>
              <a:t> </a:t>
            </a:r>
            <a:r>
              <a:rPr lang="ru-RU" sz="1300" dirty="0" err="1"/>
              <a:t>разделя</a:t>
            </a:r>
            <a:r>
              <a:rPr lang="ru-RU" sz="1300" dirty="0"/>
              <a:t> на 2 части – десен </a:t>
            </a:r>
            <a:r>
              <a:rPr lang="ru-RU" sz="1300" dirty="0" err="1"/>
              <a:t>бряг</a:t>
            </a:r>
            <a:r>
              <a:rPr lang="ru-RU" sz="1300" dirty="0"/>
              <a:t> (</a:t>
            </a:r>
            <a:r>
              <a:rPr lang="ru-RU" sz="1300" dirty="0" err="1"/>
              <a:t>Rive</a:t>
            </a:r>
            <a:r>
              <a:rPr lang="ru-RU" sz="1300" dirty="0"/>
              <a:t> </a:t>
            </a:r>
            <a:r>
              <a:rPr lang="ru-RU" sz="1300" dirty="0" err="1"/>
              <a:t>droite</a:t>
            </a:r>
            <a:r>
              <a:rPr lang="ru-RU" sz="1300" dirty="0"/>
              <a:t>) на север и </a:t>
            </a:r>
            <a:r>
              <a:rPr lang="ru-RU" sz="1300" dirty="0" err="1"/>
              <a:t>по-малкия</a:t>
            </a:r>
            <a:r>
              <a:rPr lang="ru-RU" sz="1300" dirty="0"/>
              <a:t> </a:t>
            </a:r>
            <a:r>
              <a:rPr lang="ru-RU" sz="1300" dirty="0" err="1"/>
              <a:t>ляв</a:t>
            </a:r>
            <a:r>
              <a:rPr lang="ru-RU" sz="1300" dirty="0"/>
              <a:t> </a:t>
            </a:r>
            <a:r>
              <a:rPr lang="ru-RU" sz="1300" dirty="0" err="1"/>
              <a:t>бряг</a:t>
            </a:r>
            <a:r>
              <a:rPr lang="ru-RU" sz="1300" dirty="0"/>
              <a:t> (</a:t>
            </a:r>
            <a:r>
              <a:rPr lang="ru-RU" sz="1300" dirty="0" err="1"/>
              <a:t>Rive</a:t>
            </a:r>
            <a:r>
              <a:rPr lang="ru-RU" sz="1300" dirty="0"/>
              <a:t> </a:t>
            </a:r>
            <a:r>
              <a:rPr lang="ru-RU" sz="1300" dirty="0" err="1"/>
              <a:t>gauche</a:t>
            </a:r>
            <a:r>
              <a:rPr lang="ru-RU" sz="1300" dirty="0"/>
              <a:t>) на юг. </a:t>
            </a:r>
            <a:r>
              <a:rPr lang="ru-RU" sz="1300" dirty="0" err="1"/>
              <a:t>Реката</a:t>
            </a:r>
            <a:r>
              <a:rPr lang="ru-RU" sz="1300" dirty="0"/>
              <a:t> е известна с </a:t>
            </a:r>
            <a:r>
              <a:rPr lang="ru-RU" sz="1300" dirty="0" err="1"/>
              <a:t>многобройните</a:t>
            </a:r>
            <a:r>
              <a:rPr lang="ru-RU" sz="1300" dirty="0"/>
              <a:t> си </a:t>
            </a:r>
            <a:r>
              <a:rPr lang="ru-RU" sz="1300" dirty="0" err="1"/>
              <a:t>кейове</a:t>
            </a:r>
            <a:r>
              <a:rPr lang="ru-RU" sz="1300" dirty="0"/>
              <a:t>, </a:t>
            </a:r>
            <a:r>
              <a:rPr lang="ru-RU" sz="1300" dirty="0" err="1"/>
              <a:t>които</a:t>
            </a:r>
            <a:r>
              <a:rPr lang="ru-RU" sz="1300" dirty="0"/>
              <a:t> в </a:t>
            </a:r>
            <a:r>
              <a:rPr lang="ru-RU" sz="1300" dirty="0" err="1"/>
              <a:t>голямата</a:t>
            </a:r>
            <a:r>
              <a:rPr lang="ru-RU" sz="1300" dirty="0"/>
              <a:t> си част </a:t>
            </a:r>
            <a:r>
              <a:rPr lang="ru-RU" sz="1300" dirty="0" err="1"/>
              <a:t>са</a:t>
            </a:r>
            <a:r>
              <a:rPr lang="ru-RU" sz="1300" dirty="0"/>
              <a:t> </a:t>
            </a:r>
            <a:r>
              <a:rPr lang="ru-RU" sz="1300" dirty="0" err="1"/>
              <a:t>озеленени</a:t>
            </a:r>
            <a:r>
              <a:rPr lang="ru-RU" sz="1300" dirty="0"/>
              <a:t> и </a:t>
            </a:r>
            <a:r>
              <a:rPr lang="ru-RU" sz="1300" dirty="0" err="1"/>
              <a:t>предназначени</a:t>
            </a:r>
            <a:r>
              <a:rPr lang="ru-RU" sz="1300" dirty="0"/>
              <a:t> за </a:t>
            </a:r>
            <a:r>
              <a:rPr lang="ru-RU" sz="1300" dirty="0" err="1"/>
              <a:t>разходка</a:t>
            </a:r>
            <a:r>
              <a:rPr lang="ru-RU" sz="1300" dirty="0"/>
              <a:t>, с </a:t>
            </a:r>
            <a:r>
              <a:rPr lang="ru-RU" sz="1300" dirty="0" err="1"/>
              <a:t>букинистите</a:t>
            </a:r>
            <a:r>
              <a:rPr lang="ru-RU" sz="1300" dirty="0"/>
              <a:t> – </a:t>
            </a:r>
            <a:r>
              <a:rPr lang="ru-RU" sz="1300" dirty="0" err="1"/>
              <a:t>продавачи</a:t>
            </a:r>
            <a:r>
              <a:rPr lang="ru-RU" sz="1300" dirty="0"/>
              <a:t> на книги на </a:t>
            </a:r>
            <a:r>
              <a:rPr lang="ru-RU" sz="1300" dirty="0" err="1"/>
              <a:t>открито</a:t>
            </a:r>
            <a:r>
              <a:rPr lang="ru-RU" sz="1300" dirty="0"/>
              <a:t>, и с </a:t>
            </a:r>
            <a:r>
              <a:rPr lang="ru-RU" sz="1300" dirty="0" err="1"/>
              <a:t>историческите</a:t>
            </a:r>
            <a:r>
              <a:rPr lang="ru-RU" sz="1300" dirty="0"/>
              <a:t> </a:t>
            </a:r>
            <a:r>
              <a:rPr lang="ru-RU" sz="1300" dirty="0" err="1"/>
              <a:t>мостове</a:t>
            </a:r>
            <a:r>
              <a:rPr lang="ru-RU" sz="1300" dirty="0"/>
              <a:t>, </a:t>
            </a:r>
            <a:r>
              <a:rPr lang="ru-RU" sz="1300" dirty="0" err="1"/>
              <a:t>свързващи</a:t>
            </a:r>
            <a:r>
              <a:rPr lang="ru-RU" sz="1300" dirty="0"/>
              <a:t> </a:t>
            </a:r>
            <a:r>
              <a:rPr lang="ru-RU" sz="1300" dirty="0" err="1"/>
              <a:t>северната</a:t>
            </a:r>
            <a:r>
              <a:rPr lang="ru-RU" sz="1300" dirty="0"/>
              <a:t> и </a:t>
            </a:r>
            <a:r>
              <a:rPr lang="ru-RU" sz="1300" dirty="0" err="1"/>
              <a:t>южната</a:t>
            </a:r>
            <a:r>
              <a:rPr lang="ru-RU" sz="1300" dirty="0"/>
              <a:t> част. Париж </a:t>
            </a:r>
            <a:r>
              <a:rPr lang="ru-RU" sz="1300" dirty="0" err="1"/>
              <a:t>също</a:t>
            </a:r>
            <a:r>
              <a:rPr lang="ru-RU" sz="1300" dirty="0"/>
              <a:t> </a:t>
            </a:r>
            <a:r>
              <a:rPr lang="ru-RU" sz="1300" dirty="0" err="1"/>
              <a:t>така</a:t>
            </a:r>
            <a:r>
              <a:rPr lang="ru-RU" sz="1300" dirty="0"/>
              <a:t> е </a:t>
            </a:r>
            <a:r>
              <a:rPr lang="ru-RU" sz="1300" dirty="0" err="1"/>
              <a:t>прочут</a:t>
            </a:r>
            <a:r>
              <a:rPr lang="ru-RU" sz="1300" dirty="0"/>
              <a:t> с </a:t>
            </a:r>
            <a:r>
              <a:rPr lang="ru-RU" sz="1300" dirty="0" err="1"/>
              <a:t>големите</a:t>
            </a:r>
            <a:r>
              <a:rPr lang="ru-RU" sz="1300" dirty="0"/>
              <a:t> си </a:t>
            </a:r>
            <a:r>
              <a:rPr lang="ru-RU" sz="1300" dirty="0" err="1"/>
              <a:t>булеварди</a:t>
            </a:r>
            <a:r>
              <a:rPr lang="ru-RU" sz="1300" dirty="0"/>
              <a:t>, </a:t>
            </a:r>
            <a:r>
              <a:rPr lang="ru-RU" sz="1300" dirty="0" err="1"/>
              <a:t>засадени</a:t>
            </a:r>
            <a:r>
              <a:rPr lang="ru-RU" sz="1300" dirty="0"/>
              <a:t> с </a:t>
            </a:r>
            <a:r>
              <a:rPr lang="ru-RU" sz="1300" dirty="0" err="1"/>
              <a:t>кестени</a:t>
            </a:r>
            <a:r>
              <a:rPr lang="ru-RU" sz="1300" dirty="0"/>
              <a:t>, </a:t>
            </a:r>
            <a:r>
              <a:rPr lang="ru-RU" sz="1300" dirty="0" err="1"/>
              <a:t>най-прочутият</a:t>
            </a:r>
            <a:r>
              <a:rPr lang="ru-RU" sz="1300" dirty="0"/>
              <a:t> от </a:t>
            </a:r>
            <a:r>
              <a:rPr lang="ru-RU" sz="1300" dirty="0" err="1"/>
              <a:t>които</a:t>
            </a:r>
            <a:r>
              <a:rPr lang="ru-RU" sz="1300" dirty="0"/>
              <a:t> е </a:t>
            </a:r>
            <a:r>
              <a:rPr lang="ru-RU" sz="1300" dirty="0" err="1"/>
              <a:t>Шанз-Елизе</a:t>
            </a:r>
            <a:r>
              <a:rPr lang="ru-RU" sz="1300" dirty="0"/>
              <a:t>, </a:t>
            </a:r>
            <a:r>
              <a:rPr lang="ru-RU" sz="1300" dirty="0" err="1"/>
              <a:t>както</a:t>
            </a:r>
            <a:r>
              <a:rPr lang="ru-RU" sz="1300" dirty="0"/>
              <a:t> и с </a:t>
            </a:r>
            <a:r>
              <a:rPr lang="ru-RU" sz="1300" dirty="0" err="1"/>
              <a:t>редица</a:t>
            </a:r>
            <a:r>
              <a:rPr lang="ru-RU" sz="1300" dirty="0"/>
              <a:t> </a:t>
            </a:r>
            <a:r>
              <a:rPr lang="ru-RU" sz="1300" dirty="0" err="1"/>
              <a:t>архитектурни</a:t>
            </a:r>
            <a:r>
              <a:rPr lang="ru-RU" sz="1300" dirty="0"/>
              <a:t> </a:t>
            </a:r>
            <a:r>
              <a:rPr lang="ru-RU" sz="1300" dirty="0" err="1"/>
              <a:t>забележителности</a:t>
            </a:r>
            <a:r>
              <a:rPr lang="ru-RU" sz="1300" dirty="0"/>
              <a:t>.</a:t>
            </a:r>
          </a:p>
          <a:p>
            <a:endParaRPr lang="ru-RU" sz="1300" dirty="0"/>
          </a:p>
          <a:p>
            <a:r>
              <a:rPr lang="ru-RU" sz="1300" dirty="0" err="1"/>
              <a:t>Градът</a:t>
            </a:r>
            <a:r>
              <a:rPr lang="ru-RU" sz="1300" dirty="0"/>
              <a:t> </a:t>
            </a:r>
            <a:r>
              <a:rPr lang="ru-RU" sz="1300" dirty="0" err="1"/>
              <a:t>има</a:t>
            </a:r>
            <a:r>
              <a:rPr lang="ru-RU" sz="1300" dirty="0"/>
              <a:t> население от </a:t>
            </a:r>
            <a:r>
              <a:rPr lang="ru-RU" sz="1300" dirty="0" err="1"/>
              <a:t>малко</a:t>
            </a:r>
            <a:r>
              <a:rPr lang="ru-RU" sz="1300" dirty="0"/>
              <a:t> над два </a:t>
            </a:r>
            <a:r>
              <a:rPr lang="ru-RU" sz="1300" dirty="0" err="1"/>
              <a:t>милиона</a:t>
            </a:r>
            <a:r>
              <a:rPr lang="ru-RU" sz="1300" dirty="0"/>
              <a:t> жители (</a:t>
            </a:r>
            <a:r>
              <a:rPr lang="ru-RU" sz="1300" dirty="0" err="1"/>
              <a:t>преброяване</a:t>
            </a:r>
            <a:r>
              <a:rPr lang="ru-RU" sz="1300" dirty="0"/>
              <a:t> </a:t>
            </a:r>
            <a:r>
              <a:rPr lang="ru-RU" sz="1300" dirty="0" err="1"/>
              <a:t>през</a:t>
            </a:r>
            <a:r>
              <a:rPr lang="ru-RU" sz="1300" dirty="0"/>
              <a:t> 2014 г. – 2 220 445 жители). Много </a:t>
            </a:r>
            <a:r>
              <a:rPr lang="ru-RU" sz="1300" dirty="0" err="1"/>
              <a:t>по-голямата</a:t>
            </a:r>
            <a:r>
              <a:rPr lang="ru-RU" sz="1300" dirty="0"/>
              <a:t> </a:t>
            </a:r>
            <a:r>
              <a:rPr lang="ru-RU" sz="1300" dirty="0" err="1"/>
              <a:t>парижка</a:t>
            </a:r>
            <a:r>
              <a:rPr lang="ru-RU" sz="1300" dirty="0"/>
              <a:t> агломерация, с </a:t>
            </a:r>
            <a:r>
              <a:rPr lang="ru-RU" sz="1300" dirty="0" err="1"/>
              <a:t>диаметър</a:t>
            </a:r>
            <a:r>
              <a:rPr lang="ru-RU" sz="1300" dirty="0"/>
              <a:t> </a:t>
            </a:r>
            <a:r>
              <a:rPr lang="ru-RU" sz="1300" dirty="0" err="1"/>
              <a:t>близо</a:t>
            </a:r>
            <a:r>
              <a:rPr lang="ru-RU" sz="1300" dirty="0"/>
              <a:t> 120 </a:t>
            </a:r>
            <a:r>
              <a:rPr lang="ru-RU" sz="1300" dirty="0" err="1"/>
              <a:t>km</a:t>
            </a:r>
            <a:r>
              <a:rPr lang="ru-RU" sz="1300" dirty="0"/>
              <a:t>, </a:t>
            </a:r>
            <a:r>
              <a:rPr lang="ru-RU" sz="1300" dirty="0" err="1"/>
              <a:t>има</a:t>
            </a:r>
            <a:r>
              <a:rPr lang="ru-RU" sz="1300" dirty="0"/>
              <a:t> </a:t>
            </a:r>
            <a:r>
              <a:rPr lang="ru-RU" sz="1300" dirty="0" err="1"/>
              <a:t>малко</a:t>
            </a:r>
            <a:r>
              <a:rPr lang="ru-RU" sz="1300" dirty="0"/>
              <a:t> над </a:t>
            </a:r>
            <a:r>
              <a:rPr lang="ru-RU" sz="1300" dirty="0" err="1"/>
              <a:t>дванадесет</a:t>
            </a:r>
            <a:r>
              <a:rPr lang="ru-RU" sz="1300" dirty="0"/>
              <a:t> </a:t>
            </a:r>
            <a:r>
              <a:rPr lang="ru-RU" sz="1300" dirty="0" err="1"/>
              <a:t>милиона</a:t>
            </a:r>
            <a:r>
              <a:rPr lang="ru-RU" sz="1300" dirty="0"/>
              <a:t> жители (</a:t>
            </a:r>
            <a:r>
              <a:rPr lang="ru-RU" sz="1300" dirty="0" err="1"/>
              <a:t>преброяване</a:t>
            </a:r>
            <a:r>
              <a:rPr lang="ru-RU" sz="1300" dirty="0"/>
              <a:t> </a:t>
            </a:r>
            <a:r>
              <a:rPr lang="ru-RU" sz="1300" dirty="0" err="1"/>
              <a:t>през</a:t>
            </a:r>
            <a:r>
              <a:rPr lang="ru-RU" sz="1300" dirty="0"/>
              <a:t> 2013 г. – 12 405 426 жители [2]) и е </a:t>
            </a:r>
            <a:r>
              <a:rPr lang="ru-RU" sz="1300" dirty="0" err="1"/>
              <a:t>втората</a:t>
            </a:r>
            <a:r>
              <a:rPr lang="ru-RU" sz="1300" dirty="0"/>
              <a:t> по население в ЕС след Лондон. </a:t>
            </a:r>
            <a:r>
              <a:rPr lang="ru-RU" sz="1300" dirty="0" err="1"/>
              <a:t>Положението</a:t>
            </a:r>
            <a:r>
              <a:rPr lang="ru-RU" sz="1300" dirty="0"/>
              <a:t> </a:t>
            </a:r>
            <a:r>
              <a:rPr lang="ru-RU" sz="1300" dirty="0" err="1"/>
              <a:t>му</a:t>
            </a:r>
            <a:r>
              <a:rPr lang="ru-RU" sz="1300" dirty="0"/>
              <a:t> на важен </a:t>
            </a:r>
            <a:r>
              <a:rPr lang="ru-RU" sz="1300" dirty="0" err="1"/>
              <a:t>търговски</a:t>
            </a:r>
            <a:r>
              <a:rPr lang="ru-RU" sz="1300" dirty="0"/>
              <a:t> и </a:t>
            </a:r>
            <a:r>
              <a:rPr lang="ru-RU" sz="1300" dirty="0" err="1"/>
              <a:t>културен</a:t>
            </a:r>
            <a:r>
              <a:rPr lang="ru-RU" sz="1300" dirty="0"/>
              <a:t> </a:t>
            </a:r>
            <a:r>
              <a:rPr lang="ru-RU" sz="1300" dirty="0" err="1"/>
              <a:t>център</a:t>
            </a:r>
            <a:r>
              <a:rPr lang="ru-RU" sz="1300" dirty="0"/>
              <a:t>, </a:t>
            </a:r>
            <a:r>
              <a:rPr lang="ru-RU" sz="1300" dirty="0" err="1"/>
              <a:t>както</a:t>
            </a:r>
            <a:r>
              <a:rPr lang="ru-RU" sz="1300" dirty="0"/>
              <a:t> и </a:t>
            </a:r>
            <a:r>
              <a:rPr lang="ru-RU" sz="1300" dirty="0" err="1"/>
              <a:t>силното</a:t>
            </a:r>
            <a:r>
              <a:rPr lang="ru-RU" sz="1300" dirty="0"/>
              <a:t> развитие на </a:t>
            </a:r>
            <a:r>
              <a:rPr lang="ru-RU" sz="1300" dirty="0" err="1"/>
              <a:t>науката</a:t>
            </a:r>
            <a:r>
              <a:rPr lang="ru-RU" sz="1300" dirty="0"/>
              <a:t>, </a:t>
            </a:r>
            <a:r>
              <a:rPr lang="ru-RU" sz="1300" dirty="0" err="1"/>
              <a:t>образованието</a:t>
            </a:r>
            <a:r>
              <a:rPr lang="ru-RU" sz="1300" dirty="0"/>
              <a:t>, </a:t>
            </a:r>
            <a:r>
              <a:rPr lang="ru-RU" sz="1300" dirty="0" err="1"/>
              <a:t>развлекателната</a:t>
            </a:r>
            <a:r>
              <a:rPr lang="ru-RU" sz="1300" dirty="0"/>
              <a:t> индустрия, </a:t>
            </a:r>
            <a:r>
              <a:rPr lang="ru-RU" sz="1300" dirty="0" err="1"/>
              <a:t>медиите</a:t>
            </a:r>
            <a:r>
              <a:rPr lang="ru-RU" sz="1300" dirty="0"/>
              <a:t>, </a:t>
            </a:r>
            <a:r>
              <a:rPr lang="ru-RU" sz="1300" dirty="0" err="1"/>
              <a:t>модата</a:t>
            </a:r>
            <a:r>
              <a:rPr lang="ru-RU" sz="1300" dirty="0"/>
              <a:t> и </a:t>
            </a:r>
            <a:r>
              <a:rPr lang="ru-RU" sz="1300" dirty="0" err="1"/>
              <a:t>изкуствата</a:t>
            </a:r>
            <a:r>
              <a:rPr lang="ru-RU" sz="1300" dirty="0"/>
              <a:t>, </a:t>
            </a:r>
            <a:r>
              <a:rPr lang="ru-RU" sz="1300" dirty="0" err="1"/>
              <a:t>затвърждават</a:t>
            </a:r>
            <a:r>
              <a:rPr lang="ru-RU" sz="1300" dirty="0"/>
              <a:t> статута </a:t>
            </a:r>
            <a:r>
              <a:rPr lang="ru-RU" sz="1300" dirty="0" err="1"/>
              <a:t>му</a:t>
            </a:r>
            <a:r>
              <a:rPr lang="ru-RU" sz="1300" dirty="0"/>
              <a:t> на един от </a:t>
            </a:r>
            <a:r>
              <a:rPr lang="ru-RU" sz="1300" dirty="0" err="1"/>
              <a:t>най-важните</a:t>
            </a:r>
            <a:r>
              <a:rPr lang="ru-RU" sz="1300" dirty="0"/>
              <a:t> и </a:t>
            </a:r>
            <a:r>
              <a:rPr lang="ru-RU" sz="1300" dirty="0" err="1"/>
              <a:t>значими</a:t>
            </a:r>
            <a:r>
              <a:rPr lang="ru-RU" sz="1300" dirty="0"/>
              <a:t> </a:t>
            </a:r>
            <a:r>
              <a:rPr lang="ru-RU" sz="1300" dirty="0" err="1"/>
              <a:t>градове</a:t>
            </a:r>
            <a:r>
              <a:rPr lang="ru-RU" sz="1300" dirty="0"/>
              <a:t> в </a:t>
            </a:r>
            <a:r>
              <a:rPr lang="ru-RU" sz="1300" dirty="0" err="1"/>
              <a:t>световен</a:t>
            </a:r>
            <a:r>
              <a:rPr lang="ru-RU" sz="1300" dirty="0"/>
              <a:t> </a:t>
            </a:r>
            <a:r>
              <a:rPr lang="ru-RU" sz="1300" dirty="0" err="1"/>
              <a:t>мащаб</a:t>
            </a:r>
            <a:r>
              <a:rPr lang="ru-RU" sz="1300" dirty="0"/>
              <a:t>[1].</a:t>
            </a:r>
          </a:p>
          <a:p>
            <a:endParaRPr lang="ru-RU" sz="1300" dirty="0"/>
          </a:p>
          <a:p>
            <a:r>
              <a:rPr lang="ru-RU" sz="1300" dirty="0" err="1"/>
              <a:t>Още</a:t>
            </a:r>
            <a:r>
              <a:rPr lang="ru-RU" sz="1300" dirty="0"/>
              <a:t> от Х век Париж е един от </a:t>
            </a:r>
            <a:r>
              <a:rPr lang="ru-RU" sz="1300" dirty="0" err="1"/>
              <a:t>главните</a:t>
            </a:r>
            <a:r>
              <a:rPr lang="ru-RU" sz="1300" dirty="0"/>
              <a:t> </a:t>
            </a:r>
            <a:r>
              <a:rPr lang="ru-RU" sz="1300" dirty="0" err="1"/>
              <a:t>градове</a:t>
            </a:r>
            <a:r>
              <a:rPr lang="ru-RU" sz="1300" dirty="0"/>
              <a:t> на Франция: </a:t>
            </a:r>
            <a:r>
              <a:rPr lang="ru-RU" sz="1300" dirty="0" err="1"/>
              <a:t>намира</a:t>
            </a:r>
            <a:r>
              <a:rPr lang="ru-RU" sz="1300" dirty="0"/>
              <a:t> се в </a:t>
            </a:r>
            <a:r>
              <a:rPr lang="ru-RU" sz="1300" dirty="0" err="1"/>
              <a:t>сърцето</a:t>
            </a:r>
            <a:r>
              <a:rPr lang="ru-RU" sz="1300" dirty="0"/>
              <a:t> на богат </a:t>
            </a:r>
            <a:r>
              <a:rPr lang="ru-RU" sz="1300" dirty="0" err="1"/>
              <a:t>земеделски</a:t>
            </a:r>
            <a:r>
              <a:rPr lang="ru-RU" sz="1300" dirty="0"/>
              <a:t> район, с </a:t>
            </a:r>
            <a:r>
              <a:rPr lang="ru-RU" sz="1300" dirty="0" err="1"/>
              <a:t>кралски</a:t>
            </a:r>
            <a:r>
              <a:rPr lang="ru-RU" sz="1300" dirty="0"/>
              <a:t> </a:t>
            </a:r>
            <a:r>
              <a:rPr lang="ru-RU" sz="1300" dirty="0" err="1"/>
              <a:t>замъци</a:t>
            </a:r>
            <a:r>
              <a:rPr lang="ru-RU" sz="1300" dirty="0"/>
              <a:t>, </a:t>
            </a:r>
            <a:r>
              <a:rPr lang="ru-RU" sz="1300" dirty="0" err="1"/>
              <a:t>абатства</a:t>
            </a:r>
            <a:r>
              <a:rPr lang="ru-RU" sz="1300" dirty="0"/>
              <a:t> и </a:t>
            </a:r>
            <a:r>
              <a:rPr lang="ru-RU" sz="1300" dirty="0" err="1"/>
              <a:t>катедрала</a:t>
            </a:r>
            <a:r>
              <a:rPr lang="ru-RU" sz="1300" dirty="0"/>
              <a:t>; </a:t>
            </a:r>
            <a:r>
              <a:rPr lang="ru-RU" sz="1300" dirty="0" err="1"/>
              <a:t>през</a:t>
            </a:r>
            <a:r>
              <a:rPr lang="ru-RU" sz="1300" dirty="0"/>
              <a:t> XII век с </a:t>
            </a:r>
            <a:r>
              <a:rPr lang="ru-RU" sz="1300" dirty="0" err="1"/>
              <a:t>откриването</a:t>
            </a:r>
            <a:r>
              <a:rPr lang="ru-RU" sz="1300" dirty="0"/>
              <a:t> на </a:t>
            </a:r>
            <a:r>
              <a:rPr lang="ru-RU" sz="1300" dirty="0" err="1"/>
              <a:t>Сорбоната</a:t>
            </a:r>
            <a:r>
              <a:rPr lang="ru-RU" sz="1300" dirty="0"/>
              <a:t> </a:t>
            </a:r>
            <a:r>
              <a:rPr lang="ru-RU" sz="1300" dirty="0" err="1"/>
              <a:t>градът</a:t>
            </a:r>
            <a:r>
              <a:rPr lang="ru-RU" sz="1300" dirty="0"/>
              <a:t> става </a:t>
            </a:r>
            <a:r>
              <a:rPr lang="ru-RU" sz="1300" dirty="0" err="1"/>
              <a:t>едно</a:t>
            </a:r>
            <a:r>
              <a:rPr lang="ru-RU" sz="1300" dirty="0"/>
              <a:t> от </a:t>
            </a:r>
            <a:r>
              <a:rPr lang="ru-RU" sz="1300" dirty="0" err="1"/>
              <a:t>първите</a:t>
            </a:r>
            <a:r>
              <a:rPr lang="ru-RU" sz="1300" dirty="0"/>
              <a:t> </a:t>
            </a:r>
            <a:r>
              <a:rPr lang="ru-RU" sz="1300" dirty="0" err="1"/>
              <a:t>университетски</a:t>
            </a:r>
            <a:r>
              <a:rPr lang="ru-RU" sz="1300" dirty="0"/>
              <a:t> </a:t>
            </a:r>
            <a:r>
              <a:rPr lang="ru-RU" sz="1300" dirty="0" err="1"/>
              <a:t>средища</a:t>
            </a:r>
            <a:r>
              <a:rPr lang="ru-RU" sz="1300" dirty="0"/>
              <a:t>, </a:t>
            </a:r>
            <a:r>
              <a:rPr lang="ru-RU" sz="1300" dirty="0" err="1"/>
              <a:t>както</a:t>
            </a:r>
            <a:r>
              <a:rPr lang="ru-RU" sz="1300" dirty="0"/>
              <a:t> и </a:t>
            </a:r>
            <a:r>
              <a:rPr lang="ru-RU" sz="1300" dirty="0" err="1"/>
              <a:t>център</a:t>
            </a:r>
            <a:r>
              <a:rPr lang="ru-RU" sz="1300" dirty="0"/>
              <a:t> на </a:t>
            </a:r>
            <a:r>
              <a:rPr lang="ru-RU" sz="1300" dirty="0" err="1"/>
              <a:t>изкуствата</a:t>
            </a:r>
            <a:r>
              <a:rPr lang="ru-RU" sz="1300" dirty="0"/>
              <a:t>. Постепенно </a:t>
            </a:r>
            <a:r>
              <a:rPr lang="ru-RU" sz="1300" dirty="0" err="1"/>
              <a:t>кралската</a:t>
            </a:r>
            <a:r>
              <a:rPr lang="ru-RU" sz="1300" dirty="0"/>
              <a:t> </a:t>
            </a:r>
            <a:r>
              <a:rPr lang="ru-RU" sz="1300" dirty="0" err="1"/>
              <a:t>власт</a:t>
            </a:r>
            <a:r>
              <a:rPr lang="ru-RU" sz="1300" dirty="0"/>
              <a:t> се </a:t>
            </a:r>
            <a:r>
              <a:rPr lang="ru-RU" sz="1300" dirty="0" err="1"/>
              <a:t>установява</a:t>
            </a:r>
            <a:r>
              <a:rPr lang="ru-RU" sz="1300" dirty="0"/>
              <a:t> </a:t>
            </a:r>
            <a:r>
              <a:rPr lang="ru-RU" sz="1300" dirty="0" err="1"/>
              <a:t>трайно</a:t>
            </a:r>
            <a:r>
              <a:rPr lang="ru-RU" sz="1300" dirty="0"/>
              <a:t> в града − </a:t>
            </a:r>
            <a:r>
              <a:rPr lang="ru-RU" sz="1300" dirty="0" err="1"/>
              <a:t>неговата</a:t>
            </a:r>
            <a:r>
              <a:rPr lang="ru-RU" sz="1300" dirty="0"/>
              <a:t> </a:t>
            </a:r>
            <a:r>
              <a:rPr lang="ru-RU" sz="1300" dirty="0" err="1"/>
              <a:t>политическа</a:t>
            </a:r>
            <a:r>
              <a:rPr lang="ru-RU" sz="1300" dirty="0"/>
              <a:t> и </a:t>
            </a:r>
            <a:r>
              <a:rPr lang="ru-RU" sz="1300" dirty="0" err="1"/>
              <a:t>икономическа</a:t>
            </a:r>
            <a:r>
              <a:rPr lang="ru-RU" sz="1300" dirty="0"/>
              <a:t> </a:t>
            </a:r>
            <a:r>
              <a:rPr lang="ru-RU" sz="1300" dirty="0" err="1"/>
              <a:t>мощ</a:t>
            </a:r>
            <a:r>
              <a:rPr lang="ru-RU" sz="1300" dirty="0"/>
              <a:t> не </a:t>
            </a:r>
            <a:r>
              <a:rPr lang="ru-RU" sz="1300" dirty="0" err="1"/>
              <a:t>спира</a:t>
            </a:r>
            <a:r>
              <a:rPr lang="ru-RU" sz="1300" dirty="0"/>
              <a:t> да </a:t>
            </a:r>
            <a:r>
              <a:rPr lang="ru-RU" sz="1300" dirty="0" err="1"/>
              <a:t>расте</a:t>
            </a:r>
            <a:r>
              <a:rPr lang="ru-RU" sz="1300" dirty="0"/>
              <a:t>. В </a:t>
            </a:r>
            <a:r>
              <a:rPr lang="ru-RU" sz="1300" dirty="0" err="1"/>
              <a:t>началото</a:t>
            </a:r>
            <a:r>
              <a:rPr lang="ru-RU" sz="1300" dirty="0"/>
              <a:t> на XIV век Париж вече е един от </a:t>
            </a:r>
            <a:r>
              <a:rPr lang="ru-RU" sz="1300" dirty="0" err="1"/>
              <a:t>най-важните</a:t>
            </a:r>
            <a:r>
              <a:rPr lang="ru-RU" sz="1300" dirty="0"/>
              <a:t> </a:t>
            </a:r>
            <a:r>
              <a:rPr lang="ru-RU" sz="1300" dirty="0" err="1"/>
              <a:t>центрове</a:t>
            </a:r>
            <a:r>
              <a:rPr lang="ru-RU" sz="1300" dirty="0"/>
              <a:t> на </a:t>
            </a:r>
            <a:r>
              <a:rPr lang="ru-RU" sz="1300" dirty="0" err="1"/>
              <a:t>западния</a:t>
            </a:r>
            <a:r>
              <a:rPr lang="ru-RU" sz="1300" dirty="0"/>
              <a:t> свят. </a:t>
            </a:r>
            <a:r>
              <a:rPr lang="ru-RU" sz="1300" dirty="0" err="1"/>
              <a:t>През</a:t>
            </a:r>
            <a:r>
              <a:rPr lang="ru-RU" sz="1300" dirty="0"/>
              <a:t> XVII век </a:t>
            </a:r>
            <a:r>
              <a:rPr lang="ru-RU" sz="1300" dirty="0" err="1"/>
              <a:t>градът</a:t>
            </a:r>
            <a:r>
              <a:rPr lang="ru-RU" sz="1300" dirty="0"/>
              <a:t> е столица на </a:t>
            </a:r>
            <a:r>
              <a:rPr lang="ru-RU" sz="1300" dirty="0" err="1"/>
              <a:t>най-мощната</a:t>
            </a:r>
            <a:r>
              <a:rPr lang="ru-RU" sz="1300" dirty="0"/>
              <a:t> </a:t>
            </a:r>
            <a:r>
              <a:rPr lang="ru-RU" sz="1300" dirty="0" err="1"/>
              <a:t>европейска</a:t>
            </a:r>
            <a:r>
              <a:rPr lang="ru-RU" sz="1300" dirty="0"/>
              <a:t> </a:t>
            </a:r>
            <a:r>
              <a:rPr lang="ru-RU" sz="1300" dirty="0" err="1"/>
              <a:t>държава</a:t>
            </a:r>
            <a:r>
              <a:rPr lang="ru-RU" sz="1300" dirty="0"/>
              <a:t>, </a:t>
            </a:r>
            <a:r>
              <a:rPr lang="ru-RU" sz="1300" dirty="0" err="1"/>
              <a:t>през</a:t>
            </a:r>
            <a:r>
              <a:rPr lang="ru-RU" sz="1300" dirty="0"/>
              <a:t> XVIII век е </a:t>
            </a:r>
            <a:r>
              <a:rPr lang="ru-RU" sz="1300" dirty="0" err="1"/>
              <a:t>културен</a:t>
            </a:r>
            <a:r>
              <a:rPr lang="ru-RU" sz="1300" dirty="0"/>
              <a:t> </a:t>
            </a:r>
            <a:r>
              <a:rPr lang="ru-RU" sz="1300" dirty="0" err="1"/>
              <a:t>център</a:t>
            </a:r>
            <a:r>
              <a:rPr lang="ru-RU" sz="1300" dirty="0"/>
              <a:t> на Европа, а </a:t>
            </a:r>
            <a:r>
              <a:rPr lang="ru-RU" sz="1300" dirty="0" err="1"/>
              <a:t>през</a:t>
            </a:r>
            <a:r>
              <a:rPr lang="ru-RU" sz="1300" dirty="0"/>
              <a:t> XIX век става </a:t>
            </a:r>
            <a:r>
              <a:rPr lang="ru-RU" sz="1300" dirty="0" err="1"/>
              <a:t>център</a:t>
            </a:r>
            <a:r>
              <a:rPr lang="ru-RU" sz="1300" dirty="0"/>
              <a:t> на </a:t>
            </a:r>
            <a:r>
              <a:rPr lang="ru-RU" sz="1300" dirty="0" err="1"/>
              <a:t>изкуството</a:t>
            </a:r>
            <a:r>
              <a:rPr lang="ru-RU" sz="1300" dirty="0" smtClean="0"/>
              <a:t>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xmlns="" val="3319175250"/>
      </p:ext>
    </p:extLst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Транспорт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sz="4200" dirty="0" err="1"/>
              <a:t>Въздушен</a:t>
            </a:r>
            <a:r>
              <a:rPr lang="ru-RU" sz="4200" dirty="0"/>
              <a:t> транспорт</a:t>
            </a:r>
          </a:p>
          <a:p>
            <a:endParaRPr lang="ru-RU" sz="4200" dirty="0"/>
          </a:p>
          <a:p>
            <a:r>
              <a:rPr lang="ru-RU" sz="4200" dirty="0" err="1"/>
              <a:t>Въздушна</a:t>
            </a:r>
            <a:r>
              <a:rPr lang="ru-RU" sz="4200" dirty="0"/>
              <a:t> снимка на </a:t>
            </a:r>
            <a:r>
              <a:rPr lang="ru-RU" sz="4200" dirty="0" err="1"/>
              <a:t>летище</a:t>
            </a:r>
            <a:r>
              <a:rPr lang="ru-RU" sz="4200" dirty="0"/>
              <a:t> </a:t>
            </a:r>
            <a:r>
              <a:rPr lang="ru-RU" sz="4200" dirty="0" err="1"/>
              <a:t>Шарл</a:t>
            </a:r>
            <a:r>
              <a:rPr lang="ru-RU" sz="4200" dirty="0"/>
              <a:t> </a:t>
            </a:r>
            <a:r>
              <a:rPr lang="ru-RU" sz="4200" dirty="0" err="1"/>
              <a:t>дьо</a:t>
            </a:r>
            <a:r>
              <a:rPr lang="ru-RU" sz="4200" dirty="0"/>
              <a:t> Гол</a:t>
            </a:r>
          </a:p>
          <a:p>
            <a:r>
              <a:rPr lang="ru-RU" sz="4200" dirty="0" err="1"/>
              <a:t>Първото</a:t>
            </a:r>
            <a:r>
              <a:rPr lang="ru-RU" sz="4200" dirty="0"/>
              <a:t> </a:t>
            </a:r>
            <a:r>
              <a:rPr lang="ru-RU" sz="4200" dirty="0" err="1"/>
              <a:t>летище</a:t>
            </a:r>
            <a:r>
              <a:rPr lang="ru-RU" sz="4200" dirty="0"/>
              <a:t> на Париж е </a:t>
            </a:r>
            <a:r>
              <a:rPr lang="ru-RU" sz="4200" dirty="0" err="1"/>
              <a:t>свързано</a:t>
            </a:r>
            <a:r>
              <a:rPr lang="ru-RU" sz="4200" dirty="0"/>
              <a:t> с </a:t>
            </a:r>
            <a:r>
              <a:rPr lang="ru-RU" sz="4200" dirty="0" err="1"/>
              <a:t>първите</a:t>
            </a:r>
            <a:r>
              <a:rPr lang="ru-RU" sz="4200" dirty="0"/>
              <a:t> </a:t>
            </a:r>
            <a:r>
              <a:rPr lang="ru-RU" sz="4200" dirty="0" err="1"/>
              <a:t>опити</a:t>
            </a:r>
            <a:r>
              <a:rPr lang="ru-RU" sz="4200" dirty="0"/>
              <a:t> за </a:t>
            </a:r>
            <a:r>
              <a:rPr lang="ru-RU" sz="4200" dirty="0" err="1"/>
              <a:t>летене</a:t>
            </a:r>
            <a:r>
              <a:rPr lang="ru-RU" sz="4200" dirty="0"/>
              <a:t> от 1908 г. </a:t>
            </a:r>
            <a:r>
              <a:rPr lang="ru-RU" sz="4200" dirty="0" err="1"/>
              <a:t>Въздушният</a:t>
            </a:r>
            <a:r>
              <a:rPr lang="ru-RU" sz="4200" dirty="0"/>
              <a:t> транспорт </a:t>
            </a:r>
            <a:r>
              <a:rPr lang="ru-RU" sz="4200" dirty="0" err="1"/>
              <a:t>придобива</a:t>
            </a:r>
            <a:r>
              <a:rPr lang="ru-RU" sz="4200" dirty="0"/>
              <a:t> </a:t>
            </a:r>
            <a:r>
              <a:rPr lang="ru-RU" sz="4200" dirty="0" err="1"/>
              <a:t>изключително</a:t>
            </a:r>
            <a:r>
              <a:rPr lang="ru-RU" sz="4200" dirty="0"/>
              <a:t> важно значение по </a:t>
            </a:r>
            <a:r>
              <a:rPr lang="ru-RU" sz="4200" dirty="0" err="1"/>
              <a:t>време</a:t>
            </a:r>
            <a:r>
              <a:rPr lang="ru-RU" sz="4200" dirty="0"/>
              <a:t> на </a:t>
            </a:r>
            <a:r>
              <a:rPr lang="ru-RU" sz="4200" dirty="0" err="1"/>
              <a:t>Първата</a:t>
            </a:r>
            <a:r>
              <a:rPr lang="ru-RU" sz="4200" dirty="0"/>
              <a:t> </a:t>
            </a:r>
            <a:r>
              <a:rPr lang="ru-RU" sz="4200" dirty="0" err="1"/>
              <a:t>световна</a:t>
            </a:r>
            <a:r>
              <a:rPr lang="ru-RU" sz="4200" dirty="0"/>
              <a:t> война, </a:t>
            </a:r>
            <a:r>
              <a:rPr lang="ru-RU" sz="4200" dirty="0" err="1"/>
              <a:t>което</a:t>
            </a:r>
            <a:r>
              <a:rPr lang="ru-RU" sz="4200" dirty="0"/>
              <a:t> води и до </a:t>
            </a:r>
            <a:r>
              <a:rPr lang="ru-RU" sz="4200" dirty="0" err="1"/>
              <a:t>първото</a:t>
            </a:r>
            <a:r>
              <a:rPr lang="ru-RU" sz="4200" dirty="0"/>
              <a:t> постоянно </a:t>
            </a:r>
            <a:r>
              <a:rPr lang="ru-RU" sz="4200" dirty="0" err="1"/>
              <a:t>летище</a:t>
            </a:r>
            <a:r>
              <a:rPr lang="ru-RU" sz="4200" dirty="0"/>
              <a:t> </a:t>
            </a:r>
            <a:r>
              <a:rPr lang="ru-RU" sz="4200" dirty="0" err="1"/>
              <a:t>през</a:t>
            </a:r>
            <a:r>
              <a:rPr lang="ru-RU" sz="4200" dirty="0"/>
              <a:t> 1915 г. То </a:t>
            </a:r>
            <a:r>
              <a:rPr lang="ru-RU" sz="4200" dirty="0" err="1"/>
              <a:t>съществува</a:t>
            </a:r>
            <a:r>
              <a:rPr lang="ru-RU" sz="4200" dirty="0"/>
              <a:t> и до </a:t>
            </a:r>
            <a:r>
              <a:rPr lang="ru-RU" sz="4200" dirty="0" err="1"/>
              <a:t>днес</a:t>
            </a:r>
            <a:r>
              <a:rPr lang="ru-RU" sz="4200" dirty="0"/>
              <a:t> – Бурже, </a:t>
            </a:r>
            <a:r>
              <a:rPr lang="ru-RU" sz="4200" dirty="0" err="1"/>
              <a:t>разположено</a:t>
            </a:r>
            <a:r>
              <a:rPr lang="ru-RU" sz="4200" dirty="0"/>
              <a:t> на север от града. </a:t>
            </a:r>
            <a:r>
              <a:rPr lang="ru-RU" sz="4200" dirty="0" err="1"/>
              <a:t>Следват</a:t>
            </a:r>
            <a:r>
              <a:rPr lang="ru-RU" sz="4200" dirty="0"/>
              <a:t> </a:t>
            </a:r>
            <a:r>
              <a:rPr lang="ru-RU" sz="4200" dirty="0" err="1"/>
              <a:t>Орли</a:t>
            </a:r>
            <a:r>
              <a:rPr lang="ru-RU" sz="4200" dirty="0"/>
              <a:t> и </a:t>
            </a:r>
            <a:r>
              <a:rPr lang="ru-RU" sz="4200" dirty="0" err="1"/>
              <a:t>най-новото</a:t>
            </a:r>
            <a:r>
              <a:rPr lang="ru-RU" sz="4200" dirty="0"/>
              <a:t>, </a:t>
            </a:r>
            <a:r>
              <a:rPr lang="ru-RU" sz="4200" dirty="0" err="1"/>
              <a:t>най-голямото</a:t>
            </a:r>
            <a:r>
              <a:rPr lang="ru-RU" sz="4200" dirty="0"/>
              <a:t> и </a:t>
            </a:r>
            <a:r>
              <a:rPr lang="ru-RU" sz="4200" dirty="0" err="1"/>
              <a:t>модерно</a:t>
            </a:r>
            <a:r>
              <a:rPr lang="ru-RU" sz="4200" dirty="0"/>
              <a:t> </a:t>
            </a:r>
            <a:r>
              <a:rPr lang="ru-RU" sz="4200" dirty="0" err="1"/>
              <a:t>летище</a:t>
            </a:r>
            <a:r>
              <a:rPr lang="ru-RU" sz="4200" dirty="0"/>
              <a:t> – </a:t>
            </a:r>
            <a:r>
              <a:rPr lang="ru-RU" sz="4200" dirty="0" err="1"/>
              <a:t>Шарл</a:t>
            </a:r>
            <a:r>
              <a:rPr lang="ru-RU" sz="4200" dirty="0"/>
              <a:t> </a:t>
            </a:r>
            <a:r>
              <a:rPr lang="ru-RU" sz="4200" dirty="0" err="1"/>
              <a:t>дьо</a:t>
            </a:r>
            <a:r>
              <a:rPr lang="ru-RU" sz="4200" dirty="0"/>
              <a:t> Гол. </a:t>
            </a:r>
            <a:r>
              <a:rPr lang="ru-RU" sz="4200" dirty="0" err="1"/>
              <a:t>Това</a:t>
            </a:r>
            <a:r>
              <a:rPr lang="ru-RU" sz="4200" dirty="0"/>
              <a:t> </a:t>
            </a:r>
            <a:r>
              <a:rPr lang="ru-RU" sz="4200" dirty="0" err="1"/>
              <a:t>са</a:t>
            </a:r>
            <a:r>
              <a:rPr lang="ru-RU" sz="4200" dirty="0"/>
              <a:t> трите </a:t>
            </a:r>
            <a:r>
              <a:rPr lang="ru-RU" sz="4200" dirty="0" err="1"/>
              <a:t>големи</a:t>
            </a:r>
            <a:r>
              <a:rPr lang="ru-RU" sz="4200" dirty="0"/>
              <a:t> </a:t>
            </a:r>
            <a:r>
              <a:rPr lang="ru-RU" sz="4200" dirty="0" err="1"/>
              <a:t>летища</a:t>
            </a:r>
            <a:r>
              <a:rPr lang="ru-RU" sz="4200" dirty="0"/>
              <a:t> на Париж. </a:t>
            </a:r>
            <a:r>
              <a:rPr lang="ru-RU" sz="4200" dirty="0" err="1"/>
              <a:t>През</a:t>
            </a:r>
            <a:r>
              <a:rPr lang="ru-RU" sz="4200" dirty="0"/>
              <a:t> 2005 г. </a:t>
            </a:r>
            <a:r>
              <a:rPr lang="ru-RU" sz="4200" dirty="0" err="1"/>
              <a:t>през</a:t>
            </a:r>
            <a:r>
              <a:rPr lang="ru-RU" sz="4200" dirty="0"/>
              <a:t> </a:t>
            </a:r>
            <a:r>
              <a:rPr lang="ru-RU" sz="4200" dirty="0" err="1"/>
              <a:t>тях</a:t>
            </a:r>
            <a:r>
              <a:rPr lang="ru-RU" sz="4200" dirty="0"/>
              <a:t> </a:t>
            </a:r>
            <a:r>
              <a:rPr lang="ru-RU" sz="4200" dirty="0" err="1"/>
              <a:t>са</a:t>
            </a:r>
            <a:r>
              <a:rPr lang="ru-RU" sz="4200" dirty="0"/>
              <a:t> </a:t>
            </a:r>
            <a:r>
              <a:rPr lang="ru-RU" sz="4200" dirty="0" err="1"/>
              <a:t>преминали</a:t>
            </a:r>
            <a:r>
              <a:rPr lang="ru-RU" sz="4200" dirty="0"/>
              <a:t> </a:t>
            </a:r>
            <a:r>
              <a:rPr lang="ru-RU" sz="4200" dirty="0" err="1"/>
              <a:t>общо</a:t>
            </a:r>
            <a:r>
              <a:rPr lang="ru-RU" sz="4200" dirty="0"/>
              <a:t> 78 </a:t>
            </a:r>
            <a:r>
              <a:rPr lang="ru-RU" sz="4200" dirty="0" err="1"/>
              <a:t>милиона</a:t>
            </a:r>
            <a:r>
              <a:rPr lang="ru-RU" sz="4200" dirty="0"/>
              <a:t> </a:t>
            </a:r>
            <a:r>
              <a:rPr lang="ru-RU" sz="4200" dirty="0" err="1"/>
              <a:t>пътници</a:t>
            </a:r>
            <a:r>
              <a:rPr lang="ru-RU" sz="4200" dirty="0"/>
              <a:t> и 1,86 </a:t>
            </a:r>
            <a:r>
              <a:rPr lang="ru-RU" sz="4200" dirty="0" err="1"/>
              <a:t>милиона</a:t>
            </a:r>
            <a:r>
              <a:rPr lang="ru-RU" sz="4200" dirty="0"/>
              <a:t> </a:t>
            </a:r>
            <a:r>
              <a:rPr lang="ru-RU" sz="4200" dirty="0" err="1"/>
              <a:t>товари</a:t>
            </a:r>
            <a:r>
              <a:rPr lang="ru-RU" sz="4200" dirty="0"/>
              <a:t>, а </a:t>
            </a:r>
            <a:r>
              <a:rPr lang="ru-RU" sz="4200" dirty="0" err="1"/>
              <a:t>през</a:t>
            </a:r>
            <a:r>
              <a:rPr lang="ru-RU" sz="4200" dirty="0"/>
              <a:t> 2006 г. – 82,5 </a:t>
            </a:r>
            <a:r>
              <a:rPr lang="ru-RU" sz="4200" dirty="0" err="1"/>
              <a:t>милиона</a:t>
            </a:r>
            <a:r>
              <a:rPr lang="ru-RU" sz="4200" dirty="0"/>
              <a:t> </a:t>
            </a:r>
            <a:r>
              <a:rPr lang="ru-RU" sz="4200" dirty="0" err="1"/>
              <a:t>пътници</a:t>
            </a:r>
            <a:r>
              <a:rPr lang="ru-RU" sz="4200" dirty="0"/>
              <a:t> и 2,24 </a:t>
            </a:r>
            <a:r>
              <a:rPr lang="ru-RU" sz="4200" dirty="0" err="1"/>
              <a:t>милиона</a:t>
            </a:r>
            <a:r>
              <a:rPr lang="ru-RU" sz="4200" dirty="0"/>
              <a:t> </a:t>
            </a:r>
            <a:r>
              <a:rPr lang="ru-RU" sz="4200" dirty="0" err="1"/>
              <a:t>товари</a:t>
            </a:r>
            <a:r>
              <a:rPr lang="ru-RU" sz="4200" dirty="0"/>
              <a:t>[52].</a:t>
            </a:r>
          </a:p>
          <a:p>
            <a:endParaRPr lang="ru-RU" sz="4200" dirty="0"/>
          </a:p>
          <a:p>
            <a:r>
              <a:rPr lang="ru-RU" sz="4200" dirty="0" err="1"/>
              <a:t>Международното</a:t>
            </a:r>
            <a:r>
              <a:rPr lang="ru-RU" sz="4200" dirty="0"/>
              <a:t> </a:t>
            </a:r>
            <a:r>
              <a:rPr lang="ru-RU" sz="4200" dirty="0" err="1"/>
              <a:t>летище</a:t>
            </a:r>
            <a:r>
              <a:rPr lang="ru-RU" sz="4200" dirty="0"/>
              <a:t> </a:t>
            </a:r>
            <a:r>
              <a:rPr lang="ru-RU" sz="4200" dirty="0" err="1"/>
              <a:t>Шарл</a:t>
            </a:r>
            <a:r>
              <a:rPr lang="ru-RU" sz="4200" dirty="0"/>
              <a:t> </a:t>
            </a:r>
            <a:r>
              <a:rPr lang="ru-RU" sz="4200" dirty="0" err="1"/>
              <a:t>дьо</a:t>
            </a:r>
            <a:r>
              <a:rPr lang="ru-RU" sz="4200" dirty="0"/>
              <a:t> Гол на север, в </a:t>
            </a:r>
            <a:r>
              <a:rPr lang="ru-RU" sz="4200" dirty="0" err="1"/>
              <a:t>Роаси</a:t>
            </a:r>
            <a:r>
              <a:rPr lang="ru-RU" sz="4200" dirty="0"/>
              <a:t>, и </a:t>
            </a:r>
            <a:r>
              <a:rPr lang="ru-RU" sz="4200" dirty="0" err="1"/>
              <a:t>летището</a:t>
            </a:r>
            <a:r>
              <a:rPr lang="ru-RU" sz="4200" dirty="0"/>
              <a:t> </a:t>
            </a:r>
            <a:r>
              <a:rPr lang="ru-RU" sz="4200" dirty="0" err="1"/>
              <a:t>Орли</a:t>
            </a:r>
            <a:r>
              <a:rPr lang="ru-RU" sz="4200" dirty="0"/>
              <a:t>, </a:t>
            </a:r>
            <a:r>
              <a:rPr lang="ru-RU" sz="4200" dirty="0" err="1"/>
              <a:t>южно</a:t>
            </a:r>
            <a:r>
              <a:rPr lang="ru-RU" sz="4200" dirty="0"/>
              <a:t> от града. </a:t>
            </a:r>
            <a:r>
              <a:rPr lang="ru-RU" sz="4200" dirty="0" err="1"/>
              <a:t>Шарл</a:t>
            </a:r>
            <a:r>
              <a:rPr lang="ru-RU" sz="4200" dirty="0"/>
              <a:t> </a:t>
            </a:r>
            <a:r>
              <a:rPr lang="ru-RU" sz="4200" dirty="0" err="1"/>
              <a:t>дьо</a:t>
            </a:r>
            <a:r>
              <a:rPr lang="ru-RU" sz="4200" dirty="0"/>
              <a:t> Гол е </a:t>
            </a:r>
            <a:r>
              <a:rPr lang="ru-RU" sz="4200" dirty="0" err="1"/>
              <a:t>второто</a:t>
            </a:r>
            <a:r>
              <a:rPr lang="ru-RU" sz="4200" dirty="0"/>
              <a:t> по </a:t>
            </a:r>
            <a:r>
              <a:rPr lang="ru-RU" sz="4200" dirty="0" err="1"/>
              <a:t>големина</a:t>
            </a:r>
            <a:r>
              <a:rPr lang="ru-RU" sz="4200" dirty="0"/>
              <a:t> </a:t>
            </a:r>
            <a:r>
              <a:rPr lang="ru-RU" sz="4200" dirty="0" err="1"/>
              <a:t>пътническо</a:t>
            </a:r>
            <a:r>
              <a:rPr lang="ru-RU" sz="4200" dirty="0"/>
              <a:t> (след </a:t>
            </a:r>
            <a:r>
              <a:rPr lang="ru-RU" sz="4200" dirty="0" err="1"/>
              <a:t>Хийтроу</a:t>
            </a:r>
            <a:r>
              <a:rPr lang="ru-RU" sz="4200" dirty="0"/>
              <a:t>) и </a:t>
            </a:r>
            <a:r>
              <a:rPr lang="ru-RU" sz="4200" dirty="0" err="1"/>
              <a:t>четвъртото</a:t>
            </a:r>
            <a:r>
              <a:rPr lang="ru-RU" sz="4200" dirty="0"/>
              <a:t> по </a:t>
            </a:r>
            <a:r>
              <a:rPr lang="ru-RU" sz="4200" dirty="0" err="1"/>
              <a:t>големина</a:t>
            </a:r>
            <a:r>
              <a:rPr lang="ru-RU" sz="4200" dirty="0"/>
              <a:t> </a:t>
            </a:r>
            <a:r>
              <a:rPr lang="ru-RU" sz="4200" dirty="0" err="1"/>
              <a:t>товарно</a:t>
            </a:r>
            <a:r>
              <a:rPr lang="ru-RU" sz="4200" dirty="0"/>
              <a:t> </a:t>
            </a:r>
            <a:r>
              <a:rPr lang="ru-RU" sz="4200" dirty="0" err="1"/>
              <a:t>летище</a:t>
            </a:r>
            <a:r>
              <a:rPr lang="ru-RU" sz="4200" dirty="0"/>
              <a:t> в </a:t>
            </a:r>
            <a:r>
              <a:rPr lang="ru-RU" sz="4200" dirty="0" err="1"/>
              <a:t>Европейския</a:t>
            </a:r>
            <a:r>
              <a:rPr lang="ru-RU" sz="4200" dirty="0"/>
              <a:t> </a:t>
            </a:r>
            <a:r>
              <a:rPr lang="ru-RU" sz="4200" dirty="0" err="1"/>
              <a:t>съюз</a:t>
            </a:r>
            <a:r>
              <a:rPr lang="ru-RU" sz="4200" dirty="0"/>
              <a:t> с </a:t>
            </a:r>
            <a:r>
              <a:rPr lang="ru-RU" sz="4200" dirty="0" err="1"/>
              <a:t>преминали</a:t>
            </a:r>
            <a:r>
              <a:rPr lang="ru-RU" sz="4200" dirty="0"/>
              <a:t> </a:t>
            </a:r>
            <a:r>
              <a:rPr lang="ru-RU" sz="4200" dirty="0" err="1"/>
              <a:t>през</a:t>
            </a:r>
            <a:r>
              <a:rPr lang="ru-RU" sz="4200" dirty="0"/>
              <a:t> него 53,4 </a:t>
            </a:r>
            <a:r>
              <a:rPr lang="ru-RU" sz="4200" dirty="0" err="1"/>
              <a:t>милиона</a:t>
            </a:r>
            <a:r>
              <a:rPr lang="ru-RU" sz="4200" dirty="0"/>
              <a:t> </a:t>
            </a:r>
            <a:r>
              <a:rPr lang="ru-RU" sz="4200" dirty="0" err="1"/>
              <a:t>пътници</a:t>
            </a:r>
            <a:r>
              <a:rPr lang="ru-RU" sz="4200" dirty="0"/>
              <a:t> и 1,22 </a:t>
            </a:r>
            <a:r>
              <a:rPr lang="ru-RU" sz="4200" dirty="0" err="1"/>
              <a:t>милиона</a:t>
            </a:r>
            <a:r>
              <a:rPr lang="ru-RU" sz="4200" dirty="0"/>
              <a:t> тона </a:t>
            </a:r>
            <a:r>
              <a:rPr lang="ru-RU" sz="4200" dirty="0" err="1"/>
              <a:t>товари</a:t>
            </a:r>
            <a:r>
              <a:rPr lang="ru-RU" sz="4200" dirty="0"/>
              <a:t> </a:t>
            </a:r>
            <a:r>
              <a:rPr lang="ru-RU" sz="4200" dirty="0" err="1"/>
              <a:t>през</a:t>
            </a:r>
            <a:r>
              <a:rPr lang="ru-RU" sz="4200" dirty="0"/>
              <a:t> 2005 г.</a:t>
            </a:r>
          </a:p>
          <a:p>
            <a:r>
              <a:rPr lang="ru-RU" sz="4200" dirty="0" err="1"/>
              <a:t>Международното</a:t>
            </a:r>
            <a:r>
              <a:rPr lang="ru-RU" sz="4200" dirty="0"/>
              <a:t> </a:t>
            </a:r>
            <a:r>
              <a:rPr lang="ru-RU" sz="4200" dirty="0" err="1"/>
              <a:t>летище</a:t>
            </a:r>
            <a:r>
              <a:rPr lang="ru-RU" sz="4200" dirty="0"/>
              <a:t> </a:t>
            </a:r>
            <a:r>
              <a:rPr lang="ru-RU" sz="4200" dirty="0" err="1"/>
              <a:t>Орли</a:t>
            </a:r>
            <a:r>
              <a:rPr lang="ru-RU" sz="4200" dirty="0"/>
              <a:t> е на </a:t>
            </a:r>
            <a:r>
              <a:rPr lang="ru-RU" sz="4200" dirty="0" err="1"/>
              <a:t>десето</a:t>
            </a:r>
            <a:r>
              <a:rPr lang="ru-RU" sz="4200" dirty="0"/>
              <a:t> </a:t>
            </a:r>
            <a:r>
              <a:rPr lang="ru-RU" sz="4200" dirty="0" err="1"/>
              <a:t>място</a:t>
            </a:r>
            <a:r>
              <a:rPr lang="ru-RU" sz="4200" dirty="0"/>
              <a:t> в </a:t>
            </a:r>
            <a:r>
              <a:rPr lang="ru-RU" sz="4200" dirty="0" err="1"/>
              <a:t>Европейския</a:t>
            </a:r>
            <a:r>
              <a:rPr lang="ru-RU" sz="4200" dirty="0"/>
              <a:t> </a:t>
            </a:r>
            <a:r>
              <a:rPr lang="ru-RU" sz="4200" dirty="0" err="1"/>
              <a:t>съюз</a:t>
            </a:r>
            <a:r>
              <a:rPr lang="ru-RU" sz="4200" dirty="0"/>
              <a:t> по </a:t>
            </a:r>
            <a:r>
              <a:rPr lang="ru-RU" sz="4200" dirty="0" err="1"/>
              <a:t>преминали</a:t>
            </a:r>
            <a:r>
              <a:rPr lang="ru-RU" sz="4200" dirty="0"/>
              <a:t> </a:t>
            </a:r>
            <a:r>
              <a:rPr lang="ru-RU" sz="4200" dirty="0" err="1"/>
              <a:t>пътници</a:t>
            </a:r>
            <a:r>
              <a:rPr lang="ru-RU" sz="4200" dirty="0"/>
              <a:t> (24,9 </a:t>
            </a:r>
            <a:r>
              <a:rPr lang="ru-RU" sz="4200" dirty="0" err="1"/>
              <a:t>милиона</a:t>
            </a:r>
            <a:r>
              <a:rPr lang="ru-RU" sz="4200" dirty="0"/>
              <a:t>) и се </a:t>
            </a:r>
            <a:r>
              <a:rPr lang="ru-RU" sz="4200" dirty="0" err="1"/>
              <a:t>намира</a:t>
            </a:r>
            <a:r>
              <a:rPr lang="ru-RU" sz="4200" dirty="0"/>
              <a:t> на юг от града.[53] Построено е </a:t>
            </a:r>
            <a:r>
              <a:rPr lang="ru-RU" sz="4200" dirty="0" err="1"/>
              <a:t>през</a:t>
            </a:r>
            <a:r>
              <a:rPr lang="ru-RU" sz="4200" dirty="0"/>
              <a:t> 1932 г..</a:t>
            </a:r>
          </a:p>
          <a:p>
            <a:r>
              <a:rPr lang="ru-RU" sz="4200" dirty="0"/>
              <a:t>Бурже е </a:t>
            </a:r>
            <a:r>
              <a:rPr lang="ru-RU" sz="4200" dirty="0" err="1"/>
              <a:t>най-старото</a:t>
            </a:r>
            <a:r>
              <a:rPr lang="ru-RU" sz="4200" dirty="0"/>
              <a:t> </a:t>
            </a:r>
            <a:r>
              <a:rPr lang="ru-RU" sz="4200" dirty="0" err="1"/>
              <a:t>летище</a:t>
            </a:r>
            <a:r>
              <a:rPr lang="ru-RU" sz="4200" dirty="0"/>
              <a:t> и е в </a:t>
            </a:r>
            <a:r>
              <a:rPr lang="ru-RU" sz="4200" dirty="0" err="1"/>
              <a:t>непосредствена</a:t>
            </a:r>
            <a:r>
              <a:rPr lang="ru-RU" sz="4200" dirty="0"/>
              <a:t> </a:t>
            </a:r>
            <a:r>
              <a:rPr lang="ru-RU" sz="4200" dirty="0" err="1"/>
              <a:t>близост</a:t>
            </a:r>
            <a:r>
              <a:rPr lang="ru-RU" sz="4200" dirty="0"/>
              <a:t> до </a:t>
            </a:r>
            <a:r>
              <a:rPr lang="ru-RU" sz="4200" dirty="0" err="1"/>
              <a:t>центъра</a:t>
            </a:r>
            <a:r>
              <a:rPr lang="ru-RU" sz="4200" dirty="0"/>
              <a:t> на града, </a:t>
            </a:r>
            <a:r>
              <a:rPr lang="ru-RU" sz="4200" dirty="0" err="1"/>
              <a:t>днес</a:t>
            </a:r>
            <a:r>
              <a:rPr lang="ru-RU" sz="4200" dirty="0"/>
              <a:t> се </a:t>
            </a:r>
            <a:r>
              <a:rPr lang="ru-RU" sz="4200" dirty="0" err="1"/>
              <a:t>използва</a:t>
            </a:r>
            <a:r>
              <a:rPr lang="ru-RU" sz="4200" dirty="0"/>
              <a:t> </a:t>
            </a:r>
            <a:r>
              <a:rPr lang="ru-RU" sz="4200" dirty="0" err="1"/>
              <a:t>предимно</a:t>
            </a:r>
            <a:r>
              <a:rPr lang="ru-RU" sz="4200" dirty="0"/>
              <a:t> от </a:t>
            </a:r>
            <a:r>
              <a:rPr lang="ru-RU" sz="4200" dirty="0" err="1"/>
              <a:t>частни</a:t>
            </a:r>
            <a:r>
              <a:rPr lang="ru-RU" sz="4200" dirty="0"/>
              <a:t> </a:t>
            </a:r>
            <a:r>
              <a:rPr lang="ru-RU" sz="4200" dirty="0" err="1"/>
              <a:t>самолети</a:t>
            </a:r>
            <a:r>
              <a:rPr lang="ru-RU" sz="4200" dirty="0"/>
              <a:t> и </a:t>
            </a:r>
            <a:r>
              <a:rPr lang="ru-RU" sz="4200" dirty="0" err="1"/>
              <a:t>неголеми</a:t>
            </a:r>
            <a:r>
              <a:rPr lang="ru-RU" sz="4200" dirty="0"/>
              <a:t> </a:t>
            </a:r>
            <a:r>
              <a:rPr lang="ru-RU" sz="4200" dirty="0" err="1"/>
              <a:t>авиокомпании</a:t>
            </a:r>
            <a:r>
              <a:rPr lang="ru-RU" sz="4200" dirty="0"/>
              <a:t>.</a:t>
            </a:r>
          </a:p>
          <a:p>
            <a:r>
              <a:rPr lang="ru-RU" sz="4200" dirty="0" err="1"/>
              <a:t>Други</a:t>
            </a:r>
            <a:r>
              <a:rPr lang="ru-RU" sz="4200" dirty="0"/>
              <a:t> две </a:t>
            </a:r>
            <a:r>
              <a:rPr lang="ru-RU" sz="4200" dirty="0" err="1"/>
              <a:t>второстепенни</a:t>
            </a:r>
            <a:r>
              <a:rPr lang="ru-RU" sz="4200" dirty="0"/>
              <a:t> </a:t>
            </a:r>
            <a:r>
              <a:rPr lang="ru-RU" sz="4200" dirty="0" err="1"/>
              <a:t>летища</a:t>
            </a:r>
            <a:r>
              <a:rPr lang="ru-RU" sz="4200" dirty="0"/>
              <a:t> с много </a:t>
            </a:r>
            <a:r>
              <a:rPr lang="ru-RU" sz="4200" dirty="0" err="1"/>
              <a:t>по-малко</a:t>
            </a:r>
            <a:r>
              <a:rPr lang="ru-RU" sz="4200" dirty="0"/>
              <a:t> </a:t>
            </a:r>
            <a:r>
              <a:rPr lang="ru-RU" sz="4200" dirty="0" err="1"/>
              <a:t>пътници</a:t>
            </a:r>
            <a:r>
              <a:rPr lang="ru-RU" sz="4200" dirty="0"/>
              <a:t> и </a:t>
            </a:r>
            <a:r>
              <a:rPr lang="ru-RU" sz="4200" dirty="0" err="1"/>
              <a:t>сравнително</a:t>
            </a:r>
            <a:r>
              <a:rPr lang="ru-RU" sz="4200" dirty="0"/>
              <a:t> </a:t>
            </a:r>
            <a:r>
              <a:rPr lang="ru-RU" sz="4200" dirty="0" err="1"/>
              <a:t>отдалечени</a:t>
            </a:r>
            <a:r>
              <a:rPr lang="ru-RU" sz="4200" dirty="0"/>
              <a:t> </a:t>
            </a:r>
            <a:r>
              <a:rPr lang="ru-RU" sz="4200" dirty="0" err="1"/>
              <a:t>са</a:t>
            </a:r>
            <a:r>
              <a:rPr lang="ru-RU" sz="4200" dirty="0"/>
              <a:t> Бове </a:t>
            </a:r>
            <a:r>
              <a:rPr lang="ru-RU" sz="4200" dirty="0" err="1"/>
              <a:t>Тийе</a:t>
            </a:r>
            <a:r>
              <a:rPr lang="ru-RU" sz="4200" dirty="0"/>
              <a:t> и Пари </a:t>
            </a:r>
            <a:r>
              <a:rPr lang="ru-RU" sz="4200" dirty="0" err="1"/>
              <a:t>Ватри</a:t>
            </a:r>
            <a:r>
              <a:rPr lang="ru-RU" sz="4200" dirty="0"/>
              <a:t>.</a:t>
            </a:r>
          </a:p>
          <a:p>
            <a:endParaRPr lang="ru-RU" sz="4200" dirty="0"/>
          </a:p>
          <a:p>
            <a:r>
              <a:rPr lang="ru-RU" sz="4200" dirty="0"/>
              <a:t>Метро и </a:t>
            </a:r>
            <a:r>
              <a:rPr lang="ru-RU" sz="4200" dirty="0" err="1"/>
              <a:t>влакове</a:t>
            </a:r>
            <a:endParaRPr lang="ru-RU" sz="4200" dirty="0"/>
          </a:p>
          <a:p>
            <a:r>
              <a:rPr lang="ru-RU" sz="4200" dirty="0" err="1"/>
              <a:t>Мрежата</a:t>
            </a:r>
            <a:r>
              <a:rPr lang="ru-RU" sz="4200" dirty="0"/>
              <a:t> на </a:t>
            </a:r>
            <a:r>
              <a:rPr lang="ru-RU" sz="4200" dirty="0" err="1"/>
              <a:t>парижкото</a:t>
            </a:r>
            <a:r>
              <a:rPr lang="ru-RU" sz="4200" dirty="0"/>
              <a:t> метро е много добре развита. То </a:t>
            </a:r>
            <a:r>
              <a:rPr lang="ru-RU" sz="4200" dirty="0" err="1"/>
              <a:t>представлява</a:t>
            </a:r>
            <a:r>
              <a:rPr lang="ru-RU" sz="4200" dirty="0"/>
              <a:t> </a:t>
            </a:r>
            <a:r>
              <a:rPr lang="ru-RU" sz="4200" dirty="0" err="1"/>
              <a:t>градски</a:t>
            </a:r>
            <a:r>
              <a:rPr lang="ru-RU" sz="4200" dirty="0"/>
              <a:t> </a:t>
            </a:r>
            <a:r>
              <a:rPr lang="ru-RU" sz="4200" dirty="0" err="1"/>
              <a:t>подземен</a:t>
            </a:r>
            <a:r>
              <a:rPr lang="ru-RU" sz="4200" dirty="0"/>
              <a:t> обществен </a:t>
            </a:r>
            <a:r>
              <a:rPr lang="ru-RU" sz="4200" dirty="0" err="1"/>
              <a:t>железопътен</a:t>
            </a:r>
            <a:r>
              <a:rPr lang="ru-RU" sz="4200" dirty="0"/>
              <a:t> транспорт, </a:t>
            </a:r>
            <a:r>
              <a:rPr lang="ru-RU" sz="4200" dirty="0" err="1"/>
              <a:t>разположен</a:t>
            </a:r>
            <a:r>
              <a:rPr lang="ru-RU" sz="4200" dirty="0"/>
              <a:t> в Париж, и е </a:t>
            </a:r>
            <a:r>
              <a:rPr lang="ru-RU" sz="4200" dirty="0" err="1"/>
              <a:t>една</a:t>
            </a:r>
            <a:r>
              <a:rPr lang="ru-RU" sz="4200" dirty="0"/>
              <a:t> от </a:t>
            </a:r>
            <a:r>
              <a:rPr lang="ru-RU" sz="4200" dirty="0" err="1"/>
              <a:t>най-големите</a:t>
            </a:r>
            <a:r>
              <a:rPr lang="ru-RU" sz="4200" dirty="0"/>
              <a:t> </a:t>
            </a:r>
            <a:r>
              <a:rPr lang="ru-RU" sz="4200" dirty="0" err="1"/>
              <a:t>обществени</a:t>
            </a:r>
            <a:r>
              <a:rPr lang="ru-RU" sz="4200" dirty="0"/>
              <a:t> </a:t>
            </a:r>
            <a:r>
              <a:rPr lang="ru-RU" sz="4200" dirty="0" err="1"/>
              <a:t>транспортни</a:t>
            </a:r>
            <a:r>
              <a:rPr lang="ru-RU" sz="4200" dirty="0"/>
              <a:t> </a:t>
            </a:r>
            <a:r>
              <a:rPr lang="ru-RU" sz="4200" dirty="0" err="1"/>
              <a:t>системи</a:t>
            </a:r>
            <a:r>
              <a:rPr lang="ru-RU" sz="4200" dirty="0"/>
              <a:t> в света. </a:t>
            </a:r>
            <a:r>
              <a:rPr lang="ru-RU" sz="4200" dirty="0" err="1"/>
              <a:t>Метрото</a:t>
            </a:r>
            <a:r>
              <a:rPr lang="ru-RU" sz="4200" dirty="0"/>
              <a:t> е </a:t>
            </a:r>
            <a:r>
              <a:rPr lang="ru-RU" sz="4200" dirty="0" err="1"/>
              <a:t>открито</a:t>
            </a:r>
            <a:r>
              <a:rPr lang="ru-RU" sz="4200" dirty="0"/>
              <a:t> на 19 юли 1900 г. и </a:t>
            </a:r>
            <a:r>
              <a:rPr lang="ru-RU" sz="4200" dirty="0" err="1"/>
              <a:t>разполага</a:t>
            </a:r>
            <a:r>
              <a:rPr lang="ru-RU" sz="4200" dirty="0"/>
              <a:t> с </a:t>
            </a:r>
            <a:r>
              <a:rPr lang="ru-RU" sz="4200" dirty="0" err="1"/>
              <a:t>шестнадесет</a:t>
            </a:r>
            <a:r>
              <a:rPr lang="ru-RU" sz="4200" dirty="0"/>
              <a:t> линии и 380 метростанции. </a:t>
            </a:r>
            <a:r>
              <a:rPr lang="ru-RU" sz="4200" dirty="0" err="1"/>
              <a:t>Градската</a:t>
            </a:r>
            <a:r>
              <a:rPr lang="ru-RU" sz="4200" dirty="0"/>
              <a:t> мрежа е </a:t>
            </a:r>
            <a:r>
              <a:rPr lang="ru-RU" sz="4200" dirty="0" err="1"/>
              <a:t>разширена</a:t>
            </a:r>
            <a:r>
              <a:rPr lang="ru-RU" sz="4200" dirty="0"/>
              <a:t> с </a:t>
            </a:r>
            <a:r>
              <a:rPr lang="ru-RU" sz="4200" dirty="0" err="1"/>
              <a:t>допълнителна</a:t>
            </a:r>
            <a:r>
              <a:rPr lang="ru-RU" sz="4200" dirty="0"/>
              <a:t> независима мрежа, </a:t>
            </a:r>
            <a:r>
              <a:rPr lang="ru-RU" sz="4200" dirty="0" err="1"/>
              <a:t>състояща</a:t>
            </a:r>
            <a:r>
              <a:rPr lang="ru-RU" sz="4200" dirty="0"/>
              <a:t> се от </a:t>
            </a:r>
            <a:r>
              <a:rPr lang="ru-RU" sz="4200" dirty="0" err="1"/>
              <a:t>железопътен</a:t>
            </a:r>
            <a:r>
              <a:rPr lang="ru-RU" sz="4200" dirty="0"/>
              <a:t> транспорт, </a:t>
            </a:r>
            <a:r>
              <a:rPr lang="ru-RU" sz="4200" dirty="0" err="1"/>
              <a:t>обслужващ</a:t>
            </a:r>
            <a:r>
              <a:rPr lang="ru-RU" sz="4200" dirty="0"/>
              <a:t> </a:t>
            </a:r>
            <a:r>
              <a:rPr lang="ru-RU" sz="4200" dirty="0" err="1"/>
              <a:t>предградията</a:t>
            </a:r>
            <a:r>
              <a:rPr lang="ru-RU" sz="4200" dirty="0"/>
              <a:t> на </a:t>
            </a:r>
            <a:r>
              <a:rPr lang="ru-RU" sz="4200" dirty="0" err="1"/>
              <a:t>френската</a:t>
            </a:r>
            <a:r>
              <a:rPr lang="ru-RU" sz="4200" dirty="0"/>
              <a:t> столица, известна </a:t>
            </a:r>
            <a:r>
              <a:rPr lang="ru-RU" sz="4200" dirty="0" err="1"/>
              <a:t>като</a:t>
            </a:r>
            <a:r>
              <a:rPr lang="ru-RU" sz="4200" dirty="0"/>
              <a:t> RER, </a:t>
            </a:r>
            <a:r>
              <a:rPr lang="ru-RU" sz="4200" dirty="0" err="1"/>
              <a:t>националните</a:t>
            </a:r>
            <a:r>
              <a:rPr lang="ru-RU" sz="4200" dirty="0"/>
              <a:t> </a:t>
            </a:r>
            <a:r>
              <a:rPr lang="ru-RU" sz="4200" dirty="0" err="1"/>
              <a:t>влакови</a:t>
            </a:r>
            <a:r>
              <a:rPr lang="ru-RU" sz="4200" dirty="0"/>
              <a:t> линии и TGV (</a:t>
            </a:r>
            <a:r>
              <a:rPr lang="ru-RU" sz="4200" dirty="0" err="1"/>
              <a:t>влакът</a:t>
            </a:r>
            <a:r>
              <a:rPr lang="ru-RU" sz="4200" dirty="0"/>
              <a:t>-стрела), </a:t>
            </a:r>
            <a:r>
              <a:rPr lang="ru-RU" sz="4200" dirty="0" err="1"/>
              <a:t>Thalys</a:t>
            </a:r>
            <a:r>
              <a:rPr lang="ru-RU" sz="4200" dirty="0"/>
              <a:t> и </a:t>
            </a:r>
            <a:r>
              <a:rPr lang="ru-RU" sz="4200" dirty="0" err="1"/>
              <a:t>Eurostar</a:t>
            </a:r>
            <a:r>
              <a:rPr lang="ru-RU" sz="4200" dirty="0"/>
              <a:t>.</a:t>
            </a:r>
          </a:p>
          <a:p>
            <a:endParaRPr lang="ru-RU" sz="4200" dirty="0"/>
          </a:p>
          <a:p>
            <a:r>
              <a:rPr lang="ru-RU" sz="4200" dirty="0"/>
              <a:t>Париж </a:t>
            </a:r>
            <a:r>
              <a:rPr lang="ru-RU" sz="4200" dirty="0" err="1"/>
              <a:t>има</a:t>
            </a:r>
            <a:r>
              <a:rPr lang="ru-RU" sz="4200" dirty="0"/>
              <a:t> шест </a:t>
            </a:r>
            <a:r>
              <a:rPr lang="ru-RU" sz="4200" dirty="0" err="1"/>
              <a:t>големи</a:t>
            </a:r>
            <a:r>
              <a:rPr lang="ru-RU" sz="4200" dirty="0"/>
              <a:t> </a:t>
            </a:r>
            <a:r>
              <a:rPr lang="ru-RU" sz="4200" dirty="0" err="1"/>
              <a:t>железопътни</a:t>
            </a:r>
            <a:r>
              <a:rPr lang="ru-RU" sz="4200" dirty="0"/>
              <a:t> гари и </a:t>
            </a:r>
            <a:r>
              <a:rPr lang="ru-RU" sz="4200" dirty="0" err="1"/>
              <a:t>през</a:t>
            </a:r>
            <a:r>
              <a:rPr lang="ru-RU" sz="4200" dirty="0"/>
              <a:t> 2004 г. </a:t>
            </a:r>
            <a:r>
              <a:rPr lang="ru-RU" sz="4200" dirty="0" err="1"/>
              <a:t>влаковете</a:t>
            </a:r>
            <a:r>
              <a:rPr lang="ru-RU" sz="4200" dirty="0"/>
              <a:t> </a:t>
            </a:r>
            <a:r>
              <a:rPr lang="ru-RU" sz="4200" dirty="0" err="1"/>
              <a:t>са</a:t>
            </a:r>
            <a:r>
              <a:rPr lang="ru-RU" sz="4200" dirty="0"/>
              <a:t> </a:t>
            </a:r>
            <a:r>
              <a:rPr lang="ru-RU" sz="4200" dirty="0" err="1"/>
              <a:t>превозили</a:t>
            </a:r>
            <a:r>
              <a:rPr lang="ru-RU" sz="4200" dirty="0"/>
              <a:t> </a:t>
            </a:r>
            <a:r>
              <a:rPr lang="ru-RU" sz="4200" dirty="0" err="1"/>
              <a:t>общо</a:t>
            </a:r>
            <a:r>
              <a:rPr lang="ru-RU" sz="4200" dirty="0"/>
              <a:t> 50 </a:t>
            </a:r>
            <a:r>
              <a:rPr lang="ru-RU" sz="4200" dirty="0" err="1"/>
              <a:t>милиона</a:t>
            </a:r>
            <a:r>
              <a:rPr lang="ru-RU" sz="4200" dirty="0"/>
              <a:t> </a:t>
            </a:r>
            <a:r>
              <a:rPr lang="ru-RU" sz="4200" dirty="0" err="1"/>
              <a:t>пътници</a:t>
            </a:r>
            <a:r>
              <a:rPr lang="ru-RU" sz="4200" dirty="0"/>
              <a:t>.</a:t>
            </a:r>
          </a:p>
          <a:p>
            <a:endParaRPr lang="ru-RU" sz="4200" dirty="0"/>
          </a:p>
          <a:p>
            <a:endParaRPr lang="ru-RU" sz="4200" dirty="0"/>
          </a:p>
          <a:p>
            <a:endParaRPr lang="bg-BG" sz="4200" dirty="0"/>
          </a:p>
        </p:txBody>
      </p:sp>
    </p:spTree>
    <p:extLst>
      <p:ext uri="{BB962C8B-B14F-4D97-AF65-F5344CB8AC3E}">
        <p14:creationId xmlns:p14="http://schemas.microsoft.com/office/powerpoint/2010/main" xmlns="" val="2959322008"/>
      </p:ext>
    </p:extLst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8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3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3" grpId="2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      </a:t>
            </a:r>
            <a:br>
              <a:rPr lang="bg-BG" dirty="0" smtClean="0"/>
            </a:br>
            <a:r>
              <a:rPr lang="bg-BG" dirty="0" smtClean="0"/>
              <a:t>  Администрация</a:t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285852" y="1447800"/>
            <a:ext cx="7647836" cy="5267348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Град Париж </a:t>
            </a:r>
            <a:r>
              <a:rPr lang="ru-RU" dirty="0" err="1" smtClean="0"/>
              <a:t>представлява</a:t>
            </a:r>
            <a:r>
              <a:rPr lang="ru-RU" dirty="0" smtClean="0"/>
              <a:t> </a:t>
            </a:r>
            <a:r>
              <a:rPr lang="ru-RU" i="1" dirty="0" smtClean="0"/>
              <a:t>департамент</a:t>
            </a:r>
            <a:r>
              <a:rPr lang="ru-RU" dirty="0" smtClean="0"/>
              <a:t> на Франция (Париж, 75), част от </a:t>
            </a:r>
            <a:r>
              <a:rPr lang="ru-RU" i="1" dirty="0" smtClean="0"/>
              <a:t>региона</a:t>
            </a:r>
            <a:r>
              <a:rPr lang="ru-RU" dirty="0" smtClean="0"/>
              <a:t> Ил </a:t>
            </a:r>
            <a:r>
              <a:rPr lang="ru-RU" dirty="0" err="1" smtClean="0"/>
              <a:t>дьо</a:t>
            </a:r>
            <a:r>
              <a:rPr lang="ru-RU" dirty="0" smtClean="0"/>
              <a:t> Франс. Разделен е на </a:t>
            </a:r>
            <a:r>
              <a:rPr lang="ru-RU" dirty="0" err="1" smtClean="0"/>
              <a:t>двадесет</a:t>
            </a:r>
            <a:r>
              <a:rPr lang="ru-RU" dirty="0" smtClean="0"/>
              <a:t> </a:t>
            </a:r>
            <a:r>
              <a:rPr lang="ru-RU" dirty="0" err="1" smtClean="0"/>
              <a:t>арондисмана</a:t>
            </a:r>
            <a:r>
              <a:rPr lang="ru-RU" dirty="0" smtClean="0"/>
              <a:t> (</a:t>
            </a:r>
            <a:r>
              <a:rPr lang="ru-RU" dirty="0" err="1" smtClean="0"/>
              <a:t>на</a:t>
            </a:r>
            <a:r>
              <a:rPr lang="ru-RU" dirty="0" smtClean="0"/>
              <a:t> </a:t>
            </a:r>
            <a:r>
              <a:rPr lang="ru-RU" dirty="0" err="1" smtClean="0"/>
              <a:t>френски</a:t>
            </a:r>
            <a:r>
              <a:rPr lang="ru-RU" dirty="0" smtClean="0"/>
              <a:t>: </a:t>
            </a:r>
            <a:r>
              <a:rPr lang="ru-RU" i="1" dirty="0" err="1" smtClean="0"/>
              <a:t>arrondissements</a:t>
            </a:r>
            <a:r>
              <a:rPr lang="ru-RU" dirty="0" smtClean="0"/>
              <a:t>). </a:t>
            </a:r>
            <a:r>
              <a:rPr lang="ru-RU" dirty="0" err="1" smtClean="0"/>
              <a:t>Номерът</a:t>
            </a:r>
            <a:r>
              <a:rPr lang="ru-RU" dirty="0" smtClean="0"/>
              <a:t> на </a:t>
            </a:r>
            <a:r>
              <a:rPr lang="ru-RU" dirty="0" err="1" smtClean="0"/>
              <a:t>арондисмана</a:t>
            </a:r>
            <a:r>
              <a:rPr lang="ru-RU" dirty="0" smtClean="0"/>
              <a:t> </a:t>
            </a:r>
            <a:r>
              <a:rPr lang="ru-RU" dirty="0" err="1" smtClean="0"/>
              <a:t>представлява</a:t>
            </a:r>
            <a:r>
              <a:rPr lang="ru-RU" dirty="0" smtClean="0"/>
              <a:t> </a:t>
            </a:r>
            <a:r>
              <a:rPr lang="ru-RU" dirty="0" err="1" smtClean="0"/>
              <a:t>последните</a:t>
            </a:r>
            <a:r>
              <a:rPr lang="ru-RU" dirty="0" smtClean="0"/>
              <a:t> </a:t>
            </a:r>
            <a:r>
              <a:rPr lang="ru-RU" dirty="0" err="1" smtClean="0"/>
              <a:t>цифри</a:t>
            </a:r>
            <a:r>
              <a:rPr lang="ru-RU" dirty="0" smtClean="0"/>
              <a:t> в </a:t>
            </a:r>
            <a:r>
              <a:rPr lang="ru-RU" dirty="0" err="1" smtClean="0"/>
              <a:t>пощенския</a:t>
            </a:r>
            <a:r>
              <a:rPr lang="ru-RU" dirty="0" smtClean="0"/>
              <a:t> код на Париж. </a:t>
            </a:r>
            <a:r>
              <a:rPr lang="ru-RU" dirty="0" err="1" smtClean="0"/>
              <a:t>Тези</a:t>
            </a:r>
            <a:r>
              <a:rPr lang="ru-RU" dirty="0" smtClean="0"/>
              <a:t> </a:t>
            </a:r>
            <a:r>
              <a:rPr lang="ru-RU" dirty="0" err="1" smtClean="0"/>
              <a:t>райони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номерирани</a:t>
            </a:r>
            <a:r>
              <a:rPr lang="ru-RU" dirty="0" smtClean="0"/>
              <a:t> </a:t>
            </a:r>
            <a:r>
              <a:rPr lang="ru-RU" dirty="0" err="1" smtClean="0"/>
              <a:t>спираловидно</a:t>
            </a:r>
            <a:r>
              <a:rPr lang="ru-RU" dirty="0" smtClean="0"/>
              <a:t> по </a:t>
            </a:r>
            <a:r>
              <a:rPr lang="ru-RU" dirty="0" err="1" smtClean="0"/>
              <a:t>посока</a:t>
            </a:r>
            <a:r>
              <a:rPr lang="ru-RU" dirty="0" smtClean="0"/>
              <a:t> на </a:t>
            </a:r>
            <a:r>
              <a:rPr lang="ru-RU" dirty="0" err="1" smtClean="0"/>
              <a:t>часовниковата</a:t>
            </a:r>
            <a:r>
              <a:rPr lang="ru-RU" dirty="0" smtClean="0"/>
              <a:t> стрелка,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първият</a:t>
            </a:r>
            <a:r>
              <a:rPr lang="ru-RU" dirty="0" smtClean="0"/>
              <a:t> е в </a:t>
            </a:r>
            <a:r>
              <a:rPr lang="ru-RU" dirty="0" err="1" smtClean="0"/>
              <a:t>центъра</a:t>
            </a:r>
            <a:r>
              <a:rPr lang="ru-RU" dirty="0" smtClean="0"/>
              <a:t> на града. </a:t>
            </a:r>
            <a:r>
              <a:rPr lang="ru-RU" dirty="0" err="1" smtClean="0"/>
              <a:t>Всеки</a:t>
            </a:r>
            <a:r>
              <a:rPr lang="ru-RU" dirty="0" smtClean="0"/>
              <a:t> </a:t>
            </a:r>
            <a:r>
              <a:rPr lang="ru-RU" dirty="0" err="1" smtClean="0"/>
              <a:t>номериран</a:t>
            </a:r>
            <a:r>
              <a:rPr lang="ru-RU" dirty="0" smtClean="0"/>
              <a:t> район е разделен на </a:t>
            </a:r>
            <a:r>
              <a:rPr lang="ru-RU" dirty="0" err="1" smtClean="0"/>
              <a:t>четири</a:t>
            </a:r>
            <a:r>
              <a:rPr lang="ru-RU" dirty="0" smtClean="0"/>
              <a:t> квартала (на </a:t>
            </a:r>
            <a:r>
              <a:rPr lang="ru-RU" dirty="0" err="1" smtClean="0"/>
              <a:t>френски</a:t>
            </a:r>
            <a:r>
              <a:rPr lang="ru-RU" dirty="0" smtClean="0"/>
              <a:t>: </a:t>
            </a:r>
            <a:r>
              <a:rPr lang="ru-RU" i="1" dirty="0" err="1" smtClean="0"/>
              <a:t>quartiers</a:t>
            </a:r>
            <a:r>
              <a:rPr lang="ru-RU" dirty="0" smtClean="0"/>
              <a:t>). По </a:t>
            </a:r>
            <a:r>
              <a:rPr lang="ru-RU" dirty="0" err="1" smtClean="0"/>
              <a:t>този</a:t>
            </a:r>
            <a:r>
              <a:rPr lang="ru-RU" dirty="0" smtClean="0"/>
              <a:t> начин в Париж </a:t>
            </a:r>
            <a:r>
              <a:rPr lang="ru-RU" dirty="0" err="1" smtClean="0"/>
              <a:t>има</a:t>
            </a:r>
            <a:r>
              <a:rPr lang="ru-RU" dirty="0" smtClean="0"/>
              <a:t> 80 </a:t>
            </a:r>
            <a:r>
              <a:rPr lang="ru-RU" dirty="0" err="1" smtClean="0"/>
              <a:t>административни</a:t>
            </a:r>
            <a:r>
              <a:rPr lang="ru-RU" dirty="0" smtClean="0"/>
              <a:t> квартала (на </a:t>
            </a:r>
            <a:r>
              <a:rPr lang="ru-RU" dirty="0" err="1" smtClean="0"/>
              <a:t>френски</a:t>
            </a:r>
            <a:r>
              <a:rPr lang="ru-RU" dirty="0" smtClean="0"/>
              <a:t>: </a:t>
            </a:r>
            <a:r>
              <a:rPr lang="ru-RU" i="1" dirty="0" err="1" smtClean="0"/>
              <a:t>quartiers</a:t>
            </a:r>
            <a:r>
              <a:rPr lang="ru-RU" i="1" dirty="0" smtClean="0"/>
              <a:t> </a:t>
            </a:r>
            <a:r>
              <a:rPr lang="ru-RU" i="1" dirty="0" err="1" smtClean="0"/>
              <a:t>administratifs</a:t>
            </a:r>
            <a:r>
              <a:rPr lang="ru-RU" dirty="0" smtClean="0"/>
              <a:t>), </a:t>
            </a:r>
            <a:r>
              <a:rPr lang="ru-RU" dirty="0" err="1" smtClean="0"/>
              <a:t>като</a:t>
            </a:r>
            <a:r>
              <a:rPr lang="ru-RU" dirty="0" smtClean="0"/>
              <a:t> всяко от </a:t>
            </a:r>
            <a:r>
              <a:rPr lang="ru-RU" dirty="0" err="1" smtClean="0"/>
              <a:t>тях</a:t>
            </a:r>
            <a:r>
              <a:rPr lang="ru-RU" dirty="0" smtClean="0"/>
              <a:t> </a:t>
            </a:r>
            <a:r>
              <a:rPr lang="ru-RU" dirty="0" err="1" smtClean="0"/>
              <a:t>разполага</a:t>
            </a:r>
            <a:r>
              <a:rPr lang="ru-RU" dirty="0" smtClean="0"/>
              <a:t> </a:t>
            </a:r>
            <a:r>
              <a:rPr lang="ru-RU" dirty="0" err="1" smtClean="0"/>
              <a:t>със</a:t>
            </a:r>
            <a:r>
              <a:rPr lang="ru-RU" dirty="0" smtClean="0"/>
              <a:t> свое отделение на </a:t>
            </a:r>
            <a:r>
              <a:rPr lang="ru-RU" dirty="0" err="1" smtClean="0"/>
              <a:t>полицията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границите</a:t>
            </a:r>
            <a:r>
              <a:rPr lang="ru-RU" dirty="0" smtClean="0"/>
              <a:t> на Париж се </a:t>
            </a:r>
            <a:r>
              <a:rPr lang="ru-RU" dirty="0" err="1" smtClean="0"/>
              <a:t>намират</a:t>
            </a:r>
            <a:r>
              <a:rPr lang="ru-RU" dirty="0" smtClean="0"/>
              <a:t> и две гори: </a:t>
            </a:r>
            <a:r>
              <a:rPr lang="ru-RU" i="1" dirty="0" err="1" smtClean="0"/>
              <a:t>Булонският</a:t>
            </a:r>
            <a:r>
              <a:rPr lang="ru-RU" i="1" dirty="0" smtClean="0"/>
              <a:t> лес,</a:t>
            </a:r>
            <a:r>
              <a:rPr lang="ru-RU" dirty="0" smtClean="0"/>
              <a:t> на запад, и </a:t>
            </a:r>
            <a:r>
              <a:rPr lang="ru-RU" i="1" dirty="0" err="1" smtClean="0"/>
              <a:t>Венсенският</a:t>
            </a:r>
            <a:r>
              <a:rPr lang="ru-RU" i="1" dirty="0" smtClean="0"/>
              <a:t> лес,</a:t>
            </a:r>
            <a:r>
              <a:rPr lang="ru-RU" dirty="0" smtClean="0"/>
              <a:t> на </a:t>
            </a:r>
            <a:r>
              <a:rPr lang="ru-RU" dirty="0" err="1" smtClean="0"/>
              <a:t>изток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Преди</a:t>
            </a:r>
            <a:r>
              <a:rPr lang="ru-RU" dirty="0" smtClean="0"/>
              <a:t> 1964 г. </a:t>
            </a:r>
            <a:r>
              <a:rPr lang="ru-RU" i="1" dirty="0" smtClean="0"/>
              <a:t>департамент 75</a:t>
            </a:r>
            <a:r>
              <a:rPr lang="ru-RU" dirty="0" smtClean="0"/>
              <a:t> е бил „Сена“ и е </a:t>
            </a:r>
            <a:r>
              <a:rPr lang="ru-RU" dirty="0" err="1" smtClean="0"/>
              <a:t>съдържал</a:t>
            </a:r>
            <a:r>
              <a:rPr lang="ru-RU" dirty="0" smtClean="0"/>
              <a:t> града и </a:t>
            </a:r>
            <a:r>
              <a:rPr lang="ru-RU" dirty="0" err="1" smtClean="0"/>
              <a:t>заобикалящите</a:t>
            </a:r>
            <a:r>
              <a:rPr lang="ru-RU" dirty="0" smtClean="0"/>
              <a:t> го </a:t>
            </a:r>
            <a:r>
              <a:rPr lang="ru-RU" dirty="0" err="1" smtClean="0"/>
              <a:t>предградия</a:t>
            </a:r>
            <a:r>
              <a:rPr lang="ru-RU" dirty="0" smtClean="0"/>
              <a:t>. </a:t>
            </a:r>
            <a:r>
              <a:rPr lang="ru-RU" dirty="0" err="1" smtClean="0"/>
              <a:t>Промяната</a:t>
            </a:r>
            <a:r>
              <a:rPr lang="ru-RU" dirty="0" smtClean="0"/>
              <a:t> в </a:t>
            </a:r>
            <a:r>
              <a:rPr lang="ru-RU" dirty="0" err="1" smtClean="0"/>
              <a:t>границите</a:t>
            </a:r>
            <a:r>
              <a:rPr lang="ru-RU" dirty="0" smtClean="0"/>
              <a:t> </a:t>
            </a:r>
            <a:r>
              <a:rPr lang="ru-RU" dirty="0" err="1" smtClean="0"/>
              <a:t>довежда</a:t>
            </a:r>
            <a:r>
              <a:rPr lang="ru-RU" dirty="0" smtClean="0"/>
              <a:t> до </a:t>
            </a:r>
            <a:r>
              <a:rPr lang="ru-RU" dirty="0" err="1" smtClean="0"/>
              <a:t>създаването</a:t>
            </a:r>
            <a:r>
              <a:rPr lang="ru-RU" dirty="0" smtClean="0"/>
              <a:t> на 3 нови департамента, </a:t>
            </a:r>
            <a:r>
              <a:rPr lang="ru-RU" dirty="0" err="1" smtClean="0"/>
              <a:t>образуващи</a:t>
            </a:r>
            <a:r>
              <a:rPr lang="ru-RU" dirty="0" smtClean="0"/>
              <a:t> </a:t>
            </a:r>
            <a:r>
              <a:rPr lang="ru-RU" dirty="0" err="1" smtClean="0"/>
              <a:t>пръстен</a:t>
            </a:r>
            <a:r>
              <a:rPr lang="ru-RU" dirty="0" smtClean="0"/>
              <a:t> около Париж, </a:t>
            </a:r>
            <a:r>
              <a:rPr lang="ru-RU" dirty="0" err="1" smtClean="0"/>
              <a:t>често</a:t>
            </a:r>
            <a:r>
              <a:rPr lang="ru-RU" dirty="0" smtClean="0"/>
              <a:t> </a:t>
            </a:r>
            <a:r>
              <a:rPr lang="ru-RU" dirty="0" err="1" smtClean="0"/>
              <a:t>наричан</a:t>
            </a:r>
            <a:r>
              <a:rPr lang="ru-RU" dirty="0" smtClean="0"/>
              <a:t> „</a:t>
            </a:r>
            <a:r>
              <a:rPr lang="ru-RU" dirty="0" err="1" smtClean="0"/>
              <a:t>Малката</a:t>
            </a:r>
            <a:r>
              <a:rPr lang="ru-RU" dirty="0" smtClean="0"/>
              <a:t> корона“ (</a:t>
            </a:r>
            <a:r>
              <a:rPr lang="ru-RU" i="1" dirty="0" err="1" smtClean="0"/>
              <a:t>la</a:t>
            </a:r>
            <a:r>
              <a:rPr lang="ru-RU" i="1" dirty="0" smtClean="0"/>
              <a:t> </a:t>
            </a:r>
            <a:r>
              <a:rPr lang="ru-RU" i="1" dirty="0" err="1" smtClean="0"/>
              <a:t>petite</a:t>
            </a:r>
            <a:r>
              <a:rPr lang="ru-RU" i="1" dirty="0" smtClean="0"/>
              <a:t> </a:t>
            </a:r>
            <a:r>
              <a:rPr lang="ru-RU" i="1" dirty="0" err="1" smtClean="0"/>
              <a:t>couronne</a:t>
            </a:r>
            <a:r>
              <a:rPr lang="ru-RU" dirty="0" smtClean="0"/>
              <a:t>): </a:t>
            </a:r>
            <a:r>
              <a:rPr lang="ru-RU" dirty="0" err="1" smtClean="0"/>
              <a:t>О-дьо-Сен</a:t>
            </a:r>
            <a:r>
              <a:rPr lang="ru-RU" dirty="0" smtClean="0"/>
              <a:t> (на </a:t>
            </a:r>
            <a:r>
              <a:rPr lang="ru-RU" dirty="0" err="1" smtClean="0"/>
              <a:t>френски</a:t>
            </a:r>
            <a:r>
              <a:rPr lang="ru-RU" dirty="0" smtClean="0"/>
              <a:t>: </a:t>
            </a:r>
            <a:r>
              <a:rPr lang="ru-RU" i="1" dirty="0" err="1" smtClean="0"/>
              <a:t>Hauts-de-Seine</a:t>
            </a:r>
            <a:r>
              <a:rPr lang="ru-RU" dirty="0" smtClean="0"/>
              <a:t>), </a:t>
            </a:r>
            <a:r>
              <a:rPr lang="ru-RU" dirty="0" err="1" smtClean="0"/>
              <a:t>Сен-Сен-Дени</a:t>
            </a:r>
            <a:r>
              <a:rPr lang="ru-RU" dirty="0" smtClean="0"/>
              <a:t> (</a:t>
            </a:r>
            <a:r>
              <a:rPr lang="ru-RU" dirty="0" err="1" smtClean="0"/>
              <a:t>на</a:t>
            </a:r>
            <a:r>
              <a:rPr lang="ru-RU" dirty="0" smtClean="0"/>
              <a:t> </a:t>
            </a:r>
            <a:r>
              <a:rPr lang="ru-RU" dirty="0" err="1" smtClean="0"/>
              <a:t>френски</a:t>
            </a:r>
            <a:r>
              <a:rPr lang="ru-RU" dirty="0" smtClean="0"/>
              <a:t>: </a:t>
            </a:r>
            <a:r>
              <a:rPr lang="ru-RU" i="1" dirty="0" err="1" smtClean="0"/>
              <a:t>Seine-Saint-Denis</a:t>
            </a:r>
            <a:r>
              <a:rPr lang="ru-RU" dirty="0" smtClean="0"/>
              <a:t>) и </a:t>
            </a:r>
            <a:r>
              <a:rPr lang="ru-RU" dirty="0" err="1" smtClean="0"/>
              <a:t>Вал-дьо-Марн</a:t>
            </a:r>
            <a:r>
              <a:rPr lang="ru-RU" dirty="0" smtClean="0"/>
              <a:t> (на </a:t>
            </a:r>
            <a:r>
              <a:rPr lang="ru-RU" dirty="0" err="1" smtClean="0"/>
              <a:t>френски</a:t>
            </a:r>
            <a:r>
              <a:rPr lang="ru-RU" dirty="0" smtClean="0"/>
              <a:t>: </a:t>
            </a:r>
            <a:r>
              <a:rPr lang="ru-RU" i="1" dirty="0" err="1" smtClean="0"/>
              <a:t>Val-de-Marne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Като </a:t>
            </a:r>
            <a:r>
              <a:rPr lang="ru-RU" dirty="0" err="1" smtClean="0"/>
              <a:t>изключение</a:t>
            </a:r>
            <a:r>
              <a:rPr lang="ru-RU" dirty="0" smtClean="0"/>
              <a:t> от </a:t>
            </a:r>
            <a:r>
              <a:rPr lang="ru-RU" dirty="0" err="1" smtClean="0"/>
              <a:t>обичайното</a:t>
            </a:r>
            <a:r>
              <a:rPr lang="ru-RU" dirty="0" smtClean="0"/>
              <a:t> управление на </a:t>
            </a:r>
            <a:r>
              <a:rPr lang="ru-RU" dirty="0" err="1" smtClean="0"/>
              <a:t>френските</a:t>
            </a:r>
            <a:r>
              <a:rPr lang="ru-RU" dirty="0" smtClean="0"/>
              <a:t> </a:t>
            </a:r>
            <a:r>
              <a:rPr lang="ru-RU" dirty="0" err="1" smtClean="0"/>
              <a:t>градове</a:t>
            </a:r>
            <a:r>
              <a:rPr lang="ru-RU" dirty="0" smtClean="0"/>
              <a:t> </a:t>
            </a:r>
            <a:r>
              <a:rPr lang="ru-RU" dirty="0" err="1" smtClean="0"/>
              <a:t>някои</a:t>
            </a:r>
            <a:r>
              <a:rPr lang="ru-RU" dirty="0" smtClean="0"/>
              <a:t> </a:t>
            </a:r>
            <a:r>
              <a:rPr lang="ru-RU" dirty="0" err="1" smtClean="0"/>
              <a:t>правомощия</a:t>
            </a:r>
            <a:r>
              <a:rPr lang="ru-RU" dirty="0" smtClean="0"/>
              <a:t>, </a:t>
            </a:r>
            <a:r>
              <a:rPr lang="ru-RU" dirty="0" err="1" smtClean="0"/>
              <a:t>обикновено</a:t>
            </a:r>
            <a:r>
              <a:rPr lang="ru-RU" dirty="0" smtClean="0"/>
              <a:t> </a:t>
            </a:r>
            <a:r>
              <a:rPr lang="ru-RU" dirty="0" err="1" smtClean="0"/>
              <a:t>възлагани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кмета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града,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възложени</a:t>
            </a:r>
            <a:r>
              <a:rPr lang="ru-RU" dirty="0" smtClean="0"/>
              <a:t> на </a:t>
            </a:r>
            <a:r>
              <a:rPr lang="ru-RU" dirty="0" err="1" smtClean="0"/>
              <a:t>представител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националното</a:t>
            </a:r>
            <a:r>
              <a:rPr lang="ru-RU" dirty="0" smtClean="0"/>
              <a:t> </a:t>
            </a:r>
            <a:r>
              <a:rPr lang="ru-RU" dirty="0" err="1" smtClean="0"/>
              <a:t>правителство</a:t>
            </a:r>
            <a:r>
              <a:rPr lang="ru-RU" dirty="0" smtClean="0"/>
              <a:t> – </a:t>
            </a:r>
            <a:r>
              <a:rPr lang="ru-RU" dirty="0" err="1" smtClean="0"/>
              <a:t>полицейски</a:t>
            </a:r>
            <a:r>
              <a:rPr lang="ru-RU" dirty="0" smtClean="0"/>
              <a:t> префект. В Париж например </a:t>
            </a:r>
            <a:r>
              <a:rPr lang="ru-RU" dirty="0" err="1" smtClean="0"/>
              <a:t>няма</a:t>
            </a:r>
            <a:r>
              <a:rPr lang="ru-RU" dirty="0" smtClean="0"/>
              <a:t> </a:t>
            </a:r>
            <a:r>
              <a:rPr lang="ru-RU" dirty="0" err="1" smtClean="0"/>
              <a:t>общински</a:t>
            </a:r>
            <a:r>
              <a:rPr lang="ru-RU" dirty="0" smtClean="0"/>
              <a:t> </a:t>
            </a:r>
            <a:r>
              <a:rPr lang="ru-RU" dirty="0" err="1" smtClean="0"/>
              <a:t>полицейски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, </a:t>
            </a:r>
            <a:r>
              <a:rPr lang="ru-RU" dirty="0" err="1" smtClean="0"/>
              <a:t>макар</a:t>
            </a:r>
            <a:r>
              <a:rPr lang="ru-RU" dirty="0" smtClean="0"/>
              <a:t> </a:t>
            </a:r>
            <a:r>
              <a:rPr lang="ru-RU" dirty="0" err="1" smtClean="0"/>
              <a:t>че</a:t>
            </a:r>
            <a:r>
              <a:rPr lang="ru-RU" dirty="0" smtClean="0"/>
              <a:t> </a:t>
            </a:r>
            <a:r>
              <a:rPr lang="ru-RU" dirty="0" err="1" smtClean="0"/>
              <a:t>има</a:t>
            </a:r>
            <a:r>
              <a:rPr lang="ru-RU" dirty="0" smtClean="0"/>
              <a:t> </a:t>
            </a:r>
            <a:r>
              <a:rPr lang="ru-RU" dirty="0" err="1" smtClean="0"/>
              <a:t>катаджии</a:t>
            </a:r>
            <a:r>
              <a:rPr lang="ru-RU" dirty="0" smtClean="0"/>
              <a:t> по </a:t>
            </a:r>
            <a:r>
              <a:rPr lang="ru-RU" dirty="0" err="1" smtClean="0"/>
              <a:t>улиците</a:t>
            </a:r>
            <a:r>
              <a:rPr lang="ru-RU" dirty="0" smtClean="0"/>
              <a:t>. </a:t>
            </a:r>
            <a:r>
              <a:rPr lang="ru-RU" dirty="0" err="1" smtClean="0"/>
              <a:t>Това</a:t>
            </a:r>
            <a:r>
              <a:rPr lang="ru-RU" dirty="0" smtClean="0"/>
              <a:t> е наследство от </a:t>
            </a:r>
            <a:r>
              <a:rPr lang="ru-RU" dirty="0" err="1" smtClean="0"/>
              <a:t>положението</a:t>
            </a:r>
            <a:r>
              <a:rPr lang="ru-RU" dirty="0" smtClean="0"/>
              <a:t> до 1977 г., </a:t>
            </a:r>
            <a:r>
              <a:rPr lang="ru-RU" dirty="0" err="1" smtClean="0"/>
              <a:t>когато</a:t>
            </a:r>
            <a:r>
              <a:rPr lang="ru-RU" dirty="0" smtClean="0"/>
              <a:t> Париж не е </a:t>
            </a:r>
            <a:r>
              <a:rPr lang="ru-RU" dirty="0" err="1" smtClean="0"/>
              <a:t>имал</a:t>
            </a:r>
            <a:r>
              <a:rPr lang="ru-RU" dirty="0" smtClean="0"/>
              <a:t> </a:t>
            </a:r>
            <a:r>
              <a:rPr lang="ru-RU" dirty="0" err="1" smtClean="0"/>
              <a:t>кмет</a:t>
            </a:r>
            <a:r>
              <a:rPr lang="ru-RU" dirty="0" smtClean="0"/>
              <a:t> и е бил </a:t>
            </a:r>
            <a:r>
              <a:rPr lang="ru-RU" dirty="0" err="1" smtClean="0"/>
              <a:t>управляван</a:t>
            </a:r>
            <a:r>
              <a:rPr lang="ru-RU" dirty="0" smtClean="0"/>
              <a:t> </a:t>
            </a:r>
            <a:r>
              <a:rPr lang="ru-RU" dirty="0" err="1" smtClean="0"/>
              <a:t>предимно</a:t>
            </a:r>
            <a:r>
              <a:rPr lang="ru-RU" dirty="0" smtClean="0"/>
              <a:t> от </a:t>
            </a:r>
            <a:r>
              <a:rPr lang="ru-RU" dirty="0" err="1" smtClean="0"/>
              <a:t>администрацията</a:t>
            </a:r>
            <a:r>
              <a:rPr lang="ru-RU" dirty="0" smtClean="0"/>
              <a:t> на префекта.</a:t>
            </a:r>
          </a:p>
          <a:p>
            <a:r>
              <a:rPr lang="ru-RU" dirty="0" err="1" smtClean="0"/>
              <a:t>Жителите</a:t>
            </a:r>
            <a:r>
              <a:rPr lang="ru-RU" dirty="0" smtClean="0"/>
              <a:t> на Париж </a:t>
            </a:r>
            <a:r>
              <a:rPr lang="ru-RU" dirty="0" err="1" smtClean="0"/>
              <a:t>избират</a:t>
            </a:r>
            <a:r>
              <a:rPr lang="ru-RU" dirty="0" smtClean="0"/>
              <a:t> </a:t>
            </a:r>
            <a:r>
              <a:rPr lang="ru-RU" dirty="0" err="1" smtClean="0"/>
              <a:t>във</a:t>
            </a:r>
            <a:r>
              <a:rPr lang="ru-RU" dirty="0" smtClean="0"/>
              <a:t> </a:t>
            </a:r>
            <a:r>
              <a:rPr lang="ru-RU" dirty="0" err="1" smtClean="0"/>
              <a:t>всеки</a:t>
            </a:r>
            <a:r>
              <a:rPr lang="ru-RU" dirty="0" smtClean="0"/>
              <a:t> </a:t>
            </a:r>
            <a:r>
              <a:rPr lang="ru-RU" i="1" dirty="0" err="1" smtClean="0"/>
              <a:t>арондисман</a:t>
            </a:r>
            <a:r>
              <a:rPr lang="ru-RU" dirty="0" smtClean="0"/>
              <a:t> </a:t>
            </a:r>
            <a:r>
              <a:rPr lang="ru-RU" dirty="0" err="1" smtClean="0"/>
              <a:t>няколко</a:t>
            </a:r>
            <a:r>
              <a:rPr lang="ru-RU" dirty="0" smtClean="0"/>
              <a:t> </a:t>
            </a:r>
            <a:r>
              <a:rPr lang="ru-RU" dirty="0" err="1" smtClean="0"/>
              <a:t>общински</a:t>
            </a:r>
            <a:r>
              <a:rPr lang="ru-RU" dirty="0" smtClean="0"/>
              <a:t> </a:t>
            </a:r>
            <a:r>
              <a:rPr lang="ru-RU" dirty="0" err="1" smtClean="0"/>
              <a:t>съветника</a:t>
            </a:r>
            <a:r>
              <a:rPr lang="ru-RU" dirty="0" smtClean="0"/>
              <a:t>. </a:t>
            </a:r>
            <a:r>
              <a:rPr lang="ru-RU" dirty="0" err="1" smtClean="0"/>
              <a:t>Всеки</a:t>
            </a:r>
            <a:r>
              <a:rPr lang="ru-RU" dirty="0" smtClean="0"/>
              <a:t> </a:t>
            </a:r>
            <a:r>
              <a:rPr lang="ru-RU" i="1" dirty="0" err="1" smtClean="0"/>
              <a:t>арондисман</a:t>
            </a:r>
            <a:r>
              <a:rPr lang="ru-RU" dirty="0" smtClean="0"/>
              <a:t> </a:t>
            </a:r>
            <a:r>
              <a:rPr lang="ru-RU" dirty="0" err="1" smtClean="0"/>
              <a:t>има</a:t>
            </a:r>
            <a:r>
              <a:rPr lang="ru-RU" dirty="0" smtClean="0"/>
              <a:t> свой </a:t>
            </a:r>
            <a:r>
              <a:rPr lang="ru-RU" dirty="0" err="1" smtClean="0"/>
              <a:t>съвет</a:t>
            </a:r>
            <a:r>
              <a:rPr lang="ru-RU" dirty="0" smtClean="0"/>
              <a:t>, </a:t>
            </a:r>
            <a:r>
              <a:rPr lang="ru-RU" dirty="0" err="1" smtClean="0"/>
              <a:t>който</a:t>
            </a:r>
            <a:r>
              <a:rPr lang="ru-RU" dirty="0" smtClean="0"/>
              <a:t> </a:t>
            </a:r>
            <a:r>
              <a:rPr lang="ru-RU" dirty="0" err="1" smtClean="0"/>
              <a:t>избира</a:t>
            </a:r>
            <a:r>
              <a:rPr lang="ru-RU" dirty="0" smtClean="0"/>
              <a:t> </a:t>
            </a:r>
            <a:r>
              <a:rPr lang="ru-RU" dirty="0" err="1" smtClean="0"/>
              <a:t>кмета</a:t>
            </a:r>
            <a:r>
              <a:rPr lang="ru-RU" dirty="0" smtClean="0"/>
              <a:t> на </a:t>
            </a:r>
            <a:r>
              <a:rPr lang="ru-RU" i="1" dirty="0" err="1" smtClean="0"/>
              <a:t>арондисмана</a:t>
            </a:r>
            <a:r>
              <a:rPr lang="ru-RU" dirty="0" smtClean="0"/>
              <a:t>. </a:t>
            </a:r>
            <a:r>
              <a:rPr lang="ru-RU" dirty="0" err="1" smtClean="0"/>
              <a:t>Няколко</a:t>
            </a:r>
            <a:r>
              <a:rPr lang="ru-RU" dirty="0" smtClean="0"/>
              <a:t> </a:t>
            </a:r>
            <a:r>
              <a:rPr lang="ru-RU" dirty="0" err="1" smtClean="0"/>
              <a:t>членове</a:t>
            </a:r>
            <a:r>
              <a:rPr lang="ru-RU" dirty="0" smtClean="0"/>
              <a:t> на </a:t>
            </a:r>
            <a:r>
              <a:rPr lang="ru-RU" dirty="0" err="1" smtClean="0"/>
              <a:t>съветите</a:t>
            </a:r>
            <a:r>
              <a:rPr lang="ru-RU" dirty="0" smtClean="0"/>
              <a:t> </a:t>
            </a:r>
            <a:r>
              <a:rPr lang="ru-RU" dirty="0" err="1" smtClean="0"/>
              <a:t>към</a:t>
            </a:r>
            <a:r>
              <a:rPr lang="ru-RU" dirty="0" smtClean="0"/>
              <a:t> </a:t>
            </a:r>
            <a:r>
              <a:rPr lang="ru-RU" i="1" dirty="0" err="1" smtClean="0"/>
              <a:t>арондисманите</a:t>
            </a:r>
            <a:r>
              <a:rPr lang="ru-RU" dirty="0" smtClean="0"/>
              <a:t> </a:t>
            </a:r>
            <a:r>
              <a:rPr lang="ru-RU" dirty="0" err="1" smtClean="0"/>
              <a:t>сформират</a:t>
            </a:r>
            <a:r>
              <a:rPr lang="ru-RU" dirty="0" smtClean="0"/>
              <a:t> </a:t>
            </a:r>
            <a:r>
              <a:rPr lang="ru-RU" dirty="0" err="1" smtClean="0"/>
              <a:t>Съвета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Париж, </a:t>
            </a:r>
            <a:r>
              <a:rPr lang="ru-RU" dirty="0" err="1" smtClean="0"/>
              <a:t>който</a:t>
            </a:r>
            <a:r>
              <a:rPr lang="ru-RU" dirty="0" smtClean="0"/>
              <a:t> </a:t>
            </a:r>
            <a:r>
              <a:rPr lang="ru-RU" dirty="0" err="1" smtClean="0"/>
              <a:t>избира</a:t>
            </a:r>
            <a:r>
              <a:rPr lang="ru-RU" dirty="0" smtClean="0"/>
              <a:t> </a:t>
            </a:r>
            <a:r>
              <a:rPr lang="ru-RU" dirty="0" err="1" smtClean="0"/>
              <a:t>кмета</a:t>
            </a:r>
            <a:r>
              <a:rPr lang="ru-RU" dirty="0" smtClean="0"/>
              <a:t> на Париж, и </a:t>
            </a:r>
            <a:r>
              <a:rPr lang="ru-RU" dirty="0" err="1" smtClean="0"/>
              <a:t>изпълняват</a:t>
            </a:r>
            <a:r>
              <a:rPr lang="ru-RU" dirty="0" smtClean="0"/>
              <a:t> </a:t>
            </a:r>
            <a:r>
              <a:rPr lang="ru-RU" dirty="0" err="1" smtClean="0"/>
              <a:t>двойната</a:t>
            </a:r>
            <a:r>
              <a:rPr lang="ru-RU" dirty="0" smtClean="0"/>
              <a:t> функция на </a:t>
            </a:r>
            <a:r>
              <a:rPr lang="ru-RU" dirty="0" err="1" smtClean="0"/>
              <a:t>общински</a:t>
            </a:r>
            <a:r>
              <a:rPr lang="ru-RU" dirty="0" smtClean="0"/>
              <a:t> </a:t>
            </a:r>
            <a:r>
              <a:rPr lang="ru-RU" dirty="0" err="1" smtClean="0"/>
              <a:t>съвет</a:t>
            </a:r>
            <a:r>
              <a:rPr lang="ru-RU" dirty="0" smtClean="0"/>
              <a:t> и </a:t>
            </a:r>
            <a:r>
              <a:rPr lang="ru-RU" dirty="0" err="1" smtClean="0"/>
              <a:t>генерален</a:t>
            </a:r>
            <a:r>
              <a:rPr lang="ru-RU" dirty="0" smtClean="0"/>
              <a:t> </a:t>
            </a:r>
            <a:r>
              <a:rPr lang="ru-RU" dirty="0" err="1" smtClean="0"/>
              <a:t>съвет</a:t>
            </a:r>
            <a:r>
              <a:rPr lang="ru-RU" dirty="0" smtClean="0"/>
              <a:t> на </a:t>
            </a:r>
            <a:r>
              <a:rPr lang="ru-RU" i="1" dirty="0" smtClean="0"/>
              <a:t>департамента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Бертран </a:t>
            </a:r>
            <a:r>
              <a:rPr lang="ru-RU" dirty="0" err="1" smtClean="0"/>
              <a:t>Деланое</a:t>
            </a:r>
            <a:r>
              <a:rPr lang="ru-RU" dirty="0" smtClean="0"/>
              <a:t> е </a:t>
            </a:r>
            <a:r>
              <a:rPr lang="ru-RU" dirty="0" err="1" smtClean="0"/>
              <a:t>кмет</a:t>
            </a:r>
            <a:r>
              <a:rPr lang="ru-RU" dirty="0" smtClean="0"/>
              <a:t> на Париж от 18 март 2001 г. до 2014 г. От 2014 г. </a:t>
            </a:r>
            <a:r>
              <a:rPr lang="ru-RU" dirty="0" err="1" smtClean="0"/>
              <a:t>насам</a:t>
            </a:r>
            <a:r>
              <a:rPr lang="ru-RU" dirty="0" smtClean="0"/>
              <a:t> </a:t>
            </a:r>
            <a:r>
              <a:rPr lang="ru-RU" dirty="0" err="1" smtClean="0"/>
              <a:t>градът</a:t>
            </a:r>
            <a:r>
              <a:rPr lang="ru-RU" dirty="0" smtClean="0"/>
              <a:t> се </a:t>
            </a:r>
            <a:r>
              <a:rPr lang="ru-RU" dirty="0" err="1" smtClean="0"/>
              <a:t>управлява</a:t>
            </a:r>
            <a:r>
              <a:rPr lang="ru-RU" dirty="0" smtClean="0"/>
              <a:t> от Ан </a:t>
            </a:r>
            <a:r>
              <a:rPr lang="ru-RU" dirty="0" err="1" smtClean="0"/>
              <a:t>Идалго</a:t>
            </a:r>
            <a:r>
              <a:rPr lang="ru-RU" dirty="0" smtClean="0"/>
              <a:t>. И </a:t>
            </a:r>
            <a:r>
              <a:rPr lang="ru-RU" dirty="0" err="1" smtClean="0"/>
              <a:t>двамата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представители на </a:t>
            </a:r>
            <a:r>
              <a:rPr lang="ru-RU" dirty="0" err="1" smtClean="0"/>
              <a:t>Социалистическата</a:t>
            </a:r>
            <a:r>
              <a:rPr lang="ru-RU" dirty="0" smtClean="0"/>
              <a:t> партия.</a:t>
            </a:r>
          </a:p>
          <a:p>
            <a:r>
              <a:rPr lang="ru-RU" dirty="0" err="1" smtClean="0"/>
              <a:t>Бившите</a:t>
            </a:r>
            <a:r>
              <a:rPr lang="ru-RU" dirty="0" smtClean="0"/>
              <a:t> </a:t>
            </a:r>
            <a:r>
              <a:rPr lang="ru-RU" dirty="0" err="1" smtClean="0"/>
              <a:t>кметове</a:t>
            </a:r>
            <a:r>
              <a:rPr lang="ru-RU" dirty="0" smtClean="0"/>
              <a:t> Жак Ширак и Жан </a:t>
            </a:r>
            <a:r>
              <a:rPr lang="ru-RU" dirty="0" err="1" smtClean="0"/>
              <a:t>Тибери</a:t>
            </a:r>
            <a:r>
              <a:rPr lang="ru-RU" dirty="0" smtClean="0"/>
              <a:t> (и </a:t>
            </a:r>
            <a:r>
              <a:rPr lang="ru-RU" dirty="0" err="1" smtClean="0"/>
              <a:t>двамата</a:t>
            </a:r>
            <a:r>
              <a:rPr lang="ru-RU" dirty="0" smtClean="0"/>
              <a:t> от </a:t>
            </a:r>
            <a:r>
              <a:rPr lang="ru-RU" dirty="0" err="1" smtClean="0"/>
              <a:t>десницата</a:t>
            </a:r>
            <a:r>
              <a:rPr lang="ru-RU" dirty="0" smtClean="0"/>
              <a:t>) </a:t>
            </a:r>
            <a:r>
              <a:rPr lang="ru-RU" dirty="0" err="1" smtClean="0"/>
              <a:t>са</a:t>
            </a:r>
            <a:r>
              <a:rPr lang="ru-RU" dirty="0" smtClean="0"/>
              <a:t> с </a:t>
            </a:r>
            <a:r>
              <a:rPr lang="ru-RU" dirty="0" err="1" smtClean="0"/>
              <a:t>присъди</a:t>
            </a:r>
            <a:r>
              <a:rPr lang="ru-RU" dirty="0" smtClean="0"/>
              <a:t> за </a:t>
            </a:r>
            <a:r>
              <a:rPr lang="ru-RU" dirty="0" err="1" smtClean="0"/>
              <a:t>корупция</a:t>
            </a:r>
            <a:r>
              <a:rPr lang="ru-RU" dirty="0" smtClean="0"/>
              <a:t>.</a:t>
            </a:r>
          </a:p>
          <a:p>
            <a:endParaRPr lang="bg-BG" dirty="0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онтейнер за съдържание 7" descr="изтеглен фай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err="1" smtClean="0"/>
              <a:t>Айфелова</a:t>
            </a:r>
            <a:r>
              <a:rPr lang="bg-BG" dirty="0" smtClean="0"/>
              <a:t> кула</a:t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b="1" dirty="0" err="1" smtClean="0"/>
              <a:t>Айфеловата</a:t>
            </a:r>
            <a:r>
              <a:rPr lang="ru-RU" b="1" dirty="0" smtClean="0"/>
              <a:t> </a:t>
            </a:r>
            <a:r>
              <a:rPr lang="ru-RU" b="1" dirty="0" err="1" smtClean="0"/>
              <a:t>кула</a:t>
            </a:r>
            <a:r>
              <a:rPr lang="ru-RU" dirty="0" smtClean="0"/>
              <a:t> (на </a:t>
            </a:r>
            <a:r>
              <a:rPr lang="ru-RU" dirty="0" err="1" smtClean="0"/>
              <a:t>френски</a:t>
            </a:r>
            <a:r>
              <a:rPr lang="ru-RU" dirty="0" smtClean="0"/>
              <a:t>: </a:t>
            </a:r>
            <a:r>
              <a:rPr lang="ru-RU" i="1" dirty="0" err="1" smtClean="0"/>
              <a:t>Tour</a:t>
            </a:r>
            <a:r>
              <a:rPr lang="ru-RU" i="1" dirty="0" smtClean="0"/>
              <a:t> </a:t>
            </a:r>
            <a:r>
              <a:rPr lang="ru-RU" i="1" dirty="0" err="1" smtClean="0"/>
              <a:t>Eiffel</a:t>
            </a:r>
            <a:r>
              <a:rPr lang="ru-RU" dirty="0" smtClean="0"/>
              <a:t>, [</a:t>
            </a:r>
            <a:r>
              <a:rPr lang="ru-RU" dirty="0" err="1" smtClean="0"/>
              <a:t>tuʀ efɛl</a:t>
            </a:r>
            <a:r>
              <a:rPr lang="ru-RU" dirty="0" smtClean="0"/>
              <a:t>]) е </a:t>
            </a:r>
            <a:r>
              <a:rPr lang="ru-RU" dirty="0" err="1" smtClean="0"/>
              <a:t>метална</a:t>
            </a:r>
            <a:r>
              <a:rPr lang="ru-RU" dirty="0" smtClean="0"/>
              <a:t> </a:t>
            </a:r>
            <a:r>
              <a:rPr lang="ru-RU" dirty="0" err="1" smtClean="0"/>
              <a:t>решетъчна</a:t>
            </a:r>
            <a:r>
              <a:rPr lang="ru-RU" dirty="0" smtClean="0"/>
              <a:t> </a:t>
            </a:r>
            <a:r>
              <a:rPr lang="ru-RU" dirty="0" err="1" smtClean="0"/>
              <a:t>кула</a:t>
            </a:r>
            <a:r>
              <a:rPr lang="ru-RU" dirty="0" smtClean="0"/>
              <a:t> с </a:t>
            </a:r>
            <a:r>
              <a:rPr lang="ru-RU" dirty="0" err="1" smtClean="0"/>
              <a:t>височина</a:t>
            </a:r>
            <a:r>
              <a:rPr lang="ru-RU" dirty="0" smtClean="0"/>
              <a:t> 324 </a:t>
            </a:r>
            <a:r>
              <a:rPr lang="ru-RU" dirty="0" err="1" smtClean="0"/>
              <a:t>m</a:t>
            </a:r>
            <a:r>
              <a:rPr lang="ru-RU" dirty="0" smtClean="0"/>
              <a:t> (</a:t>
            </a:r>
            <a:r>
              <a:rPr lang="ru-RU" dirty="0" err="1" smtClean="0"/>
              <a:t>заедно</a:t>
            </a:r>
            <a:r>
              <a:rPr lang="ru-RU" dirty="0" smtClean="0"/>
              <a:t> с </a:t>
            </a:r>
            <a:r>
              <a:rPr lang="ru-RU" dirty="0" err="1" smtClean="0"/>
              <a:t>антените</a:t>
            </a:r>
            <a:r>
              <a:rPr lang="ru-RU" dirty="0" smtClean="0"/>
              <a:t>, </a:t>
            </a:r>
            <a:r>
              <a:rPr lang="ru-RU" dirty="0" err="1" smtClean="0"/>
              <a:t>приблизително</a:t>
            </a:r>
            <a:r>
              <a:rPr lang="ru-RU" dirty="0" smtClean="0"/>
              <a:t> </a:t>
            </a:r>
            <a:r>
              <a:rPr lang="ru-RU" dirty="0" err="1" smtClean="0"/>
              <a:t>колкото</a:t>
            </a:r>
            <a:r>
              <a:rPr lang="ru-RU" dirty="0" smtClean="0"/>
              <a:t> 81-етажна </a:t>
            </a:r>
            <a:r>
              <a:rPr lang="ru-RU" dirty="0" err="1" smtClean="0"/>
              <a:t>сграда</a:t>
            </a:r>
            <a:r>
              <a:rPr lang="ru-RU" dirty="0" smtClean="0"/>
              <a:t>), </a:t>
            </a:r>
            <a:r>
              <a:rPr lang="ru-RU" dirty="0" err="1" smtClean="0"/>
              <a:t>издигната</a:t>
            </a:r>
            <a:r>
              <a:rPr lang="ru-RU" dirty="0" smtClean="0"/>
              <a:t> в </a:t>
            </a:r>
            <a:r>
              <a:rPr lang="ru-RU" dirty="0" err="1" smtClean="0"/>
              <a:t>северозападния</a:t>
            </a:r>
            <a:r>
              <a:rPr lang="ru-RU" dirty="0" smtClean="0"/>
              <a:t> край на парка „Марсово поле“ в Париж, край река Сена, в 7-ми </a:t>
            </a:r>
            <a:r>
              <a:rPr lang="ru-RU" dirty="0" err="1" smtClean="0"/>
              <a:t>арондисман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Превърнала</a:t>
            </a:r>
            <a:r>
              <a:rPr lang="ru-RU" dirty="0" smtClean="0"/>
              <a:t> се е в един от </a:t>
            </a:r>
            <a:r>
              <a:rPr lang="ru-RU" dirty="0" err="1" smtClean="0"/>
              <a:t>най-популярните</a:t>
            </a:r>
            <a:r>
              <a:rPr lang="ru-RU" dirty="0" smtClean="0"/>
              <a:t> </a:t>
            </a:r>
            <a:r>
              <a:rPr lang="ru-RU" dirty="0" err="1" smtClean="0"/>
              <a:t>символи</a:t>
            </a:r>
            <a:r>
              <a:rPr lang="ru-RU" dirty="0" smtClean="0"/>
              <a:t> на </a:t>
            </a:r>
            <a:r>
              <a:rPr lang="ru-RU" dirty="0" err="1" smtClean="0"/>
              <a:t>френската</a:t>
            </a:r>
            <a:r>
              <a:rPr lang="ru-RU" dirty="0" smtClean="0"/>
              <a:t> столица и Франция, и </a:t>
            </a:r>
            <a:r>
              <a:rPr lang="ru-RU" dirty="0" err="1" smtClean="0"/>
              <a:t>една</a:t>
            </a:r>
            <a:r>
              <a:rPr lang="ru-RU" dirty="0" smtClean="0"/>
              <a:t> от </a:t>
            </a:r>
            <a:r>
              <a:rPr lang="ru-RU" dirty="0" err="1" smtClean="0"/>
              <a:t>най-известните</a:t>
            </a:r>
            <a:r>
              <a:rPr lang="ru-RU" dirty="0" smtClean="0"/>
              <a:t> конструкции и </a:t>
            </a:r>
            <a:r>
              <a:rPr lang="ru-RU" dirty="0" err="1" smtClean="0"/>
              <a:t>атракции</a:t>
            </a:r>
            <a:r>
              <a:rPr lang="ru-RU" dirty="0" smtClean="0"/>
              <a:t> в </a:t>
            </a:r>
            <a:r>
              <a:rPr lang="ru-RU" dirty="0" err="1" smtClean="0"/>
              <a:t>цял</a:t>
            </a:r>
            <a:r>
              <a:rPr lang="ru-RU" dirty="0" smtClean="0"/>
              <a:t> свят.</a:t>
            </a:r>
          </a:p>
          <a:p>
            <a:r>
              <a:rPr lang="ru-RU" dirty="0" smtClean="0"/>
              <a:t>Построена е от Густав </a:t>
            </a:r>
            <a:r>
              <a:rPr lang="ru-RU" dirty="0" err="1" smtClean="0"/>
              <a:t>Айфел</a:t>
            </a:r>
            <a:r>
              <a:rPr lang="ru-RU" dirty="0" smtClean="0"/>
              <a:t> и </a:t>
            </a:r>
            <a:r>
              <a:rPr lang="ru-RU" dirty="0" err="1" smtClean="0"/>
              <a:t>неговия</a:t>
            </a:r>
            <a:r>
              <a:rPr lang="ru-RU" dirty="0" smtClean="0"/>
              <a:t> </a:t>
            </a:r>
            <a:r>
              <a:rPr lang="ru-RU" dirty="0" err="1" smtClean="0"/>
              <a:t>екип</a:t>
            </a:r>
            <a:r>
              <a:rPr lang="ru-RU" dirty="0" smtClean="0"/>
              <a:t>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входна</a:t>
            </a:r>
            <a:r>
              <a:rPr lang="ru-RU" dirty="0" smtClean="0"/>
              <a:t> арка на </a:t>
            </a:r>
            <a:r>
              <a:rPr lang="ru-RU" dirty="0" err="1" smtClean="0"/>
              <a:t>Световното</a:t>
            </a:r>
            <a:r>
              <a:rPr lang="ru-RU" dirty="0" smtClean="0"/>
              <a:t> изложение в Париж от 1889 г. </a:t>
            </a:r>
            <a:r>
              <a:rPr lang="ru-RU" dirty="0" err="1" smtClean="0"/>
              <a:t>Първоначално</a:t>
            </a:r>
            <a:r>
              <a:rPr lang="ru-RU" dirty="0" smtClean="0"/>
              <a:t> е наречена просто „300-метровата </a:t>
            </a:r>
            <a:r>
              <a:rPr lang="ru-RU" dirty="0" err="1" smtClean="0"/>
              <a:t>кула</a:t>
            </a:r>
            <a:r>
              <a:rPr lang="ru-RU" dirty="0" smtClean="0"/>
              <a:t>“, но </a:t>
            </a:r>
            <a:r>
              <a:rPr lang="ru-RU" dirty="0" err="1" smtClean="0"/>
              <a:t>по-късно</a:t>
            </a:r>
            <a:r>
              <a:rPr lang="ru-RU" dirty="0" smtClean="0"/>
              <a:t> приема </a:t>
            </a:r>
            <a:r>
              <a:rPr lang="ru-RU" dirty="0" err="1" smtClean="0"/>
              <a:t>името</a:t>
            </a:r>
            <a:r>
              <a:rPr lang="ru-RU" dirty="0" smtClean="0"/>
              <a:t> на </a:t>
            </a:r>
            <a:r>
              <a:rPr lang="ru-RU" dirty="0" err="1" smtClean="0"/>
              <a:t>Айфел</a:t>
            </a:r>
            <a:r>
              <a:rPr lang="ru-RU" dirty="0" smtClean="0"/>
              <a:t>. </a:t>
            </a:r>
            <a:r>
              <a:rPr lang="ru-RU" dirty="0" err="1" smtClean="0"/>
              <a:t>Кулата</a:t>
            </a:r>
            <a:r>
              <a:rPr lang="ru-RU" dirty="0" smtClean="0"/>
              <a:t> е </a:t>
            </a:r>
            <a:r>
              <a:rPr lang="ru-RU" dirty="0" err="1" smtClean="0"/>
              <a:t>най-високото</a:t>
            </a:r>
            <a:r>
              <a:rPr lang="ru-RU" dirty="0" smtClean="0"/>
              <a:t> </a:t>
            </a:r>
            <a:r>
              <a:rPr lang="ru-RU" dirty="0" err="1" smtClean="0"/>
              <a:t>съоръжение</a:t>
            </a:r>
            <a:r>
              <a:rPr lang="ru-RU" dirty="0" smtClean="0"/>
              <a:t> в Париж и </a:t>
            </a:r>
            <a:r>
              <a:rPr lang="ru-RU" dirty="0" err="1" smtClean="0"/>
              <a:t>най-посещаваният</a:t>
            </a:r>
            <a:r>
              <a:rPr lang="ru-RU" dirty="0" smtClean="0"/>
              <a:t> </a:t>
            </a:r>
            <a:r>
              <a:rPr lang="ru-RU" dirty="0" err="1" smtClean="0"/>
              <a:t>срещу</a:t>
            </a:r>
            <a:r>
              <a:rPr lang="ru-RU" dirty="0" smtClean="0"/>
              <a:t> </a:t>
            </a:r>
            <a:r>
              <a:rPr lang="ru-RU" dirty="0" err="1" smtClean="0"/>
              <a:t>заплащане</a:t>
            </a:r>
            <a:r>
              <a:rPr lang="ru-RU" dirty="0" smtClean="0"/>
              <a:t> архитектурен </a:t>
            </a:r>
            <a:r>
              <a:rPr lang="ru-RU" dirty="0" err="1" smtClean="0"/>
              <a:t>паметник</a:t>
            </a:r>
            <a:r>
              <a:rPr lang="ru-RU" dirty="0" smtClean="0"/>
              <a:t> в света, </a:t>
            </a:r>
            <a:r>
              <a:rPr lang="ru-RU" dirty="0" err="1" smtClean="0"/>
              <a:t>изкачвана</a:t>
            </a:r>
            <a:r>
              <a:rPr lang="ru-RU" dirty="0" smtClean="0"/>
              <a:t> ежегодно от </a:t>
            </a:r>
            <a:r>
              <a:rPr lang="ru-RU" dirty="0" err="1" smtClean="0"/>
              <a:t>милиони</a:t>
            </a:r>
            <a:r>
              <a:rPr lang="ru-RU" dirty="0" smtClean="0"/>
              <a:t> посетители. В 2006 г. на </a:t>
            </a:r>
            <a:r>
              <a:rPr lang="ru-RU" dirty="0" err="1" smtClean="0"/>
              <a:t>нея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се </a:t>
            </a:r>
            <a:r>
              <a:rPr lang="ru-RU" dirty="0" err="1" smtClean="0"/>
              <a:t>изкачили</a:t>
            </a:r>
            <a:r>
              <a:rPr lang="ru-RU" dirty="0" smtClean="0"/>
              <a:t> 6 719 200 души, а до 31 </a:t>
            </a:r>
            <a:r>
              <a:rPr lang="ru-RU" dirty="0" err="1" smtClean="0"/>
              <a:t>декември</a:t>
            </a:r>
            <a:r>
              <a:rPr lang="ru-RU" dirty="0" smtClean="0"/>
              <a:t> 2007 г. общо 236 445 812. </a:t>
            </a:r>
            <a:r>
              <a:rPr lang="ru-RU" dirty="0" err="1" smtClean="0"/>
              <a:t>Посреща</a:t>
            </a:r>
            <a:r>
              <a:rPr lang="ru-RU" dirty="0" smtClean="0"/>
              <a:t> своя 250-милионен </a:t>
            </a:r>
            <a:r>
              <a:rPr lang="ru-RU" dirty="0" err="1" smtClean="0"/>
              <a:t>посетител</a:t>
            </a:r>
            <a:r>
              <a:rPr lang="ru-RU" dirty="0" smtClean="0"/>
              <a:t> </a:t>
            </a:r>
            <a:r>
              <a:rPr lang="ru-RU" dirty="0" err="1" smtClean="0"/>
              <a:t>през</a:t>
            </a:r>
            <a:r>
              <a:rPr lang="ru-RU" dirty="0" smtClean="0"/>
              <a:t> 2010 г. </a:t>
            </a:r>
            <a:r>
              <a:rPr lang="ru-RU" dirty="0" err="1" smtClean="0"/>
              <a:t>През</a:t>
            </a:r>
            <a:r>
              <a:rPr lang="ru-RU" dirty="0" smtClean="0"/>
              <a:t> 2011 г. е </a:t>
            </a:r>
            <a:r>
              <a:rPr lang="ru-RU" dirty="0" err="1" smtClean="0"/>
              <a:t>посетена</a:t>
            </a:r>
            <a:r>
              <a:rPr lang="ru-RU" dirty="0" smtClean="0"/>
              <a:t> от над 7,1 </a:t>
            </a:r>
            <a:r>
              <a:rPr lang="ru-RU" dirty="0" err="1" smtClean="0"/>
              <a:t>милиона</a:t>
            </a:r>
            <a:r>
              <a:rPr lang="ru-RU" dirty="0" smtClean="0"/>
              <a:t> </a:t>
            </a:r>
            <a:r>
              <a:rPr lang="ru-RU" dirty="0" err="1" smtClean="0"/>
              <a:t>туристи</a:t>
            </a:r>
            <a:r>
              <a:rPr lang="ru-RU" dirty="0" smtClean="0"/>
              <a:t>, 75% от </a:t>
            </a:r>
            <a:r>
              <a:rPr lang="ru-RU" dirty="0" err="1" smtClean="0"/>
              <a:t>които</a:t>
            </a:r>
            <a:r>
              <a:rPr lang="ru-RU" dirty="0" smtClean="0"/>
              <a:t> </a:t>
            </a:r>
            <a:r>
              <a:rPr lang="ru-RU" dirty="0" err="1" smtClean="0"/>
              <a:t>чужденци</a:t>
            </a:r>
            <a:endParaRPr lang="ru-RU" dirty="0" smtClean="0"/>
          </a:p>
          <a:p>
            <a:r>
              <a:rPr lang="ru-RU" dirty="0" err="1" smtClean="0"/>
              <a:t>Айфеловата</a:t>
            </a:r>
            <a:r>
              <a:rPr lang="ru-RU" dirty="0" smtClean="0"/>
              <a:t> </a:t>
            </a:r>
            <a:r>
              <a:rPr lang="ru-RU" dirty="0" err="1" smtClean="0"/>
              <a:t>кула</a:t>
            </a:r>
            <a:r>
              <a:rPr lang="ru-RU" dirty="0" smtClean="0"/>
              <a:t>, с </a:t>
            </a:r>
            <a:r>
              <a:rPr lang="ru-RU" dirty="0" err="1" smtClean="0"/>
              <a:t>първоначална</a:t>
            </a:r>
            <a:r>
              <a:rPr lang="ru-RU" dirty="0" smtClean="0"/>
              <a:t> </a:t>
            </a:r>
            <a:r>
              <a:rPr lang="ru-RU" dirty="0" err="1" smtClean="0"/>
              <a:t>височина</a:t>
            </a:r>
            <a:r>
              <a:rPr lang="ru-RU" dirty="0" smtClean="0"/>
              <a:t> от 312 </a:t>
            </a:r>
            <a:r>
              <a:rPr lang="ru-RU" dirty="0" err="1" smtClean="0"/>
              <a:t>m</a:t>
            </a:r>
            <a:r>
              <a:rPr lang="ru-RU" dirty="0" smtClean="0"/>
              <a:t>, </a:t>
            </a:r>
            <a:r>
              <a:rPr lang="ru-RU" dirty="0" err="1" smtClean="0"/>
              <a:t>остава</a:t>
            </a:r>
            <a:r>
              <a:rPr lang="ru-RU" dirty="0" smtClean="0"/>
              <a:t> </a:t>
            </a:r>
            <a:r>
              <a:rPr lang="ru-RU" dirty="0" err="1" smtClean="0"/>
              <a:t>най-високата</a:t>
            </a:r>
            <a:r>
              <a:rPr lang="ru-RU" dirty="0" smtClean="0"/>
              <a:t> конструкция в света от </a:t>
            </a:r>
            <a:r>
              <a:rPr lang="ru-RU" dirty="0" err="1" smtClean="0"/>
              <a:t>своето</a:t>
            </a:r>
            <a:r>
              <a:rPr lang="ru-RU" dirty="0" smtClean="0"/>
              <a:t> </a:t>
            </a:r>
            <a:r>
              <a:rPr lang="ru-RU" dirty="0" err="1" smtClean="0"/>
              <a:t>построяване</a:t>
            </a:r>
            <a:r>
              <a:rPr lang="ru-RU" dirty="0" smtClean="0"/>
              <a:t> до 1930 г., </a:t>
            </a:r>
            <a:r>
              <a:rPr lang="ru-RU" dirty="0" err="1" smtClean="0"/>
              <a:t>когато</a:t>
            </a:r>
            <a:r>
              <a:rPr lang="ru-RU" dirty="0" smtClean="0"/>
              <a:t> е построен Крайслер </a:t>
            </a:r>
            <a:r>
              <a:rPr lang="ru-RU" dirty="0" err="1" smtClean="0"/>
              <a:t>Билдинг</a:t>
            </a:r>
            <a:r>
              <a:rPr lang="ru-RU" dirty="0" smtClean="0"/>
              <a:t> в Ню Йорк, </a:t>
            </a:r>
            <a:r>
              <a:rPr lang="ru-RU" dirty="0" err="1" smtClean="0"/>
              <a:t>който</a:t>
            </a:r>
            <a:r>
              <a:rPr lang="ru-RU" dirty="0" smtClean="0"/>
              <a:t> я </a:t>
            </a:r>
            <a:r>
              <a:rPr lang="ru-RU" dirty="0" err="1" smtClean="0"/>
              <a:t>измества</a:t>
            </a:r>
            <a:r>
              <a:rPr lang="ru-RU" dirty="0" smtClean="0"/>
              <a:t> от </a:t>
            </a:r>
            <a:r>
              <a:rPr lang="ru-RU" dirty="0" err="1" smtClean="0"/>
              <a:t>тази</a:t>
            </a:r>
            <a:r>
              <a:rPr lang="ru-RU" dirty="0" smtClean="0"/>
              <a:t> позиция. </a:t>
            </a:r>
            <a:r>
              <a:rPr lang="ru-RU" dirty="0" err="1" smtClean="0"/>
              <a:t>Ако</a:t>
            </a:r>
            <a:r>
              <a:rPr lang="ru-RU" dirty="0" smtClean="0"/>
              <a:t> не се </a:t>
            </a:r>
            <a:r>
              <a:rPr lang="ru-RU" dirty="0" err="1" smtClean="0"/>
              <a:t>отчитат</a:t>
            </a:r>
            <a:r>
              <a:rPr lang="ru-RU" dirty="0" smtClean="0"/>
              <a:t> </a:t>
            </a:r>
            <a:r>
              <a:rPr lang="ru-RU" dirty="0" err="1" smtClean="0"/>
              <a:t>поставените</a:t>
            </a:r>
            <a:r>
              <a:rPr lang="ru-RU" dirty="0" smtClean="0"/>
              <a:t> </a:t>
            </a:r>
            <a:r>
              <a:rPr lang="ru-RU" dirty="0" err="1" smtClean="0"/>
              <a:t>върху</a:t>
            </a:r>
            <a:r>
              <a:rPr lang="ru-RU" dirty="0" smtClean="0"/>
              <a:t> </a:t>
            </a:r>
            <a:r>
              <a:rPr lang="ru-RU" dirty="0" err="1" smtClean="0"/>
              <a:t>конструкциите</a:t>
            </a:r>
            <a:r>
              <a:rPr lang="ru-RU" dirty="0" smtClean="0"/>
              <a:t> </a:t>
            </a:r>
            <a:r>
              <a:rPr lang="ru-RU" dirty="0" err="1" smtClean="0"/>
              <a:t>антени</a:t>
            </a:r>
            <a:r>
              <a:rPr lang="ru-RU" dirty="0" smtClean="0"/>
              <a:t>, </a:t>
            </a:r>
            <a:r>
              <a:rPr lang="ru-RU" dirty="0" err="1" smtClean="0"/>
              <a:t>Айфеловата</a:t>
            </a:r>
            <a:r>
              <a:rPr lang="ru-RU" dirty="0" smtClean="0"/>
              <a:t> </a:t>
            </a:r>
            <a:r>
              <a:rPr lang="ru-RU" dirty="0" err="1" smtClean="0"/>
              <a:t>кула</a:t>
            </a:r>
            <a:r>
              <a:rPr lang="ru-RU" dirty="0" smtClean="0"/>
              <a:t> и </a:t>
            </a:r>
            <a:r>
              <a:rPr lang="ru-RU" dirty="0" err="1" smtClean="0"/>
              <a:t>днес</a:t>
            </a:r>
            <a:r>
              <a:rPr lang="ru-RU" dirty="0" smtClean="0"/>
              <a:t> е втора по </a:t>
            </a:r>
            <a:r>
              <a:rPr lang="ru-RU" dirty="0" err="1" smtClean="0"/>
              <a:t>височина</a:t>
            </a:r>
            <a:r>
              <a:rPr lang="ru-RU" dirty="0" smtClean="0"/>
              <a:t> </a:t>
            </a:r>
            <a:r>
              <a:rPr lang="ru-RU" dirty="0" err="1" smtClean="0"/>
              <a:t>във</a:t>
            </a:r>
            <a:r>
              <a:rPr lang="ru-RU" dirty="0" smtClean="0"/>
              <a:t> Франция след </a:t>
            </a:r>
            <a:r>
              <a:rPr lang="ru-RU" dirty="0" err="1" smtClean="0"/>
              <a:t>завършения</a:t>
            </a:r>
            <a:r>
              <a:rPr lang="ru-RU" dirty="0" smtClean="0"/>
              <a:t> </a:t>
            </a:r>
            <a:r>
              <a:rPr lang="ru-RU" dirty="0" err="1" smtClean="0"/>
              <a:t>през</a:t>
            </a:r>
            <a:r>
              <a:rPr lang="ru-RU" dirty="0" smtClean="0"/>
              <a:t> 2004 г. </a:t>
            </a:r>
            <a:r>
              <a:rPr lang="ru-RU" dirty="0" err="1" smtClean="0"/>
              <a:t>Виадукт</a:t>
            </a:r>
            <a:r>
              <a:rPr lang="ru-RU" dirty="0" smtClean="0"/>
              <a:t> </a:t>
            </a:r>
            <a:r>
              <a:rPr lang="ru-RU" dirty="0" err="1" smtClean="0"/>
              <a:t>Мийо</a:t>
            </a:r>
            <a:r>
              <a:rPr lang="ru-RU" dirty="0" smtClean="0"/>
              <a:t>. </a:t>
            </a:r>
            <a:r>
              <a:rPr lang="ru-RU" dirty="0" err="1" smtClean="0"/>
              <a:t>Височината</a:t>
            </a:r>
            <a:r>
              <a:rPr lang="ru-RU" dirty="0" smtClean="0"/>
              <a:t> ѝ става 327 </a:t>
            </a:r>
            <a:r>
              <a:rPr lang="ru-RU" dirty="0" err="1" smtClean="0"/>
              <a:t>m</a:t>
            </a:r>
            <a:r>
              <a:rPr lang="ru-RU" dirty="0" smtClean="0"/>
              <a:t> на 8 март 2011 г. с </a:t>
            </a:r>
            <a:r>
              <a:rPr lang="ru-RU" dirty="0" err="1" smtClean="0"/>
              <a:t>поставянето</a:t>
            </a:r>
            <a:r>
              <a:rPr lang="ru-RU" dirty="0" smtClean="0"/>
              <a:t> на </a:t>
            </a:r>
            <a:r>
              <a:rPr lang="ru-RU" dirty="0" err="1" smtClean="0"/>
              <a:t>предавател</a:t>
            </a:r>
            <a:r>
              <a:rPr lang="ru-RU" dirty="0" smtClean="0"/>
              <a:t> за </a:t>
            </a:r>
            <a:r>
              <a:rPr lang="ru-RU" dirty="0" err="1" smtClean="0"/>
              <a:t>цифрова</a:t>
            </a:r>
            <a:r>
              <a:rPr lang="ru-RU" dirty="0" smtClean="0"/>
              <a:t> </a:t>
            </a:r>
            <a:r>
              <a:rPr lang="ru-RU" dirty="0" err="1" smtClean="0"/>
              <a:t>ефирна</a:t>
            </a:r>
            <a:r>
              <a:rPr lang="ru-RU" dirty="0" smtClean="0"/>
              <a:t> </a:t>
            </a:r>
            <a:r>
              <a:rPr lang="ru-RU" dirty="0" err="1" smtClean="0"/>
              <a:t>телевизия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Кулата</a:t>
            </a:r>
            <a:r>
              <a:rPr lang="ru-RU" dirty="0" smtClean="0"/>
              <a:t> </a:t>
            </a:r>
            <a:r>
              <a:rPr lang="ru-RU" dirty="0" err="1" smtClean="0"/>
              <a:t>има</a:t>
            </a:r>
            <a:r>
              <a:rPr lang="ru-RU" dirty="0" smtClean="0"/>
              <a:t> три нива, </a:t>
            </a:r>
            <a:r>
              <a:rPr lang="ru-RU" dirty="0" err="1" smtClean="0"/>
              <a:t>достъпни</a:t>
            </a:r>
            <a:r>
              <a:rPr lang="ru-RU" dirty="0" smtClean="0"/>
              <a:t> за посетители. </a:t>
            </a:r>
            <a:r>
              <a:rPr lang="ru-RU" dirty="0" err="1" smtClean="0"/>
              <a:t>Изкачването</a:t>
            </a:r>
            <a:r>
              <a:rPr lang="ru-RU" dirty="0" smtClean="0"/>
              <a:t> до </a:t>
            </a:r>
            <a:r>
              <a:rPr lang="ru-RU" dirty="0" err="1" smtClean="0"/>
              <a:t>първите</a:t>
            </a:r>
            <a:r>
              <a:rPr lang="ru-RU" dirty="0" smtClean="0"/>
              <a:t> две нива става по </a:t>
            </a:r>
            <a:r>
              <a:rPr lang="ru-RU" dirty="0" err="1" smtClean="0"/>
              <a:t>стълбище</a:t>
            </a:r>
            <a:r>
              <a:rPr lang="ru-RU" dirty="0" smtClean="0"/>
              <a:t> или с </a:t>
            </a:r>
            <a:r>
              <a:rPr lang="ru-RU" dirty="0" err="1" smtClean="0"/>
              <a:t>асансьор</a:t>
            </a:r>
            <a:r>
              <a:rPr lang="ru-RU" dirty="0" smtClean="0"/>
              <a:t>. </a:t>
            </a:r>
            <a:r>
              <a:rPr lang="ru-RU" dirty="0" err="1" smtClean="0"/>
              <a:t>Стълбището</a:t>
            </a:r>
            <a:r>
              <a:rPr lang="ru-RU" dirty="0" smtClean="0"/>
              <a:t> до </a:t>
            </a:r>
            <a:r>
              <a:rPr lang="ru-RU" dirty="0" err="1" smtClean="0"/>
              <a:t>първото</a:t>
            </a:r>
            <a:r>
              <a:rPr lang="ru-RU" dirty="0" smtClean="0"/>
              <a:t> </a:t>
            </a:r>
            <a:r>
              <a:rPr lang="ru-RU" dirty="0" err="1" smtClean="0"/>
              <a:t>ниво</a:t>
            </a:r>
            <a:r>
              <a:rPr lang="ru-RU" dirty="0" smtClean="0"/>
              <a:t>, </a:t>
            </a:r>
            <a:r>
              <a:rPr lang="ru-RU" dirty="0" err="1" smtClean="0"/>
              <a:t>както</a:t>
            </a:r>
            <a:r>
              <a:rPr lang="ru-RU" dirty="0" smtClean="0"/>
              <a:t> и </a:t>
            </a:r>
            <a:r>
              <a:rPr lang="ru-RU" dirty="0" err="1" smtClean="0"/>
              <a:t>това</a:t>
            </a:r>
            <a:r>
              <a:rPr lang="ru-RU" dirty="0" smtClean="0"/>
              <a:t> от </a:t>
            </a:r>
            <a:r>
              <a:rPr lang="ru-RU" dirty="0" err="1" smtClean="0"/>
              <a:t>първото</a:t>
            </a:r>
            <a:r>
              <a:rPr lang="ru-RU" dirty="0" smtClean="0"/>
              <a:t> до </a:t>
            </a:r>
            <a:r>
              <a:rPr lang="ru-RU" dirty="0" err="1" smtClean="0"/>
              <a:t>второто</a:t>
            </a:r>
            <a:r>
              <a:rPr lang="ru-RU" dirty="0" smtClean="0"/>
              <a:t> </a:t>
            </a:r>
            <a:r>
              <a:rPr lang="ru-RU" dirty="0" err="1" smtClean="0"/>
              <a:t>ниво</a:t>
            </a:r>
            <a:r>
              <a:rPr lang="ru-RU" dirty="0" smtClean="0"/>
              <a:t>, </a:t>
            </a:r>
            <a:r>
              <a:rPr lang="ru-RU" dirty="0" err="1" smtClean="0"/>
              <a:t>има</a:t>
            </a:r>
            <a:r>
              <a:rPr lang="ru-RU" dirty="0" smtClean="0"/>
              <a:t> над 300 </a:t>
            </a:r>
            <a:r>
              <a:rPr lang="ru-RU" dirty="0" err="1" smtClean="0"/>
              <a:t>стъпала</a:t>
            </a:r>
            <a:r>
              <a:rPr lang="ru-RU" dirty="0" smtClean="0"/>
              <a:t>. До </a:t>
            </a:r>
            <a:r>
              <a:rPr lang="ru-RU" dirty="0" err="1" smtClean="0"/>
              <a:t>най-високото</a:t>
            </a:r>
            <a:r>
              <a:rPr lang="ru-RU" dirty="0" smtClean="0"/>
              <a:t> </a:t>
            </a:r>
            <a:r>
              <a:rPr lang="ru-RU" dirty="0" err="1" smtClean="0"/>
              <a:t>ниво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да се </a:t>
            </a:r>
            <a:r>
              <a:rPr lang="ru-RU" dirty="0" err="1" smtClean="0"/>
              <a:t>стигне</a:t>
            </a:r>
            <a:r>
              <a:rPr lang="ru-RU" dirty="0" smtClean="0"/>
              <a:t> само с </a:t>
            </a:r>
            <a:r>
              <a:rPr lang="ru-RU" dirty="0" err="1" smtClean="0"/>
              <a:t>асансьор</a:t>
            </a:r>
            <a:r>
              <a:rPr lang="ru-RU" dirty="0" smtClean="0"/>
              <a:t>. На </a:t>
            </a:r>
            <a:r>
              <a:rPr lang="ru-RU" dirty="0" err="1" smtClean="0"/>
              <a:t>долните</a:t>
            </a:r>
            <a:r>
              <a:rPr lang="ru-RU" dirty="0" smtClean="0"/>
              <a:t> две нива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разположени</a:t>
            </a:r>
            <a:r>
              <a:rPr lang="ru-RU" dirty="0" smtClean="0"/>
              <a:t> и </a:t>
            </a:r>
            <a:r>
              <a:rPr lang="ru-RU" dirty="0" err="1" smtClean="0"/>
              <a:t>ресторанти</a:t>
            </a:r>
            <a:r>
              <a:rPr lang="ru-RU" dirty="0" smtClean="0"/>
              <a:t>. В </a:t>
            </a:r>
            <a:r>
              <a:rPr lang="ru-RU" dirty="0" err="1" smtClean="0"/>
              <a:t>миналото</a:t>
            </a:r>
            <a:r>
              <a:rPr lang="ru-RU" dirty="0" smtClean="0"/>
              <a:t> е </a:t>
            </a:r>
            <a:r>
              <a:rPr lang="ru-RU" dirty="0" err="1" smtClean="0"/>
              <a:t>използвана</a:t>
            </a:r>
            <a:r>
              <a:rPr lang="ru-RU" dirty="0" smtClean="0"/>
              <a:t> за много </a:t>
            </a:r>
            <a:r>
              <a:rPr lang="ru-RU" dirty="0" err="1" smtClean="0"/>
              <a:t>научни</a:t>
            </a:r>
            <a:r>
              <a:rPr lang="ru-RU" dirty="0" smtClean="0"/>
              <a:t> </a:t>
            </a:r>
            <a:r>
              <a:rPr lang="ru-RU" dirty="0" err="1" smtClean="0"/>
              <a:t>експерименти</a:t>
            </a:r>
            <a:r>
              <a:rPr lang="ru-RU" dirty="0" smtClean="0"/>
              <a:t>, </a:t>
            </a:r>
            <a:r>
              <a:rPr lang="ru-RU" dirty="0" err="1" smtClean="0"/>
              <a:t>днес</a:t>
            </a:r>
            <a:r>
              <a:rPr lang="ru-RU" dirty="0" smtClean="0"/>
              <a:t> служи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предавател</a:t>
            </a:r>
            <a:r>
              <a:rPr lang="ru-RU" dirty="0" smtClean="0"/>
              <a:t> на радио и </a:t>
            </a:r>
            <a:r>
              <a:rPr lang="ru-RU" dirty="0" err="1" smtClean="0"/>
              <a:t>телевизионни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.</a:t>
            </a:r>
          </a:p>
          <a:p>
            <a:endParaRPr lang="bg-BG" dirty="0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Историята на </a:t>
            </a:r>
            <a:r>
              <a:rPr lang="bg-BG" dirty="0" err="1" smtClean="0"/>
              <a:t>Айфеловата</a:t>
            </a:r>
            <a:r>
              <a:rPr lang="bg-BG" dirty="0" smtClean="0"/>
              <a:t> кула </a:t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28728" y="1447800"/>
            <a:ext cx="7504960" cy="5267348"/>
          </a:xfrm>
        </p:spPr>
        <p:txBody>
          <a:bodyPr>
            <a:normAutofit fontScale="40000" lnSpcReduction="20000"/>
          </a:bodyPr>
          <a:lstStyle/>
          <a:p>
            <a:r>
              <a:rPr lang="ru-RU" dirty="0" err="1" smtClean="0"/>
              <a:t>Френските</a:t>
            </a:r>
            <a:r>
              <a:rPr lang="ru-RU" dirty="0" smtClean="0"/>
              <a:t> власти </a:t>
            </a:r>
            <a:r>
              <a:rPr lang="ru-RU" dirty="0" err="1" smtClean="0"/>
              <a:t>решават</a:t>
            </a:r>
            <a:r>
              <a:rPr lang="ru-RU" dirty="0" smtClean="0"/>
              <a:t> да устроят </a:t>
            </a:r>
            <a:r>
              <a:rPr lang="ru-RU" dirty="0" err="1" smtClean="0"/>
              <a:t>световно</a:t>
            </a:r>
            <a:r>
              <a:rPr lang="ru-RU" dirty="0" smtClean="0"/>
              <a:t> изложение по случай </a:t>
            </a:r>
            <a:r>
              <a:rPr lang="ru-RU" dirty="0" err="1" smtClean="0"/>
              <a:t>стогодишния</a:t>
            </a:r>
            <a:r>
              <a:rPr lang="ru-RU" dirty="0" smtClean="0"/>
              <a:t> юбилей на </a:t>
            </a:r>
            <a:r>
              <a:rPr lang="ru-RU" dirty="0" err="1" smtClean="0"/>
              <a:t>Френската</a:t>
            </a:r>
            <a:r>
              <a:rPr lang="ru-RU" dirty="0" smtClean="0"/>
              <a:t> революция (1789 г.). </a:t>
            </a:r>
            <a:r>
              <a:rPr lang="ru-RU" dirty="0" err="1" smtClean="0"/>
              <a:t>Парижката</a:t>
            </a:r>
            <a:r>
              <a:rPr lang="ru-RU" dirty="0" smtClean="0"/>
              <a:t> </a:t>
            </a:r>
            <a:r>
              <a:rPr lang="ru-RU" dirty="0" err="1" smtClean="0"/>
              <a:t>градска</a:t>
            </a:r>
            <a:r>
              <a:rPr lang="ru-RU" dirty="0" smtClean="0"/>
              <a:t> администрация моли </a:t>
            </a:r>
            <a:r>
              <a:rPr lang="ru-RU" dirty="0" err="1" smtClean="0"/>
              <a:t>известния</a:t>
            </a:r>
            <a:r>
              <a:rPr lang="ru-RU" dirty="0" smtClean="0"/>
              <a:t> инженер Густав </a:t>
            </a:r>
            <a:r>
              <a:rPr lang="ru-RU" dirty="0" err="1" smtClean="0"/>
              <a:t>Айфел</a:t>
            </a:r>
            <a:r>
              <a:rPr lang="ru-RU" dirty="0" smtClean="0"/>
              <a:t> да </a:t>
            </a:r>
            <a:r>
              <a:rPr lang="ru-RU" dirty="0" err="1" smtClean="0"/>
              <a:t>внесе</a:t>
            </a:r>
            <a:r>
              <a:rPr lang="ru-RU" dirty="0" smtClean="0"/>
              <a:t> </a:t>
            </a:r>
            <a:r>
              <a:rPr lang="ru-RU" dirty="0" err="1" smtClean="0"/>
              <a:t>съответно</a:t>
            </a:r>
            <a:r>
              <a:rPr lang="ru-RU" dirty="0" smtClean="0"/>
              <a:t> предложение. В </a:t>
            </a:r>
            <a:r>
              <a:rPr lang="ru-RU" dirty="0" err="1" smtClean="0"/>
              <a:t>началото</a:t>
            </a:r>
            <a:r>
              <a:rPr lang="ru-RU" dirty="0" smtClean="0"/>
              <a:t> </a:t>
            </a:r>
            <a:r>
              <a:rPr lang="ru-RU" dirty="0" err="1" smtClean="0"/>
              <a:t>Айфел</a:t>
            </a:r>
            <a:r>
              <a:rPr lang="ru-RU" dirty="0" smtClean="0"/>
              <a:t> е озадачен, но след </a:t>
            </a:r>
            <a:r>
              <a:rPr lang="ru-RU" dirty="0" err="1" smtClean="0"/>
              <a:t>това</a:t>
            </a:r>
            <a:r>
              <a:rPr lang="ru-RU" dirty="0" smtClean="0"/>
              <a:t>, </a:t>
            </a:r>
            <a:r>
              <a:rPr lang="ru-RU" dirty="0" err="1" smtClean="0"/>
              <a:t>след</a:t>
            </a:r>
            <a:r>
              <a:rPr lang="ru-RU" dirty="0" smtClean="0"/>
              <a:t> </a:t>
            </a:r>
            <a:r>
              <a:rPr lang="ru-RU" dirty="0" err="1" smtClean="0"/>
              <a:t>като</a:t>
            </a:r>
            <a:r>
              <a:rPr lang="ru-RU" dirty="0" smtClean="0"/>
              <a:t> се </a:t>
            </a:r>
            <a:r>
              <a:rPr lang="ru-RU" dirty="0" err="1" smtClean="0"/>
              <a:t>рови</a:t>
            </a:r>
            <a:r>
              <a:rPr lang="ru-RU" dirty="0" smtClean="0"/>
              <a:t> известно </a:t>
            </a:r>
            <a:r>
              <a:rPr lang="ru-RU" dirty="0" err="1" smtClean="0"/>
              <a:t>време</a:t>
            </a:r>
            <a:r>
              <a:rPr lang="ru-RU" dirty="0" smtClean="0"/>
              <a:t> в </a:t>
            </a:r>
            <a:r>
              <a:rPr lang="ru-RU" dirty="0" err="1" smtClean="0"/>
              <a:t>своите</a:t>
            </a:r>
            <a:r>
              <a:rPr lang="ru-RU" dirty="0" smtClean="0"/>
              <a:t> </a:t>
            </a:r>
            <a:r>
              <a:rPr lang="ru-RU" dirty="0" err="1" smtClean="0"/>
              <a:t>архиви</a:t>
            </a:r>
            <a:r>
              <a:rPr lang="ru-RU" dirty="0" smtClean="0"/>
              <a:t>, той </a:t>
            </a:r>
            <a:r>
              <a:rPr lang="ru-RU" dirty="0" err="1" smtClean="0"/>
              <a:t>внася</a:t>
            </a:r>
            <a:r>
              <a:rPr lang="ru-RU" dirty="0" smtClean="0"/>
              <a:t> за </a:t>
            </a:r>
            <a:r>
              <a:rPr lang="ru-RU" dirty="0" err="1" smtClean="0"/>
              <a:t>разглеждане</a:t>
            </a:r>
            <a:r>
              <a:rPr lang="ru-RU" dirty="0" smtClean="0"/>
              <a:t> чертеж на 300-метрова </a:t>
            </a:r>
            <a:r>
              <a:rPr lang="ru-RU" dirty="0" err="1" smtClean="0"/>
              <a:t>желязна</a:t>
            </a:r>
            <a:r>
              <a:rPr lang="ru-RU" dirty="0" smtClean="0"/>
              <a:t> </a:t>
            </a:r>
            <a:r>
              <a:rPr lang="ru-RU" dirty="0" err="1" smtClean="0"/>
              <a:t>кула</a:t>
            </a:r>
            <a:r>
              <a:rPr lang="ru-RU" dirty="0" smtClean="0"/>
              <a:t>, на </a:t>
            </a:r>
            <a:r>
              <a:rPr lang="ru-RU" dirty="0" err="1" smtClean="0"/>
              <a:t>която</a:t>
            </a:r>
            <a:r>
              <a:rPr lang="ru-RU" dirty="0" smtClean="0"/>
              <a:t> </a:t>
            </a:r>
            <a:r>
              <a:rPr lang="ru-RU" dirty="0" err="1" smtClean="0"/>
              <a:t>дотогава</a:t>
            </a:r>
            <a:r>
              <a:rPr lang="ru-RU" dirty="0" smtClean="0"/>
              <a:t> почти не </a:t>
            </a:r>
            <a:r>
              <a:rPr lang="ru-RU" dirty="0" err="1" smtClean="0"/>
              <a:t>обръща</a:t>
            </a:r>
            <a:r>
              <a:rPr lang="ru-RU" dirty="0" smtClean="0"/>
              <a:t> внимание. На 18 </a:t>
            </a:r>
            <a:r>
              <a:rPr lang="ru-RU" dirty="0" err="1" smtClean="0"/>
              <a:t>септември</a:t>
            </a:r>
            <a:r>
              <a:rPr lang="ru-RU" dirty="0" smtClean="0"/>
              <a:t> 1884 г. той </a:t>
            </a:r>
            <a:r>
              <a:rPr lang="ru-RU" dirty="0" err="1" smtClean="0"/>
              <a:t>получава</a:t>
            </a:r>
            <a:r>
              <a:rPr lang="ru-RU" dirty="0" smtClean="0"/>
              <a:t> </a:t>
            </a:r>
            <a:r>
              <a:rPr lang="ru-RU" dirty="0" err="1" smtClean="0"/>
              <a:t>съвместно</a:t>
            </a:r>
            <a:r>
              <a:rPr lang="ru-RU" dirty="0" smtClean="0"/>
              <a:t> </a:t>
            </a:r>
            <a:r>
              <a:rPr lang="ru-RU" dirty="0" err="1" smtClean="0"/>
              <a:t>със</a:t>
            </a:r>
            <a:r>
              <a:rPr lang="ru-RU" dirty="0" smtClean="0"/>
              <a:t> </a:t>
            </a:r>
            <a:r>
              <a:rPr lang="ru-RU" dirty="0" err="1" smtClean="0"/>
              <a:t>своите</a:t>
            </a:r>
            <a:r>
              <a:rPr lang="ru-RU" dirty="0" smtClean="0"/>
              <a:t> </a:t>
            </a:r>
            <a:r>
              <a:rPr lang="ru-RU" dirty="0" err="1" smtClean="0"/>
              <a:t>сътрудници</a:t>
            </a:r>
            <a:r>
              <a:rPr lang="ru-RU" dirty="0" smtClean="0"/>
              <a:t> патент на проекта, а </a:t>
            </a:r>
            <a:r>
              <a:rPr lang="ru-RU" dirty="0" err="1" smtClean="0"/>
              <a:t>впоследствие</a:t>
            </a:r>
            <a:r>
              <a:rPr lang="ru-RU" dirty="0" smtClean="0"/>
              <a:t> и </a:t>
            </a:r>
            <a:r>
              <a:rPr lang="ru-RU" dirty="0" err="1" smtClean="0"/>
              <a:t>изключителното</a:t>
            </a:r>
            <a:r>
              <a:rPr lang="ru-RU" dirty="0" smtClean="0"/>
              <a:t> право.</a:t>
            </a:r>
          </a:p>
          <a:p>
            <a:r>
              <a:rPr lang="ru-RU" dirty="0" err="1" smtClean="0"/>
              <a:t>Конкурсът</a:t>
            </a:r>
            <a:r>
              <a:rPr lang="ru-RU" dirty="0" smtClean="0"/>
              <a:t> за </a:t>
            </a:r>
            <a:r>
              <a:rPr lang="ru-RU" dirty="0" err="1" smtClean="0"/>
              <a:t>архитектурните</a:t>
            </a:r>
            <a:r>
              <a:rPr lang="ru-RU" dirty="0" smtClean="0"/>
              <a:t> и </a:t>
            </a:r>
            <a:r>
              <a:rPr lang="ru-RU" dirty="0" err="1" smtClean="0"/>
              <a:t>инженерни</a:t>
            </a:r>
            <a:r>
              <a:rPr lang="ru-RU" dirty="0" smtClean="0"/>
              <a:t> </a:t>
            </a:r>
            <a:r>
              <a:rPr lang="ru-RU" dirty="0" err="1" smtClean="0"/>
              <a:t>проекти</a:t>
            </a:r>
            <a:r>
              <a:rPr lang="ru-RU" dirty="0" smtClean="0"/>
              <a:t>, </a:t>
            </a:r>
            <a:r>
              <a:rPr lang="ru-RU" dirty="0" err="1" smtClean="0"/>
              <a:t>които</a:t>
            </a:r>
            <a:r>
              <a:rPr lang="ru-RU" dirty="0" smtClean="0"/>
              <a:t> </a:t>
            </a:r>
            <a:r>
              <a:rPr lang="ru-RU" dirty="0" err="1" smtClean="0"/>
              <a:t>трябва</a:t>
            </a:r>
            <a:r>
              <a:rPr lang="ru-RU" dirty="0" smtClean="0"/>
              <a:t> да определят </a:t>
            </a:r>
            <a:r>
              <a:rPr lang="ru-RU" dirty="0" err="1" smtClean="0"/>
              <a:t>архитектурния</a:t>
            </a:r>
            <a:r>
              <a:rPr lang="ru-RU" dirty="0" smtClean="0"/>
              <a:t> облик на </a:t>
            </a:r>
            <a:r>
              <a:rPr lang="ru-RU" dirty="0" err="1" smtClean="0"/>
              <a:t>бъдещото</a:t>
            </a:r>
            <a:r>
              <a:rPr lang="ru-RU" dirty="0" smtClean="0"/>
              <a:t> </a:t>
            </a:r>
            <a:r>
              <a:rPr lang="ru-RU" dirty="0" err="1" smtClean="0"/>
              <a:t>Световно</a:t>
            </a:r>
            <a:r>
              <a:rPr lang="ru-RU" dirty="0" smtClean="0"/>
              <a:t> изложение, </a:t>
            </a:r>
            <a:r>
              <a:rPr lang="ru-RU" dirty="0" err="1" smtClean="0"/>
              <a:t>стартира</a:t>
            </a:r>
            <a:r>
              <a:rPr lang="ru-RU" dirty="0" smtClean="0"/>
              <a:t> на 1 май 1886 г. В конкурса </a:t>
            </a:r>
            <a:r>
              <a:rPr lang="ru-RU" dirty="0" err="1" smtClean="0"/>
              <a:t>взимат</a:t>
            </a:r>
            <a:r>
              <a:rPr lang="ru-RU" dirty="0" smtClean="0"/>
              <a:t> участие 107 </a:t>
            </a:r>
            <a:r>
              <a:rPr lang="ru-RU" dirty="0" err="1" smtClean="0"/>
              <a:t>претенденти</a:t>
            </a:r>
            <a:r>
              <a:rPr lang="ru-RU" dirty="0" smtClean="0"/>
              <a:t>, </a:t>
            </a:r>
            <a:r>
              <a:rPr lang="ru-RU" dirty="0" err="1" smtClean="0"/>
              <a:t>повечето</a:t>
            </a:r>
            <a:r>
              <a:rPr lang="ru-RU" dirty="0" smtClean="0"/>
              <a:t> от </a:t>
            </a:r>
            <a:r>
              <a:rPr lang="ru-RU" dirty="0" err="1" smtClean="0"/>
              <a:t>които</a:t>
            </a:r>
            <a:r>
              <a:rPr lang="ru-RU" dirty="0" smtClean="0"/>
              <a:t> в </a:t>
            </a:r>
            <a:r>
              <a:rPr lang="ru-RU" dirty="0" err="1" smtClean="0"/>
              <a:t>една</a:t>
            </a:r>
            <a:r>
              <a:rPr lang="ru-RU" dirty="0" smtClean="0"/>
              <a:t> или друга </a:t>
            </a:r>
            <a:r>
              <a:rPr lang="ru-RU" dirty="0" err="1" smtClean="0"/>
              <a:t>степен</a:t>
            </a:r>
            <a:r>
              <a:rPr lang="ru-RU" dirty="0" smtClean="0"/>
              <a:t> </a:t>
            </a:r>
            <a:r>
              <a:rPr lang="ru-RU" dirty="0" err="1" smtClean="0"/>
              <a:t>повтарят</a:t>
            </a:r>
            <a:r>
              <a:rPr lang="ru-RU" dirty="0" smtClean="0"/>
              <a:t> проекта на </a:t>
            </a:r>
            <a:r>
              <a:rPr lang="ru-RU" dirty="0" err="1" smtClean="0"/>
              <a:t>кулата</a:t>
            </a:r>
            <a:r>
              <a:rPr lang="ru-RU" dirty="0" smtClean="0"/>
              <a:t>, предложен от Густав </a:t>
            </a:r>
            <a:r>
              <a:rPr lang="ru-RU" dirty="0" err="1" smtClean="0"/>
              <a:t>Айфел</a:t>
            </a:r>
            <a:r>
              <a:rPr lang="ru-RU" dirty="0" smtClean="0"/>
              <a:t>. </a:t>
            </a:r>
            <a:r>
              <a:rPr lang="ru-RU" dirty="0" err="1" smtClean="0"/>
              <a:t>Неговият</a:t>
            </a:r>
            <a:r>
              <a:rPr lang="ru-RU" dirty="0" smtClean="0"/>
              <a:t> проект става един от </a:t>
            </a:r>
            <a:r>
              <a:rPr lang="ru-RU" dirty="0" err="1" smtClean="0"/>
              <a:t>четирите</a:t>
            </a:r>
            <a:r>
              <a:rPr lang="ru-RU" dirty="0" smtClean="0"/>
              <a:t> победители. </a:t>
            </a:r>
            <a:r>
              <a:rPr lang="ru-RU" dirty="0" err="1" smtClean="0"/>
              <a:t>Тогава</a:t>
            </a:r>
            <a:r>
              <a:rPr lang="ru-RU" dirty="0" smtClean="0"/>
              <a:t> той </a:t>
            </a:r>
            <a:r>
              <a:rPr lang="ru-RU" dirty="0" err="1" smtClean="0"/>
              <a:t>внася</a:t>
            </a:r>
            <a:r>
              <a:rPr lang="ru-RU" dirty="0" smtClean="0"/>
              <a:t> </a:t>
            </a:r>
            <a:r>
              <a:rPr lang="ru-RU" dirty="0" err="1" smtClean="0"/>
              <a:t>окончателните</a:t>
            </a:r>
            <a:r>
              <a:rPr lang="ru-RU" dirty="0" smtClean="0"/>
              <a:t> изменения,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прави</a:t>
            </a:r>
            <a:r>
              <a:rPr lang="ru-RU" dirty="0" smtClean="0"/>
              <a:t> </a:t>
            </a:r>
            <a:r>
              <a:rPr lang="ru-RU" dirty="0" err="1" smtClean="0"/>
              <a:t>компромис</a:t>
            </a:r>
            <a:r>
              <a:rPr lang="ru-RU" dirty="0" smtClean="0"/>
              <a:t> между </a:t>
            </a:r>
            <a:r>
              <a:rPr lang="ru-RU" dirty="0" err="1" smtClean="0"/>
              <a:t>първоначалната</a:t>
            </a:r>
            <a:r>
              <a:rPr lang="ru-RU" dirty="0" smtClean="0"/>
              <a:t> чисто </a:t>
            </a:r>
            <a:r>
              <a:rPr lang="ru-RU" dirty="0" err="1" smtClean="0"/>
              <a:t>инженерна</a:t>
            </a:r>
            <a:r>
              <a:rPr lang="ru-RU" dirty="0" smtClean="0"/>
              <a:t> схема и </a:t>
            </a:r>
            <a:r>
              <a:rPr lang="ru-RU" dirty="0" err="1" smtClean="0"/>
              <a:t>декоративни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края на </a:t>
            </a:r>
            <a:r>
              <a:rPr lang="ru-RU" dirty="0" err="1" smtClean="0"/>
              <a:t>краищата</a:t>
            </a:r>
            <a:r>
              <a:rPr lang="ru-RU" dirty="0" smtClean="0"/>
              <a:t> </a:t>
            </a:r>
            <a:r>
              <a:rPr lang="ru-RU" dirty="0" err="1" smtClean="0"/>
              <a:t>комитетът</a:t>
            </a:r>
            <a:r>
              <a:rPr lang="ru-RU" dirty="0" smtClean="0"/>
              <a:t> се </a:t>
            </a:r>
            <a:r>
              <a:rPr lang="ru-RU" dirty="0" err="1" smtClean="0"/>
              <a:t>спира</a:t>
            </a:r>
            <a:r>
              <a:rPr lang="ru-RU" dirty="0" smtClean="0"/>
              <a:t> на плана на </a:t>
            </a:r>
            <a:r>
              <a:rPr lang="ru-RU" dirty="0" err="1" smtClean="0"/>
              <a:t>Айфел</a:t>
            </a:r>
            <a:r>
              <a:rPr lang="ru-RU" dirty="0" smtClean="0"/>
              <a:t>, </a:t>
            </a:r>
            <a:r>
              <a:rPr lang="ru-RU" dirty="0" err="1" smtClean="0"/>
              <a:t>въпреки</a:t>
            </a:r>
            <a:r>
              <a:rPr lang="ru-RU" dirty="0" smtClean="0"/>
              <a:t> </a:t>
            </a:r>
            <a:r>
              <a:rPr lang="ru-RU" dirty="0" err="1" smtClean="0"/>
              <a:t>че</a:t>
            </a:r>
            <a:r>
              <a:rPr lang="ru-RU" dirty="0" smtClean="0"/>
              <a:t> </a:t>
            </a:r>
            <a:r>
              <a:rPr lang="ru-RU" dirty="0" err="1" smtClean="0"/>
              <a:t>всъщност</a:t>
            </a:r>
            <a:r>
              <a:rPr lang="ru-RU" dirty="0" smtClean="0"/>
              <a:t> </a:t>
            </a:r>
            <a:r>
              <a:rPr lang="ru-RU" dirty="0" err="1" smtClean="0"/>
              <a:t>идеята</a:t>
            </a:r>
            <a:r>
              <a:rPr lang="ru-RU" dirty="0" smtClean="0"/>
              <a:t> не е </a:t>
            </a:r>
            <a:r>
              <a:rPr lang="ru-RU" dirty="0" err="1" smtClean="0"/>
              <a:t>негова</a:t>
            </a:r>
            <a:r>
              <a:rPr lang="ru-RU" dirty="0" smtClean="0"/>
              <a:t>, а на </a:t>
            </a:r>
            <a:r>
              <a:rPr lang="ru-RU" dirty="0" err="1" smtClean="0"/>
              <a:t>неговите</a:t>
            </a:r>
            <a:r>
              <a:rPr lang="ru-RU" dirty="0" smtClean="0"/>
              <a:t> </a:t>
            </a:r>
            <a:r>
              <a:rPr lang="ru-RU" dirty="0" err="1" smtClean="0"/>
              <a:t>сътрудници</a:t>
            </a:r>
            <a:r>
              <a:rPr lang="ru-RU" dirty="0" smtClean="0"/>
              <a:t> – </a:t>
            </a:r>
            <a:r>
              <a:rPr lang="ru-RU" dirty="0" err="1" smtClean="0"/>
              <a:t>Емил</a:t>
            </a:r>
            <a:r>
              <a:rPr lang="ru-RU" dirty="0" smtClean="0"/>
              <a:t> </a:t>
            </a:r>
            <a:r>
              <a:rPr lang="ru-RU" dirty="0" err="1" smtClean="0"/>
              <a:t>Нугие</a:t>
            </a:r>
            <a:r>
              <a:rPr lang="ru-RU" dirty="0" smtClean="0"/>
              <a:t> и Морис </a:t>
            </a:r>
            <a:r>
              <a:rPr lang="ru-RU" dirty="0" err="1" smtClean="0"/>
              <a:t>Кьохлен</a:t>
            </a:r>
            <a:r>
              <a:rPr lang="ru-RU" dirty="0" smtClean="0"/>
              <a:t>. Да се </a:t>
            </a:r>
            <a:r>
              <a:rPr lang="ru-RU" dirty="0" err="1" smtClean="0"/>
              <a:t>построи</a:t>
            </a:r>
            <a:r>
              <a:rPr lang="ru-RU" dirty="0" smtClean="0"/>
              <a:t> такова </a:t>
            </a:r>
            <a:r>
              <a:rPr lang="ru-RU" dirty="0" err="1" smtClean="0"/>
              <a:t>съоръжение</a:t>
            </a:r>
            <a:r>
              <a:rPr lang="ru-RU" dirty="0" smtClean="0"/>
              <a:t> само за две </a:t>
            </a:r>
            <a:r>
              <a:rPr lang="ru-RU" dirty="0" err="1" smtClean="0"/>
              <a:t>години</a:t>
            </a:r>
            <a:r>
              <a:rPr lang="ru-RU" dirty="0" smtClean="0"/>
              <a:t> е </a:t>
            </a:r>
            <a:r>
              <a:rPr lang="ru-RU" dirty="0" err="1" smtClean="0"/>
              <a:t>възможно</a:t>
            </a:r>
            <a:r>
              <a:rPr lang="ru-RU" dirty="0" smtClean="0"/>
              <a:t> благодарение на </a:t>
            </a:r>
            <a:r>
              <a:rPr lang="ru-RU" dirty="0" err="1" smtClean="0"/>
              <a:t>особения</a:t>
            </a:r>
            <a:r>
              <a:rPr lang="ru-RU" dirty="0" smtClean="0"/>
              <a:t> метод на </a:t>
            </a:r>
            <a:r>
              <a:rPr lang="ru-RU" dirty="0" err="1" smtClean="0"/>
              <a:t>строителство</a:t>
            </a:r>
            <a:r>
              <a:rPr lang="ru-RU" dirty="0" smtClean="0"/>
              <a:t>. С </a:t>
            </a:r>
            <a:r>
              <a:rPr lang="ru-RU" dirty="0" err="1" smtClean="0"/>
              <a:t>това</a:t>
            </a:r>
            <a:r>
              <a:rPr lang="ru-RU" dirty="0" smtClean="0"/>
              <a:t> се </a:t>
            </a:r>
            <a:r>
              <a:rPr lang="ru-RU" dirty="0" err="1" smtClean="0"/>
              <a:t>обяснява</a:t>
            </a:r>
            <a:r>
              <a:rPr lang="ru-RU" dirty="0" smtClean="0"/>
              <a:t> и </a:t>
            </a:r>
            <a:r>
              <a:rPr lang="ru-RU" dirty="0" err="1" smtClean="0"/>
              <a:t>решението</a:t>
            </a:r>
            <a:r>
              <a:rPr lang="ru-RU" dirty="0" smtClean="0"/>
              <a:t> на комитета в </a:t>
            </a:r>
            <a:r>
              <a:rPr lang="ru-RU" dirty="0" err="1" smtClean="0"/>
              <a:t>полза</a:t>
            </a:r>
            <a:r>
              <a:rPr lang="ru-RU" dirty="0" smtClean="0"/>
              <a:t> на </a:t>
            </a:r>
            <a:r>
              <a:rPr lang="ru-RU" dirty="0" err="1" smtClean="0"/>
              <a:t>този</a:t>
            </a:r>
            <a:r>
              <a:rPr lang="ru-RU" dirty="0" smtClean="0"/>
              <a:t> проект. След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получава</a:t>
            </a:r>
            <a:r>
              <a:rPr lang="ru-RU" dirty="0" smtClean="0"/>
              <a:t> </a:t>
            </a:r>
            <a:r>
              <a:rPr lang="ru-RU" dirty="0" err="1" smtClean="0"/>
              <a:t>първа</a:t>
            </a:r>
            <a:r>
              <a:rPr lang="ru-RU" dirty="0" smtClean="0"/>
              <a:t> награда, </a:t>
            </a:r>
            <a:r>
              <a:rPr lang="ru-RU" dirty="0" err="1" smtClean="0"/>
              <a:t>Айфел</a:t>
            </a:r>
            <a:r>
              <a:rPr lang="ru-RU" dirty="0" smtClean="0"/>
              <a:t> се </a:t>
            </a:r>
            <a:r>
              <a:rPr lang="ru-RU" dirty="0" err="1" smtClean="0"/>
              <a:t>включва</a:t>
            </a:r>
            <a:r>
              <a:rPr lang="ru-RU" dirty="0" smtClean="0"/>
              <a:t> с </a:t>
            </a:r>
            <a:r>
              <a:rPr lang="ru-RU" dirty="0" err="1" smtClean="0"/>
              <a:t>ентусиазъм</a:t>
            </a:r>
            <a:r>
              <a:rPr lang="ru-RU" dirty="0" smtClean="0"/>
              <a:t> в </a:t>
            </a:r>
            <a:r>
              <a:rPr lang="ru-RU" dirty="0" err="1" smtClean="0"/>
              <a:t>реализирането</a:t>
            </a:r>
            <a:r>
              <a:rPr lang="ru-RU" dirty="0" smtClean="0"/>
              <a:t> </a:t>
            </a:r>
            <a:r>
              <a:rPr lang="ru-RU" dirty="0" err="1" smtClean="0"/>
              <a:t>му</a:t>
            </a:r>
            <a:r>
              <a:rPr lang="ru-RU" dirty="0" smtClean="0"/>
              <a:t>. </a:t>
            </a:r>
            <a:r>
              <a:rPr lang="ru-RU" dirty="0" err="1" smtClean="0"/>
              <a:t>Проектът</a:t>
            </a:r>
            <a:r>
              <a:rPr lang="ru-RU" dirty="0" smtClean="0"/>
              <a:t> </a:t>
            </a:r>
            <a:r>
              <a:rPr lang="ru-RU" dirty="0" err="1" smtClean="0"/>
              <a:t>обаче</a:t>
            </a:r>
            <a:r>
              <a:rPr lang="ru-RU" dirty="0" smtClean="0"/>
              <a:t> се </a:t>
            </a:r>
            <a:r>
              <a:rPr lang="ru-RU" dirty="0" err="1" smtClean="0"/>
              <a:t>оказва</a:t>
            </a:r>
            <a:r>
              <a:rPr lang="ru-RU" dirty="0" smtClean="0"/>
              <a:t> „сух“ в </a:t>
            </a:r>
            <a:r>
              <a:rPr lang="ru-RU" dirty="0" err="1" smtClean="0"/>
              <a:t>техническо</a:t>
            </a:r>
            <a:r>
              <a:rPr lang="ru-RU" dirty="0" smtClean="0"/>
              <a:t> отношение и не </a:t>
            </a:r>
            <a:r>
              <a:rPr lang="ru-RU" dirty="0" err="1" smtClean="0"/>
              <a:t>отговаря</a:t>
            </a:r>
            <a:r>
              <a:rPr lang="ru-RU" dirty="0" smtClean="0"/>
              <a:t> на </a:t>
            </a:r>
            <a:r>
              <a:rPr lang="ru-RU" dirty="0" err="1" smtClean="0"/>
              <a:t>нуждите</a:t>
            </a:r>
            <a:r>
              <a:rPr lang="ru-RU" dirty="0" smtClean="0"/>
              <a:t> и </a:t>
            </a:r>
            <a:r>
              <a:rPr lang="ru-RU" dirty="0" err="1" smtClean="0"/>
              <a:t>изискванията</a:t>
            </a:r>
            <a:r>
              <a:rPr lang="ru-RU" dirty="0" smtClean="0"/>
              <a:t> на </a:t>
            </a:r>
            <a:r>
              <a:rPr lang="ru-RU" dirty="0" err="1" smtClean="0"/>
              <a:t>Световното</a:t>
            </a:r>
            <a:r>
              <a:rPr lang="ru-RU" dirty="0" smtClean="0"/>
              <a:t> изложение за изящна и </a:t>
            </a:r>
            <a:r>
              <a:rPr lang="ru-RU" dirty="0" err="1" smtClean="0"/>
              <a:t>изискана</a:t>
            </a:r>
            <a:r>
              <a:rPr lang="ru-RU" dirty="0" smtClean="0"/>
              <a:t> архитектура. </a:t>
            </a:r>
            <a:r>
              <a:rPr lang="ru-RU" dirty="0" err="1" smtClean="0"/>
              <a:t>Затова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потърсени</a:t>
            </a:r>
            <a:r>
              <a:rPr lang="ru-RU" dirty="0" smtClean="0"/>
              <a:t> </a:t>
            </a:r>
            <a:r>
              <a:rPr lang="ru-RU" dirty="0" err="1" smtClean="0"/>
              <a:t>услугите</a:t>
            </a:r>
            <a:r>
              <a:rPr lang="ru-RU" dirty="0" smtClean="0"/>
              <a:t> на </a:t>
            </a:r>
            <a:r>
              <a:rPr lang="ru-RU" dirty="0" err="1" smtClean="0"/>
              <a:t>френския</a:t>
            </a:r>
            <a:r>
              <a:rPr lang="ru-RU" dirty="0" smtClean="0"/>
              <a:t> </a:t>
            </a:r>
            <a:r>
              <a:rPr lang="ru-RU" dirty="0" err="1" smtClean="0"/>
              <a:t>архитект</a:t>
            </a:r>
            <a:r>
              <a:rPr lang="ru-RU" dirty="0" smtClean="0"/>
              <a:t> Стефан </a:t>
            </a:r>
            <a:r>
              <a:rPr lang="ru-RU" dirty="0" err="1" smtClean="0"/>
              <a:t>Совестър</a:t>
            </a:r>
            <a:r>
              <a:rPr lang="ru-RU" dirty="0" smtClean="0"/>
              <a:t>, на </a:t>
            </a:r>
            <a:r>
              <a:rPr lang="ru-RU" dirty="0" err="1" smtClean="0"/>
              <a:t>когото</a:t>
            </a:r>
            <a:r>
              <a:rPr lang="ru-RU" dirty="0" smtClean="0"/>
              <a:t> е </a:t>
            </a:r>
            <a:r>
              <a:rPr lang="ru-RU" dirty="0" err="1" smtClean="0"/>
              <a:t>възложено</a:t>
            </a:r>
            <a:r>
              <a:rPr lang="ru-RU" dirty="0" smtClean="0"/>
              <a:t> да </a:t>
            </a:r>
            <a:r>
              <a:rPr lang="ru-RU" dirty="0" err="1" smtClean="0"/>
              <a:t>придаде</a:t>
            </a:r>
            <a:r>
              <a:rPr lang="ru-RU" dirty="0" smtClean="0"/>
              <a:t> на </a:t>
            </a:r>
            <a:r>
              <a:rPr lang="ru-RU" dirty="0" err="1" smtClean="0"/>
              <a:t>кулата</a:t>
            </a:r>
            <a:r>
              <a:rPr lang="ru-RU" dirty="0" smtClean="0"/>
              <a:t> художествен облик. Той </a:t>
            </a:r>
            <a:r>
              <a:rPr lang="ru-RU" dirty="0" err="1" smtClean="0"/>
              <a:t>предлага</a:t>
            </a:r>
            <a:r>
              <a:rPr lang="ru-RU" dirty="0" smtClean="0"/>
              <a:t> </a:t>
            </a:r>
            <a:r>
              <a:rPr lang="ru-RU" dirty="0" err="1" smtClean="0"/>
              <a:t>свързването</a:t>
            </a:r>
            <a:r>
              <a:rPr lang="ru-RU" dirty="0" smtClean="0"/>
              <a:t> на опорите с </a:t>
            </a:r>
            <a:r>
              <a:rPr lang="ru-RU" dirty="0" err="1" smtClean="0"/>
              <a:t>величествени</a:t>
            </a:r>
            <a:r>
              <a:rPr lang="ru-RU" dirty="0" smtClean="0"/>
              <a:t> арки, </a:t>
            </a:r>
            <a:r>
              <a:rPr lang="ru-RU" dirty="0" err="1" smtClean="0"/>
              <a:t>които</a:t>
            </a:r>
            <a:r>
              <a:rPr lang="ru-RU" dirty="0" smtClean="0"/>
              <a:t> да служат и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главен</a:t>
            </a:r>
            <a:r>
              <a:rPr lang="ru-RU" dirty="0" smtClean="0"/>
              <a:t> вход на </a:t>
            </a:r>
            <a:r>
              <a:rPr lang="ru-RU" dirty="0" err="1" smtClean="0"/>
              <a:t>изложбата</a:t>
            </a:r>
            <a:r>
              <a:rPr lang="ru-RU" dirty="0" smtClean="0"/>
              <a:t>. </a:t>
            </a:r>
            <a:r>
              <a:rPr lang="ru-RU" dirty="0" err="1" smtClean="0"/>
              <a:t>Неговото</a:t>
            </a:r>
            <a:r>
              <a:rPr lang="ru-RU" dirty="0" smtClean="0"/>
              <a:t> предложение </a:t>
            </a:r>
            <a:r>
              <a:rPr lang="ru-RU" dirty="0" err="1" smtClean="0"/>
              <a:t>също</a:t>
            </a:r>
            <a:r>
              <a:rPr lang="ru-RU" dirty="0" smtClean="0"/>
              <a:t>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включва</a:t>
            </a:r>
            <a:r>
              <a:rPr lang="ru-RU" dirty="0" smtClean="0"/>
              <a:t> </a:t>
            </a:r>
            <a:r>
              <a:rPr lang="ru-RU" dirty="0" err="1" smtClean="0"/>
              <a:t>остъклени</a:t>
            </a:r>
            <a:r>
              <a:rPr lang="ru-RU" dirty="0" smtClean="0"/>
              <a:t> </a:t>
            </a:r>
            <a:r>
              <a:rPr lang="ru-RU" dirty="0" err="1" smtClean="0"/>
              <a:t>зали</a:t>
            </a:r>
            <a:r>
              <a:rPr lang="ru-RU" dirty="0" smtClean="0"/>
              <a:t> и </a:t>
            </a:r>
            <a:r>
              <a:rPr lang="ru-RU" dirty="0" err="1" smtClean="0"/>
              <a:t>различни</a:t>
            </a:r>
            <a:r>
              <a:rPr lang="ru-RU" dirty="0" smtClean="0"/>
              <a:t> </a:t>
            </a:r>
            <a:r>
              <a:rPr lang="ru-RU" dirty="0" err="1" smtClean="0"/>
              <a:t>декоративни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за </a:t>
            </a:r>
            <a:r>
              <a:rPr lang="ru-RU" dirty="0" err="1" smtClean="0"/>
              <a:t>украса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През</a:t>
            </a:r>
            <a:r>
              <a:rPr lang="ru-RU" dirty="0" smtClean="0"/>
              <a:t> </a:t>
            </a:r>
            <a:r>
              <a:rPr lang="ru-RU" dirty="0" err="1" smtClean="0"/>
              <a:t>януари</a:t>
            </a:r>
            <a:r>
              <a:rPr lang="ru-RU" dirty="0" smtClean="0"/>
              <a:t> 1887 г. </a:t>
            </a:r>
            <a:r>
              <a:rPr lang="ru-RU" dirty="0" err="1" smtClean="0"/>
              <a:t>Айфел</a:t>
            </a:r>
            <a:r>
              <a:rPr lang="ru-RU" dirty="0" smtClean="0"/>
              <a:t>, </a:t>
            </a:r>
            <a:r>
              <a:rPr lang="ru-RU" dirty="0" err="1" smtClean="0"/>
              <a:t>правителството</a:t>
            </a:r>
            <a:r>
              <a:rPr lang="ru-RU" dirty="0" smtClean="0"/>
              <a:t> и </a:t>
            </a:r>
            <a:r>
              <a:rPr lang="ru-RU" dirty="0" err="1" smtClean="0"/>
              <a:t>местните</a:t>
            </a:r>
            <a:r>
              <a:rPr lang="ru-RU" dirty="0" smtClean="0"/>
              <a:t> власти в Париж </a:t>
            </a:r>
            <a:r>
              <a:rPr lang="ru-RU" dirty="0" err="1" smtClean="0"/>
              <a:t>подписват</a:t>
            </a:r>
            <a:r>
              <a:rPr lang="ru-RU" dirty="0" smtClean="0"/>
              <a:t> договор, </a:t>
            </a:r>
            <a:r>
              <a:rPr lang="ru-RU" dirty="0" err="1" smtClean="0"/>
              <a:t>съгласно</a:t>
            </a:r>
            <a:r>
              <a:rPr lang="ru-RU" dirty="0" smtClean="0"/>
              <a:t> </a:t>
            </a:r>
            <a:r>
              <a:rPr lang="ru-RU" dirty="0" err="1" smtClean="0"/>
              <a:t>който</a:t>
            </a:r>
            <a:r>
              <a:rPr lang="ru-RU" dirty="0" smtClean="0"/>
              <a:t> на </a:t>
            </a:r>
            <a:r>
              <a:rPr lang="ru-RU" dirty="0" err="1" smtClean="0"/>
              <a:t>Айфел</a:t>
            </a:r>
            <a:r>
              <a:rPr lang="ru-RU" dirty="0" smtClean="0"/>
              <a:t> се </a:t>
            </a:r>
            <a:r>
              <a:rPr lang="ru-RU" dirty="0" err="1" smtClean="0"/>
              <a:t>предоставя</a:t>
            </a:r>
            <a:r>
              <a:rPr lang="ru-RU" dirty="0" smtClean="0"/>
              <a:t> за лично </a:t>
            </a:r>
            <a:r>
              <a:rPr lang="ru-RU" dirty="0" err="1" smtClean="0"/>
              <a:t>ползване</a:t>
            </a:r>
            <a:r>
              <a:rPr lang="ru-RU" dirty="0" smtClean="0"/>
              <a:t> и </a:t>
            </a:r>
            <a:r>
              <a:rPr lang="ru-RU" dirty="0" err="1" smtClean="0"/>
              <a:t>експлоатация</a:t>
            </a:r>
            <a:r>
              <a:rPr lang="ru-RU" dirty="0" smtClean="0"/>
              <a:t> </a:t>
            </a:r>
            <a:r>
              <a:rPr lang="ru-RU" dirty="0" err="1" smtClean="0"/>
              <a:t>кулата</a:t>
            </a:r>
            <a:r>
              <a:rPr lang="ru-RU" dirty="0" smtClean="0"/>
              <a:t> за срок от 25 </a:t>
            </a:r>
            <a:r>
              <a:rPr lang="ru-RU" dirty="0" err="1" smtClean="0"/>
              <a:t>години</a:t>
            </a:r>
            <a:r>
              <a:rPr lang="ru-RU" dirty="0" smtClean="0"/>
              <a:t>. </a:t>
            </a:r>
            <a:r>
              <a:rPr lang="ru-RU" dirty="0" err="1" smtClean="0"/>
              <a:t>Строителството</a:t>
            </a:r>
            <a:r>
              <a:rPr lang="ru-RU" dirty="0" smtClean="0"/>
              <a:t> </a:t>
            </a:r>
            <a:r>
              <a:rPr lang="ru-RU" dirty="0" err="1" smtClean="0"/>
              <a:t>струва</a:t>
            </a:r>
            <a:r>
              <a:rPr lang="ru-RU" dirty="0" smtClean="0"/>
              <a:t> 7 800 000 франка, </a:t>
            </a:r>
            <a:r>
              <a:rPr lang="ru-RU" dirty="0" err="1" smtClean="0"/>
              <a:t>които</a:t>
            </a:r>
            <a:r>
              <a:rPr lang="ru-RU" dirty="0" smtClean="0"/>
              <a:t> се </a:t>
            </a:r>
            <a:r>
              <a:rPr lang="ru-RU" dirty="0" err="1" smtClean="0"/>
              <a:t>изплащат</a:t>
            </a:r>
            <a:r>
              <a:rPr lang="ru-RU" dirty="0" smtClean="0"/>
              <a:t> само с доходите от </a:t>
            </a:r>
            <a:r>
              <a:rPr lang="ru-RU" dirty="0" err="1" smtClean="0"/>
              <a:t>самата</a:t>
            </a:r>
            <a:r>
              <a:rPr lang="ru-RU" dirty="0" smtClean="0"/>
              <a:t> </a:t>
            </a:r>
            <a:r>
              <a:rPr lang="ru-RU" dirty="0" err="1" smtClean="0"/>
              <a:t>изложба</a:t>
            </a:r>
            <a:r>
              <a:rPr lang="ru-RU" dirty="0" smtClean="0"/>
              <a:t>, а </a:t>
            </a:r>
            <a:r>
              <a:rPr lang="ru-RU" dirty="0" err="1" smtClean="0"/>
              <a:t>последвалата</a:t>
            </a:r>
            <a:r>
              <a:rPr lang="ru-RU" dirty="0" smtClean="0"/>
              <a:t> </a:t>
            </a:r>
            <a:r>
              <a:rPr lang="ru-RU" dirty="0" err="1" smtClean="0"/>
              <a:t>експлоатация</a:t>
            </a:r>
            <a:r>
              <a:rPr lang="ru-RU" dirty="0" smtClean="0"/>
              <a:t> на </a:t>
            </a:r>
            <a:r>
              <a:rPr lang="ru-RU" dirty="0" err="1" smtClean="0"/>
              <a:t>кулата</a:t>
            </a:r>
            <a:r>
              <a:rPr lang="ru-RU" dirty="0" smtClean="0"/>
              <a:t> се </a:t>
            </a:r>
            <a:r>
              <a:rPr lang="ru-RU" dirty="0" err="1" smtClean="0"/>
              <a:t>оказва</a:t>
            </a:r>
            <a:r>
              <a:rPr lang="ru-RU" dirty="0" smtClean="0"/>
              <a:t> </a:t>
            </a:r>
            <a:r>
              <a:rPr lang="ru-RU" dirty="0" err="1" smtClean="0"/>
              <a:t>доста</a:t>
            </a:r>
            <a:r>
              <a:rPr lang="ru-RU" dirty="0" smtClean="0"/>
              <a:t> </a:t>
            </a:r>
            <a:r>
              <a:rPr lang="ru-RU" dirty="0" err="1" smtClean="0"/>
              <a:t>доходоносен</a:t>
            </a:r>
            <a:r>
              <a:rPr lang="ru-RU" dirty="0" smtClean="0"/>
              <a:t> бизнес.</a:t>
            </a:r>
          </a:p>
          <a:p>
            <a:endParaRPr lang="bg-BG" dirty="0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/>
              <a:t/>
            </a:r>
            <a:br>
              <a:rPr lang="bg-BG" b="1" dirty="0" smtClean="0"/>
            </a:br>
            <a:r>
              <a:rPr lang="bg-BG" b="1" dirty="0" smtClean="0"/>
              <a:t>Строителството</a:t>
            </a:r>
            <a:br>
              <a:rPr lang="bg-BG" b="1" dirty="0" smtClean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357290" y="1447800"/>
            <a:ext cx="7576398" cy="5410200"/>
          </a:xfrm>
        </p:spPr>
        <p:txBody>
          <a:bodyPr>
            <a:noAutofit/>
          </a:bodyPr>
          <a:lstStyle/>
          <a:p>
            <a:r>
              <a:rPr lang="ru-RU" sz="900" dirty="0" err="1" smtClean="0"/>
              <a:t>Строителните</a:t>
            </a:r>
            <a:r>
              <a:rPr lang="ru-RU" sz="900" dirty="0" smtClean="0"/>
              <a:t> </a:t>
            </a:r>
            <a:r>
              <a:rPr lang="ru-RU" sz="900" dirty="0" err="1" smtClean="0"/>
              <a:t>работи</a:t>
            </a:r>
            <a:r>
              <a:rPr lang="ru-RU" sz="900" dirty="0" smtClean="0"/>
              <a:t> </a:t>
            </a:r>
            <a:r>
              <a:rPr lang="ru-RU" sz="900" dirty="0" err="1" smtClean="0"/>
              <a:t>продължават</a:t>
            </a:r>
            <a:r>
              <a:rPr lang="ru-RU" sz="900" dirty="0" smtClean="0"/>
              <a:t> две </a:t>
            </a:r>
            <a:r>
              <a:rPr lang="ru-RU" sz="900" dirty="0" err="1" smtClean="0"/>
              <a:t>години</a:t>
            </a:r>
            <a:r>
              <a:rPr lang="ru-RU" sz="900" dirty="0" smtClean="0"/>
              <a:t>, два </a:t>
            </a:r>
            <a:r>
              <a:rPr lang="ru-RU" sz="900" dirty="0" err="1" smtClean="0"/>
              <a:t>месеца</a:t>
            </a:r>
            <a:r>
              <a:rPr lang="ru-RU" sz="900" dirty="0" smtClean="0"/>
              <a:t> и пет дни (от 28 </a:t>
            </a:r>
            <a:r>
              <a:rPr lang="ru-RU" sz="900" dirty="0" err="1" smtClean="0"/>
              <a:t>януари</a:t>
            </a:r>
            <a:r>
              <a:rPr lang="ru-RU" sz="900" dirty="0" smtClean="0"/>
              <a:t> 1887 г. до 31 март 1889 г.). В </a:t>
            </a:r>
            <a:r>
              <a:rPr lang="ru-RU" sz="900" dirty="0" err="1" smtClean="0"/>
              <a:t>тях</a:t>
            </a:r>
            <a:r>
              <a:rPr lang="ru-RU" sz="900" dirty="0" smtClean="0"/>
              <a:t> </a:t>
            </a:r>
            <a:r>
              <a:rPr lang="ru-RU" sz="900" dirty="0" err="1" smtClean="0"/>
              <a:t>участват</a:t>
            </a:r>
            <a:r>
              <a:rPr lang="ru-RU" sz="900" dirty="0" smtClean="0"/>
              <a:t> 300 </a:t>
            </a:r>
            <a:r>
              <a:rPr lang="ru-RU" sz="900" dirty="0" err="1" smtClean="0"/>
              <a:t>работници.За</a:t>
            </a:r>
            <a:r>
              <a:rPr lang="ru-RU" sz="900" dirty="0" smtClean="0"/>
              <a:t> </a:t>
            </a:r>
            <a:r>
              <a:rPr lang="ru-RU" sz="900" dirty="0" err="1" smtClean="0"/>
              <a:t>бързия</a:t>
            </a:r>
            <a:r>
              <a:rPr lang="ru-RU" sz="900" dirty="0" smtClean="0"/>
              <a:t> </a:t>
            </a:r>
            <a:r>
              <a:rPr lang="ru-RU" sz="900" dirty="0" err="1" smtClean="0"/>
              <a:t>строеж</a:t>
            </a:r>
            <a:r>
              <a:rPr lang="ru-RU" sz="900" dirty="0" smtClean="0"/>
              <a:t> </a:t>
            </a:r>
            <a:r>
              <a:rPr lang="ru-RU" sz="900" dirty="0" err="1" smtClean="0"/>
              <a:t>способстват</a:t>
            </a:r>
            <a:r>
              <a:rPr lang="ru-RU" sz="900" dirty="0" smtClean="0"/>
              <a:t> </a:t>
            </a:r>
            <a:r>
              <a:rPr lang="ru-RU" sz="900" dirty="0" err="1" smtClean="0"/>
              <a:t>изключително</a:t>
            </a:r>
            <a:r>
              <a:rPr lang="ru-RU" sz="900" dirty="0" smtClean="0"/>
              <a:t> </a:t>
            </a:r>
            <a:r>
              <a:rPr lang="ru-RU" sz="900" dirty="0" err="1" smtClean="0"/>
              <a:t>висококачествените</a:t>
            </a:r>
            <a:r>
              <a:rPr lang="ru-RU" sz="900" dirty="0" smtClean="0"/>
              <a:t> 1700 общи чертежи и 3629 </a:t>
            </a:r>
            <a:r>
              <a:rPr lang="ru-RU" sz="900" dirty="0" err="1" smtClean="0"/>
              <a:t>детайлни</a:t>
            </a:r>
            <a:r>
              <a:rPr lang="ru-RU" sz="900" dirty="0" smtClean="0"/>
              <a:t> </a:t>
            </a:r>
            <a:r>
              <a:rPr lang="ru-RU" sz="900" dirty="0" err="1" smtClean="0"/>
              <a:t>скици</a:t>
            </a:r>
            <a:r>
              <a:rPr lang="ru-RU" sz="900" dirty="0" smtClean="0"/>
              <a:t> с </a:t>
            </a:r>
            <a:r>
              <a:rPr lang="ru-RU" sz="900" dirty="0" err="1" smtClean="0"/>
              <a:t>указани</a:t>
            </a:r>
            <a:r>
              <a:rPr lang="ru-RU" sz="900" dirty="0" smtClean="0"/>
              <a:t> </a:t>
            </a:r>
            <a:r>
              <a:rPr lang="ru-RU" sz="900" dirty="0" err="1" smtClean="0"/>
              <a:t>точни</a:t>
            </a:r>
            <a:r>
              <a:rPr lang="ru-RU" sz="900" dirty="0" smtClean="0"/>
              <a:t> </a:t>
            </a:r>
            <a:r>
              <a:rPr lang="ru-RU" sz="900" dirty="0" err="1" smtClean="0"/>
              <a:t>размери</a:t>
            </a:r>
            <a:r>
              <a:rPr lang="ru-RU" sz="900" dirty="0" smtClean="0"/>
              <a:t> на над 18 038 </a:t>
            </a:r>
            <a:r>
              <a:rPr lang="ru-RU" sz="900" dirty="0" err="1" smtClean="0"/>
              <a:t>метални</a:t>
            </a:r>
            <a:r>
              <a:rPr lang="ru-RU" sz="900" dirty="0" smtClean="0"/>
              <a:t> </a:t>
            </a:r>
            <a:r>
              <a:rPr lang="ru-RU" sz="900" dirty="0" err="1" smtClean="0"/>
              <a:t>детайли</a:t>
            </a:r>
            <a:r>
              <a:rPr lang="ru-RU" sz="900" baseline="30000" dirty="0" smtClean="0">
                <a:hlinkClick r:id="rId2"/>
              </a:rPr>
              <a:t>[7]</a:t>
            </a:r>
            <a:r>
              <a:rPr lang="ru-RU" sz="900" dirty="0" smtClean="0"/>
              <a:t>, </a:t>
            </a:r>
            <a:r>
              <a:rPr lang="ru-RU" sz="900" dirty="0" err="1" smtClean="0"/>
              <a:t>съединени</a:t>
            </a:r>
            <a:r>
              <a:rPr lang="ru-RU" sz="900" dirty="0" smtClean="0"/>
              <a:t> с два и половина </a:t>
            </a:r>
            <a:r>
              <a:rPr lang="ru-RU" sz="900" dirty="0" err="1" smtClean="0"/>
              <a:t>милиона</a:t>
            </a:r>
            <a:r>
              <a:rPr lang="ru-RU" sz="900" dirty="0" smtClean="0"/>
              <a:t> </a:t>
            </a:r>
            <a:r>
              <a:rPr lang="ru-RU" sz="900" dirty="0" err="1" smtClean="0"/>
              <a:t>нитове</a:t>
            </a:r>
            <a:r>
              <a:rPr lang="ru-RU" sz="900" dirty="0" smtClean="0"/>
              <a:t>. </a:t>
            </a:r>
            <a:r>
              <a:rPr lang="ru-RU" sz="900" dirty="0" err="1" smtClean="0"/>
              <a:t>Нито</a:t>
            </a:r>
            <a:r>
              <a:rPr lang="ru-RU" sz="900" dirty="0" smtClean="0"/>
              <a:t> </a:t>
            </a:r>
            <a:r>
              <a:rPr lang="ru-RU" sz="900" dirty="0" err="1" smtClean="0"/>
              <a:t>една</a:t>
            </a:r>
            <a:r>
              <a:rPr lang="ru-RU" sz="900" dirty="0" smtClean="0"/>
              <a:t> от частите не </a:t>
            </a:r>
            <a:r>
              <a:rPr lang="ru-RU" sz="900" dirty="0" err="1" smtClean="0"/>
              <a:t>тежи</a:t>
            </a:r>
            <a:r>
              <a:rPr lang="ru-RU" sz="900" dirty="0" smtClean="0"/>
              <a:t> </a:t>
            </a:r>
            <a:r>
              <a:rPr lang="ru-RU" sz="900" dirty="0" err="1" smtClean="0"/>
              <a:t>повече</a:t>
            </a:r>
            <a:r>
              <a:rPr lang="ru-RU" sz="900" dirty="0" smtClean="0"/>
              <a:t> от 3 тона, </a:t>
            </a:r>
            <a:r>
              <a:rPr lang="ru-RU" sz="900" dirty="0" err="1" smtClean="0"/>
              <a:t>което</a:t>
            </a:r>
            <a:r>
              <a:rPr lang="ru-RU" sz="900" dirty="0" smtClean="0"/>
              <a:t> </a:t>
            </a:r>
            <a:r>
              <a:rPr lang="ru-RU" sz="900" dirty="0" err="1" smtClean="0"/>
              <a:t>облекчава</a:t>
            </a:r>
            <a:r>
              <a:rPr lang="ru-RU" sz="900" dirty="0" smtClean="0"/>
              <a:t> </a:t>
            </a:r>
            <a:r>
              <a:rPr lang="ru-RU" sz="900" dirty="0" err="1" smtClean="0"/>
              <a:t>издигането</a:t>
            </a:r>
            <a:r>
              <a:rPr lang="ru-RU" sz="900" dirty="0" smtClean="0"/>
              <a:t> им. </a:t>
            </a:r>
            <a:r>
              <a:rPr lang="ru-RU" sz="900" dirty="0" err="1" smtClean="0"/>
              <a:t>Отделно</a:t>
            </a:r>
            <a:r>
              <a:rPr lang="ru-RU" sz="900" dirty="0" smtClean="0"/>
              <a:t> много от </a:t>
            </a:r>
            <a:r>
              <a:rPr lang="ru-RU" sz="900" dirty="0" err="1" smtClean="0"/>
              <a:t>тях</a:t>
            </a:r>
            <a:r>
              <a:rPr lang="ru-RU" sz="900" dirty="0" smtClean="0"/>
              <a:t> </a:t>
            </a:r>
            <a:r>
              <a:rPr lang="ru-RU" sz="900" dirty="0" err="1" smtClean="0"/>
              <a:t>идват</a:t>
            </a:r>
            <a:r>
              <a:rPr lang="ru-RU" sz="900" dirty="0" smtClean="0"/>
              <a:t> на </a:t>
            </a:r>
            <a:r>
              <a:rPr lang="ru-RU" sz="900" dirty="0" err="1" smtClean="0"/>
              <a:t>конски</a:t>
            </a:r>
            <a:r>
              <a:rPr lang="ru-RU" sz="900" dirty="0" smtClean="0"/>
              <a:t> </a:t>
            </a:r>
            <a:r>
              <a:rPr lang="ru-RU" sz="900" dirty="0" err="1" smtClean="0"/>
              <a:t>каруци</a:t>
            </a:r>
            <a:r>
              <a:rPr lang="ru-RU" sz="900" dirty="0" smtClean="0"/>
              <a:t> вече </a:t>
            </a:r>
            <a:r>
              <a:rPr lang="ru-RU" sz="900" dirty="0" err="1" smtClean="0"/>
              <a:t>сглобени</a:t>
            </a:r>
            <a:r>
              <a:rPr lang="ru-RU" sz="900" dirty="0" smtClean="0"/>
              <a:t> </a:t>
            </a:r>
            <a:r>
              <a:rPr lang="ru-RU" sz="900" dirty="0" err="1" smtClean="0"/>
              <a:t>във</a:t>
            </a:r>
            <a:r>
              <a:rPr lang="ru-RU" sz="900" dirty="0" smtClean="0"/>
              <a:t> фабриката в </a:t>
            </a:r>
            <a:r>
              <a:rPr lang="ru-RU" sz="900" dirty="0" err="1" smtClean="0"/>
              <a:t>близкото</a:t>
            </a:r>
            <a:r>
              <a:rPr lang="ru-RU" sz="900" dirty="0" smtClean="0"/>
              <a:t> </a:t>
            </a:r>
            <a:r>
              <a:rPr lang="ru-RU" sz="900" dirty="0" err="1" smtClean="0"/>
              <a:t>парижко</a:t>
            </a:r>
            <a:r>
              <a:rPr lang="ru-RU" sz="900" dirty="0" smtClean="0"/>
              <a:t> </a:t>
            </a:r>
            <a:r>
              <a:rPr lang="ru-RU" sz="900" dirty="0" err="1" smtClean="0"/>
              <a:t>предградие</a:t>
            </a:r>
            <a:r>
              <a:rPr lang="ru-RU" sz="900" dirty="0" smtClean="0"/>
              <a:t> </a:t>
            </a:r>
            <a:r>
              <a:rPr lang="ru-RU" sz="900" dirty="0" err="1" smtClean="0"/>
              <a:t>Левалоа-Пере</a:t>
            </a:r>
            <a:r>
              <a:rPr lang="ru-RU" sz="900" dirty="0" smtClean="0"/>
              <a:t>. Един от </a:t>
            </a:r>
            <a:r>
              <a:rPr lang="ru-RU" sz="900" dirty="0" err="1" smtClean="0"/>
              <a:t>най-важните</a:t>
            </a:r>
            <a:r>
              <a:rPr lang="ru-RU" sz="900" dirty="0" smtClean="0"/>
              <a:t> </a:t>
            </a:r>
            <a:r>
              <a:rPr lang="ru-RU" sz="900" dirty="0" err="1" smtClean="0"/>
              <a:t>въпроси</a:t>
            </a:r>
            <a:r>
              <a:rPr lang="ru-RU" sz="900" dirty="0" smtClean="0"/>
              <a:t> за </a:t>
            </a:r>
            <a:r>
              <a:rPr lang="ru-RU" sz="900" dirty="0" err="1" smtClean="0"/>
              <a:t>Айфел</a:t>
            </a:r>
            <a:r>
              <a:rPr lang="ru-RU" sz="900" dirty="0" smtClean="0"/>
              <a:t> е </a:t>
            </a:r>
            <a:r>
              <a:rPr lang="ru-RU" sz="900" dirty="0" err="1" smtClean="0"/>
              <a:t>безопасността</a:t>
            </a:r>
            <a:r>
              <a:rPr lang="ru-RU" sz="900" dirty="0" smtClean="0"/>
              <a:t>. </a:t>
            </a:r>
            <a:r>
              <a:rPr lang="ru-RU" sz="900" dirty="0" err="1" smtClean="0"/>
              <a:t>Имайки</a:t>
            </a:r>
            <a:r>
              <a:rPr lang="ru-RU" sz="900" dirty="0" smtClean="0"/>
              <a:t> </a:t>
            </a:r>
            <a:r>
              <a:rPr lang="ru-RU" sz="900" dirty="0" err="1" smtClean="0"/>
              <a:t>предвид</a:t>
            </a:r>
            <a:r>
              <a:rPr lang="ru-RU" sz="900" dirty="0" smtClean="0"/>
              <a:t> </a:t>
            </a:r>
            <a:r>
              <a:rPr lang="ru-RU" sz="900" dirty="0" err="1" smtClean="0"/>
              <a:t>мерките</a:t>
            </a:r>
            <a:r>
              <a:rPr lang="ru-RU" sz="900" dirty="0" smtClean="0"/>
              <a:t> за </a:t>
            </a:r>
            <a:r>
              <a:rPr lang="ru-RU" sz="900" dirty="0" err="1" smtClean="0"/>
              <a:t>сигурност</a:t>
            </a:r>
            <a:r>
              <a:rPr lang="ru-RU" sz="900" dirty="0" smtClean="0"/>
              <a:t> </a:t>
            </a:r>
            <a:r>
              <a:rPr lang="ru-RU" sz="900" dirty="0" err="1" smtClean="0"/>
              <a:t>тогава</a:t>
            </a:r>
            <a:r>
              <a:rPr lang="ru-RU" sz="900" dirty="0" smtClean="0"/>
              <a:t>, </a:t>
            </a:r>
            <a:r>
              <a:rPr lang="ru-RU" sz="900" dirty="0" err="1" smtClean="0"/>
              <a:t>забележителен</a:t>
            </a:r>
            <a:r>
              <a:rPr lang="ru-RU" sz="900" dirty="0" smtClean="0"/>
              <a:t> е </a:t>
            </a:r>
            <a:r>
              <a:rPr lang="ru-RU" sz="900" dirty="0" err="1" smtClean="0"/>
              <a:t>фактът</a:t>
            </a:r>
            <a:r>
              <a:rPr lang="ru-RU" sz="900" dirty="0" smtClean="0"/>
              <a:t>, </a:t>
            </a:r>
            <a:r>
              <a:rPr lang="ru-RU" sz="900" dirty="0" err="1" smtClean="0"/>
              <a:t>че</a:t>
            </a:r>
            <a:r>
              <a:rPr lang="ru-RU" sz="900" dirty="0" smtClean="0"/>
              <a:t> само един работник е намерил </a:t>
            </a:r>
            <a:r>
              <a:rPr lang="ru-RU" sz="900" dirty="0" err="1" smtClean="0"/>
              <a:t>смъртта</a:t>
            </a:r>
            <a:r>
              <a:rPr lang="ru-RU" sz="900" dirty="0" smtClean="0"/>
              <a:t> си при </a:t>
            </a:r>
            <a:r>
              <a:rPr lang="ru-RU" sz="900" dirty="0" err="1" smtClean="0"/>
              <a:t>построяването</a:t>
            </a:r>
            <a:r>
              <a:rPr lang="ru-RU" sz="900" dirty="0" smtClean="0"/>
              <a:t> на </a:t>
            </a:r>
            <a:r>
              <a:rPr lang="ru-RU" sz="900" dirty="0" err="1" smtClean="0"/>
              <a:t>кулата</a:t>
            </a:r>
            <a:r>
              <a:rPr lang="ru-RU" sz="900" dirty="0" smtClean="0"/>
              <a:t> (по </a:t>
            </a:r>
            <a:r>
              <a:rPr lang="ru-RU" sz="900" dirty="0" err="1" smtClean="0"/>
              <a:t>време</a:t>
            </a:r>
            <a:r>
              <a:rPr lang="ru-RU" sz="900" dirty="0" smtClean="0"/>
              <a:t> на </a:t>
            </a:r>
            <a:r>
              <a:rPr lang="ru-RU" sz="900" dirty="0" err="1" smtClean="0"/>
              <a:t>инсталиране</a:t>
            </a:r>
            <a:r>
              <a:rPr lang="ru-RU" sz="900" dirty="0" smtClean="0"/>
              <a:t> </a:t>
            </a:r>
            <a:r>
              <a:rPr lang="ru-RU" sz="900" dirty="0" err="1" smtClean="0"/>
              <a:t>на</a:t>
            </a:r>
            <a:r>
              <a:rPr lang="ru-RU" sz="900" dirty="0" smtClean="0"/>
              <a:t> </a:t>
            </a:r>
            <a:r>
              <a:rPr lang="ru-RU" sz="900" dirty="0" err="1" smtClean="0"/>
              <a:t>асансьора</a:t>
            </a:r>
            <a:r>
              <a:rPr lang="ru-RU" sz="900" dirty="0" smtClean="0"/>
              <a:t> </a:t>
            </a:r>
            <a:r>
              <a:rPr lang="ru-RU" sz="900" dirty="0" err="1" smtClean="0"/>
              <a:t>на</a:t>
            </a:r>
            <a:r>
              <a:rPr lang="ru-RU" sz="900" dirty="0" smtClean="0"/>
              <a:t> </a:t>
            </a:r>
            <a:r>
              <a:rPr lang="ru-RU" sz="900" dirty="0" err="1" smtClean="0"/>
              <a:t>фирмата</a:t>
            </a:r>
            <a:r>
              <a:rPr lang="ru-RU" sz="900" dirty="0" smtClean="0"/>
              <a:t> </a:t>
            </a:r>
            <a:r>
              <a:rPr lang="ru-RU" sz="900" dirty="0" err="1" smtClean="0"/>
              <a:t>Otis</a:t>
            </a:r>
            <a:r>
              <a:rPr lang="ru-RU" sz="900" dirty="0" smtClean="0"/>
              <a:t>), </a:t>
            </a:r>
            <a:r>
              <a:rPr lang="ru-RU" sz="900" dirty="0" err="1" smtClean="0"/>
              <a:t>което</a:t>
            </a:r>
            <a:r>
              <a:rPr lang="ru-RU" sz="900" dirty="0" smtClean="0"/>
              <a:t> е </a:t>
            </a:r>
            <a:r>
              <a:rPr lang="ru-RU" sz="900" dirty="0" err="1" smtClean="0"/>
              <a:t>изключително</a:t>
            </a:r>
            <a:r>
              <a:rPr lang="ru-RU" sz="900" dirty="0" smtClean="0"/>
              <a:t> постижение за </a:t>
            </a:r>
            <a:r>
              <a:rPr lang="ru-RU" sz="900" dirty="0" err="1" smtClean="0"/>
              <a:t>онова</a:t>
            </a:r>
            <a:r>
              <a:rPr lang="ru-RU" sz="900" dirty="0" smtClean="0"/>
              <a:t> </a:t>
            </a:r>
            <a:r>
              <a:rPr lang="ru-RU" sz="900" dirty="0" err="1" smtClean="0"/>
              <a:t>време</a:t>
            </a:r>
            <a:r>
              <a:rPr lang="ru-RU" sz="900" dirty="0" smtClean="0"/>
              <a:t>.</a:t>
            </a:r>
          </a:p>
          <a:p>
            <a:r>
              <a:rPr lang="ru-RU" sz="900" dirty="0" err="1" smtClean="0"/>
              <a:t>Творческата</a:t>
            </a:r>
            <a:r>
              <a:rPr lang="ru-RU" sz="900" dirty="0" smtClean="0"/>
              <a:t> </a:t>
            </a:r>
            <a:r>
              <a:rPr lang="ru-RU" sz="900" dirty="0" err="1" smtClean="0"/>
              <a:t>интелигенция</a:t>
            </a:r>
            <a:r>
              <a:rPr lang="ru-RU" sz="900" dirty="0" smtClean="0"/>
              <a:t> на Франция е </a:t>
            </a:r>
            <a:r>
              <a:rPr lang="ru-RU" sz="900" dirty="0" err="1" smtClean="0"/>
              <a:t>възмутена</a:t>
            </a:r>
            <a:r>
              <a:rPr lang="ru-RU" sz="900" dirty="0" smtClean="0"/>
              <a:t> от </a:t>
            </a:r>
            <a:r>
              <a:rPr lang="ru-RU" sz="900" dirty="0" err="1" smtClean="0"/>
              <a:t>дръзкия</a:t>
            </a:r>
            <a:r>
              <a:rPr lang="ru-RU" sz="900" dirty="0" smtClean="0"/>
              <a:t> проект на Густав </a:t>
            </a:r>
            <a:r>
              <a:rPr lang="ru-RU" sz="900" dirty="0" err="1" smtClean="0"/>
              <a:t>Айфел</a:t>
            </a:r>
            <a:r>
              <a:rPr lang="ru-RU" sz="900" dirty="0" smtClean="0"/>
              <a:t> и се </a:t>
            </a:r>
            <a:r>
              <a:rPr lang="ru-RU" sz="900" dirty="0" err="1" smtClean="0"/>
              <a:t>опитва</a:t>
            </a:r>
            <a:r>
              <a:rPr lang="ru-RU" sz="900" dirty="0" smtClean="0"/>
              <a:t> да </a:t>
            </a:r>
            <a:r>
              <a:rPr lang="ru-RU" sz="900" dirty="0" err="1" smtClean="0"/>
              <a:t>спре</a:t>
            </a:r>
            <a:r>
              <a:rPr lang="ru-RU" sz="900" dirty="0" smtClean="0"/>
              <a:t> </a:t>
            </a:r>
            <a:r>
              <a:rPr lang="ru-RU" sz="900" dirty="0" err="1" smtClean="0"/>
              <a:t>строителството</a:t>
            </a:r>
            <a:r>
              <a:rPr lang="ru-RU" sz="900" dirty="0" smtClean="0"/>
              <a:t> от </a:t>
            </a:r>
            <a:r>
              <a:rPr lang="ru-RU" sz="900" dirty="0" err="1" smtClean="0"/>
              <a:t>самото</a:t>
            </a:r>
            <a:r>
              <a:rPr lang="ru-RU" sz="900" dirty="0" smtClean="0"/>
              <a:t> начало. На 15 </a:t>
            </a:r>
            <a:r>
              <a:rPr lang="ru-RU" sz="900" dirty="0" err="1" smtClean="0"/>
              <a:t>февруари</a:t>
            </a:r>
            <a:r>
              <a:rPr lang="ru-RU" sz="900" dirty="0" smtClean="0"/>
              <a:t> 1887 година </a:t>
            </a:r>
            <a:r>
              <a:rPr lang="ru-RU" sz="900" dirty="0" err="1" smtClean="0"/>
              <a:t>група</a:t>
            </a:r>
            <a:r>
              <a:rPr lang="ru-RU" sz="900" dirty="0" smtClean="0"/>
              <a:t> </a:t>
            </a:r>
            <a:r>
              <a:rPr lang="ru-RU" sz="900" dirty="0" err="1" smtClean="0"/>
              <a:t>културни</a:t>
            </a:r>
            <a:r>
              <a:rPr lang="ru-RU" sz="900" dirty="0" smtClean="0"/>
              <a:t> </a:t>
            </a:r>
            <a:r>
              <a:rPr lang="ru-RU" sz="900" dirty="0" err="1" smtClean="0"/>
              <a:t>дейци</a:t>
            </a:r>
            <a:r>
              <a:rPr lang="ru-RU" sz="900" dirty="0" smtClean="0"/>
              <a:t> представят </a:t>
            </a:r>
            <a:r>
              <a:rPr lang="ru-RU" sz="900" dirty="0" err="1" smtClean="0"/>
              <a:t>жалба</a:t>
            </a:r>
            <a:r>
              <a:rPr lang="ru-RU" sz="900" dirty="0" smtClean="0"/>
              <a:t> пред </a:t>
            </a:r>
            <a:r>
              <a:rPr lang="ru-RU" sz="900" dirty="0" err="1" smtClean="0"/>
              <a:t>ръководителя</a:t>
            </a:r>
            <a:r>
              <a:rPr lang="ru-RU" sz="900" dirty="0" smtClean="0"/>
              <a:t> на проекта, господин </a:t>
            </a:r>
            <a:r>
              <a:rPr lang="ru-RU" sz="900" dirty="0" err="1" smtClean="0"/>
              <a:t>Алфан</a:t>
            </a:r>
            <a:r>
              <a:rPr lang="ru-RU" sz="900" dirty="0" smtClean="0"/>
              <a:t>. Сред </a:t>
            </a:r>
            <a:r>
              <a:rPr lang="ru-RU" sz="900" dirty="0" err="1" smtClean="0"/>
              <a:t>тях</a:t>
            </a:r>
            <a:r>
              <a:rPr lang="ru-RU" sz="900" dirty="0" smtClean="0"/>
              <a:t> </a:t>
            </a:r>
            <a:r>
              <a:rPr lang="ru-RU" sz="900" dirty="0" err="1" smtClean="0"/>
              <a:t>са</a:t>
            </a:r>
            <a:r>
              <a:rPr lang="ru-RU" sz="900" dirty="0" smtClean="0"/>
              <a:t> </a:t>
            </a:r>
            <a:r>
              <a:rPr lang="ru-RU" sz="900" dirty="0" err="1" smtClean="0"/>
              <a:t>Ги</a:t>
            </a:r>
            <a:r>
              <a:rPr lang="ru-RU" sz="900" dirty="0" smtClean="0"/>
              <a:t> </a:t>
            </a:r>
            <a:r>
              <a:rPr lang="ru-RU" sz="900" dirty="0" err="1" smtClean="0"/>
              <a:t>дьо</a:t>
            </a:r>
            <a:r>
              <a:rPr lang="ru-RU" sz="900" dirty="0" smtClean="0"/>
              <a:t> </a:t>
            </a:r>
            <a:r>
              <a:rPr lang="ru-RU" sz="900" dirty="0" err="1" smtClean="0"/>
              <a:t>Мопасан</a:t>
            </a:r>
            <a:r>
              <a:rPr lang="ru-RU" sz="900" dirty="0" smtClean="0"/>
              <a:t>, </a:t>
            </a:r>
            <a:r>
              <a:rPr lang="ru-RU" sz="900" dirty="0" err="1" smtClean="0"/>
              <a:t>Александър</a:t>
            </a:r>
            <a:r>
              <a:rPr lang="ru-RU" sz="900" dirty="0" smtClean="0"/>
              <a:t> </a:t>
            </a:r>
            <a:r>
              <a:rPr lang="ru-RU" sz="900" dirty="0" err="1" smtClean="0"/>
              <a:t>Дюма-син</a:t>
            </a:r>
            <a:r>
              <a:rPr lang="ru-RU" sz="900" dirty="0" smtClean="0"/>
              <a:t>, </a:t>
            </a:r>
            <a:r>
              <a:rPr lang="ru-RU" sz="900" dirty="0" err="1" smtClean="0"/>
              <a:t>Шарл</a:t>
            </a:r>
            <a:r>
              <a:rPr lang="ru-RU" sz="900" dirty="0" smtClean="0"/>
              <a:t> </a:t>
            </a:r>
            <a:r>
              <a:rPr lang="ru-RU" sz="900" dirty="0" err="1" smtClean="0"/>
              <a:t>Гарние</a:t>
            </a:r>
            <a:r>
              <a:rPr lang="ru-RU" sz="900" dirty="0" smtClean="0"/>
              <a:t> и </a:t>
            </a:r>
            <a:r>
              <a:rPr lang="ru-RU" sz="900" dirty="0" err="1" smtClean="0"/>
              <a:t>Франсоа</a:t>
            </a:r>
            <a:r>
              <a:rPr lang="ru-RU" sz="900" dirty="0" smtClean="0"/>
              <a:t> Копе. </a:t>
            </a:r>
            <a:r>
              <a:rPr lang="ru-RU" sz="900" dirty="0" err="1" smtClean="0"/>
              <a:t>Мопасан</a:t>
            </a:r>
            <a:r>
              <a:rPr lang="ru-RU" sz="900" dirty="0" smtClean="0"/>
              <a:t> </a:t>
            </a:r>
            <a:r>
              <a:rPr lang="ru-RU" sz="900" dirty="0" err="1" smtClean="0"/>
              <a:t>определя</a:t>
            </a:r>
            <a:r>
              <a:rPr lang="ru-RU" sz="900" dirty="0" smtClean="0"/>
              <a:t> </a:t>
            </a:r>
            <a:r>
              <a:rPr lang="ru-RU" sz="900" dirty="0" err="1" smtClean="0"/>
              <a:t>кулата</a:t>
            </a:r>
            <a:r>
              <a:rPr lang="ru-RU" sz="900" dirty="0" smtClean="0"/>
              <a:t> </a:t>
            </a:r>
            <a:r>
              <a:rPr lang="ru-RU" sz="900" dirty="0" err="1" smtClean="0"/>
              <a:t>като</a:t>
            </a:r>
            <a:r>
              <a:rPr lang="ru-RU" sz="900" dirty="0" smtClean="0"/>
              <a:t> </a:t>
            </a:r>
            <a:r>
              <a:rPr lang="ru-RU" sz="900" i="1" dirty="0" err="1" smtClean="0"/>
              <a:t>висока</a:t>
            </a:r>
            <a:r>
              <a:rPr lang="ru-RU" sz="900" i="1" dirty="0" smtClean="0"/>
              <a:t> и </a:t>
            </a:r>
            <a:r>
              <a:rPr lang="ru-RU" sz="900" i="1" dirty="0" err="1" smtClean="0"/>
              <a:t>мършава</a:t>
            </a:r>
            <a:r>
              <a:rPr lang="ru-RU" sz="900" i="1" dirty="0" smtClean="0"/>
              <a:t> пирамида от </a:t>
            </a:r>
            <a:r>
              <a:rPr lang="ru-RU" sz="900" i="1" dirty="0" err="1" smtClean="0"/>
              <a:t>железни</a:t>
            </a:r>
            <a:r>
              <a:rPr lang="ru-RU" sz="900" i="1" dirty="0" smtClean="0"/>
              <a:t> </a:t>
            </a:r>
            <a:r>
              <a:rPr lang="ru-RU" sz="900" i="1" dirty="0" err="1" smtClean="0"/>
              <a:t>стълби</a:t>
            </a:r>
            <a:r>
              <a:rPr lang="ru-RU" sz="900" i="1" dirty="0" smtClean="0"/>
              <a:t> с </a:t>
            </a:r>
            <a:r>
              <a:rPr lang="ru-RU" sz="900" i="1" dirty="0" err="1" smtClean="0"/>
              <a:t>по-скоро</a:t>
            </a:r>
            <a:r>
              <a:rPr lang="ru-RU" sz="900" i="1" dirty="0" smtClean="0"/>
              <a:t> </a:t>
            </a:r>
            <a:r>
              <a:rPr lang="ru-RU" sz="900" i="1" dirty="0" err="1" smtClean="0"/>
              <a:t>тромав</a:t>
            </a:r>
            <a:r>
              <a:rPr lang="ru-RU" sz="900" i="1" dirty="0" smtClean="0"/>
              <a:t> и гигантски скелет, </a:t>
            </a:r>
            <a:r>
              <a:rPr lang="ru-RU" sz="900" i="1" dirty="0" err="1" smtClean="0"/>
              <a:t>чиято</a:t>
            </a:r>
            <a:r>
              <a:rPr lang="ru-RU" sz="900" i="1" dirty="0" smtClean="0"/>
              <a:t> основа </a:t>
            </a:r>
            <a:r>
              <a:rPr lang="ru-RU" sz="900" i="1" dirty="0" err="1" smtClean="0"/>
              <a:t>сякаш</a:t>
            </a:r>
            <a:r>
              <a:rPr lang="ru-RU" sz="900" i="1" dirty="0" smtClean="0"/>
              <a:t> е </a:t>
            </a:r>
            <a:r>
              <a:rPr lang="ru-RU" sz="900" i="1" dirty="0" err="1" smtClean="0"/>
              <a:t>направена</a:t>
            </a:r>
            <a:r>
              <a:rPr lang="ru-RU" sz="900" i="1" dirty="0" smtClean="0"/>
              <a:t>, за да носи ужасен </a:t>
            </a:r>
            <a:r>
              <a:rPr lang="ru-RU" sz="900" i="1" dirty="0" err="1" smtClean="0"/>
              <a:t>паметник</a:t>
            </a:r>
            <a:r>
              <a:rPr lang="ru-RU" sz="900" i="1" dirty="0" smtClean="0"/>
              <a:t> на Циклоп, а </a:t>
            </a:r>
            <a:r>
              <a:rPr lang="ru-RU" sz="900" i="1" dirty="0" err="1" smtClean="0"/>
              <a:t>оттам</a:t>
            </a:r>
            <a:r>
              <a:rPr lang="ru-RU" sz="900" i="1" dirty="0" smtClean="0"/>
              <a:t> се </a:t>
            </a:r>
            <a:r>
              <a:rPr lang="ru-RU" sz="900" i="1" dirty="0" err="1" smtClean="0"/>
              <a:t>проточва</a:t>
            </a:r>
            <a:r>
              <a:rPr lang="ru-RU" sz="900" i="1" dirty="0" smtClean="0"/>
              <a:t> в смешен и </a:t>
            </a:r>
            <a:r>
              <a:rPr lang="ru-RU" sz="900" i="1" dirty="0" err="1" smtClean="0"/>
              <a:t>тънък</a:t>
            </a:r>
            <a:r>
              <a:rPr lang="ru-RU" sz="900" i="1" dirty="0" smtClean="0"/>
              <a:t> </a:t>
            </a:r>
            <a:r>
              <a:rPr lang="ru-RU" sz="900" i="1" dirty="0" err="1" smtClean="0"/>
              <a:t>профил</a:t>
            </a:r>
            <a:r>
              <a:rPr lang="ru-RU" sz="900" i="1" dirty="0" smtClean="0"/>
              <a:t> на </a:t>
            </a:r>
            <a:r>
              <a:rPr lang="ru-RU" sz="900" i="1" dirty="0" err="1" smtClean="0"/>
              <a:t>заводски</a:t>
            </a:r>
            <a:r>
              <a:rPr lang="ru-RU" sz="900" i="1" dirty="0" smtClean="0"/>
              <a:t> </a:t>
            </a:r>
            <a:r>
              <a:rPr lang="ru-RU" sz="900" i="1" dirty="0" err="1" smtClean="0"/>
              <a:t>комин</a:t>
            </a:r>
            <a:r>
              <a:rPr lang="ru-RU" sz="900" dirty="0" smtClean="0"/>
              <a:t>. Те се </a:t>
            </a:r>
            <a:r>
              <a:rPr lang="ru-RU" sz="900" dirty="0" err="1" smtClean="0"/>
              <a:t>страхуват</a:t>
            </a:r>
            <a:r>
              <a:rPr lang="ru-RU" sz="900" dirty="0" smtClean="0"/>
              <a:t>, </a:t>
            </a:r>
            <a:r>
              <a:rPr lang="ru-RU" sz="900" dirty="0" err="1" smtClean="0"/>
              <a:t>че</a:t>
            </a:r>
            <a:r>
              <a:rPr lang="ru-RU" sz="900" dirty="0" smtClean="0"/>
              <a:t> </a:t>
            </a:r>
            <a:r>
              <a:rPr lang="ru-RU" sz="900" dirty="0" err="1" smtClean="0"/>
              <a:t>кулата</a:t>
            </a:r>
            <a:r>
              <a:rPr lang="ru-RU" sz="900" dirty="0" smtClean="0"/>
              <a:t> </a:t>
            </a:r>
            <a:r>
              <a:rPr lang="ru-RU" sz="900" dirty="0" err="1" smtClean="0"/>
              <a:t>няма</a:t>
            </a:r>
            <a:r>
              <a:rPr lang="ru-RU" sz="900" dirty="0" smtClean="0"/>
              <a:t> да </a:t>
            </a:r>
            <a:r>
              <a:rPr lang="ru-RU" sz="900" dirty="0" err="1" smtClean="0"/>
              <a:t>отговаря</a:t>
            </a:r>
            <a:r>
              <a:rPr lang="ru-RU" sz="900" dirty="0" smtClean="0"/>
              <a:t> на </a:t>
            </a:r>
            <a:r>
              <a:rPr lang="ru-RU" sz="900" dirty="0" err="1" smtClean="0"/>
              <a:t>архитектурния</a:t>
            </a:r>
            <a:r>
              <a:rPr lang="ru-RU" sz="900" dirty="0" smtClean="0"/>
              <a:t> </a:t>
            </a:r>
            <a:r>
              <a:rPr lang="ru-RU" sz="900" dirty="0" err="1" smtClean="0"/>
              <a:t>стил</a:t>
            </a:r>
            <a:r>
              <a:rPr lang="ru-RU" sz="900" dirty="0" smtClean="0"/>
              <a:t> </a:t>
            </a:r>
            <a:r>
              <a:rPr lang="ru-RU" sz="900" dirty="0" err="1" smtClean="0"/>
              <a:t>на</a:t>
            </a:r>
            <a:r>
              <a:rPr lang="ru-RU" sz="900" dirty="0" smtClean="0"/>
              <a:t> града, </a:t>
            </a:r>
            <a:r>
              <a:rPr lang="ru-RU" sz="900" dirty="0" err="1" smtClean="0"/>
              <a:t>създаван</a:t>
            </a:r>
            <a:r>
              <a:rPr lang="ru-RU" sz="900" dirty="0" smtClean="0"/>
              <a:t> с </a:t>
            </a:r>
            <a:r>
              <a:rPr lang="ru-RU" sz="900" dirty="0" err="1" smtClean="0"/>
              <a:t>векове</a:t>
            </a:r>
            <a:r>
              <a:rPr lang="ru-RU" sz="900" dirty="0" smtClean="0"/>
              <a:t>. </a:t>
            </a:r>
            <a:r>
              <a:rPr lang="ru-RU" sz="900" dirty="0" err="1" smtClean="0"/>
              <a:t>Въпреки</a:t>
            </a:r>
            <a:r>
              <a:rPr lang="ru-RU" sz="900" dirty="0" smtClean="0"/>
              <a:t> </a:t>
            </a:r>
            <a:r>
              <a:rPr lang="ru-RU" sz="900" dirty="0" err="1" smtClean="0"/>
              <a:t>това</a:t>
            </a:r>
            <a:r>
              <a:rPr lang="ru-RU" sz="900" dirty="0" smtClean="0"/>
              <a:t>, </a:t>
            </a:r>
            <a:r>
              <a:rPr lang="ru-RU" sz="900" dirty="0" err="1" smtClean="0"/>
              <a:t>по-късно</a:t>
            </a:r>
            <a:r>
              <a:rPr lang="ru-RU" sz="900" dirty="0" smtClean="0"/>
              <a:t> </a:t>
            </a:r>
            <a:r>
              <a:rPr lang="ru-RU" sz="900" dirty="0" err="1" smtClean="0"/>
              <a:t>Ги</a:t>
            </a:r>
            <a:r>
              <a:rPr lang="ru-RU" sz="900" dirty="0" smtClean="0"/>
              <a:t> </a:t>
            </a:r>
            <a:r>
              <a:rPr lang="ru-RU" sz="900" dirty="0" err="1" smtClean="0"/>
              <a:t>дьо</a:t>
            </a:r>
            <a:r>
              <a:rPr lang="ru-RU" sz="900" dirty="0" smtClean="0"/>
              <a:t> </a:t>
            </a:r>
            <a:r>
              <a:rPr lang="ru-RU" sz="900" dirty="0" err="1" smtClean="0"/>
              <a:t>Мопасан</a:t>
            </a:r>
            <a:r>
              <a:rPr lang="ru-RU" sz="900" dirty="0" smtClean="0"/>
              <a:t> </a:t>
            </a:r>
            <a:r>
              <a:rPr lang="ru-RU" sz="900" dirty="0" err="1" smtClean="0"/>
              <a:t>редовно</a:t>
            </a:r>
            <a:r>
              <a:rPr lang="ru-RU" sz="900" dirty="0" smtClean="0"/>
              <a:t> </a:t>
            </a:r>
            <a:r>
              <a:rPr lang="ru-RU" sz="900" dirty="0" err="1" smtClean="0"/>
              <a:t>обядва</a:t>
            </a:r>
            <a:r>
              <a:rPr lang="ru-RU" sz="900" dirty="0" smtClean="0"/>
              <a:t> в </a:t>
            </a:r>
            <a:r>
              <a:rPr lang="ru-RU" sz="900" dirty="0" err="1" smtClean="0"/>
              <a:t>ресторанта</a:t>
            </a:r>
            <a:r>
              <a:rPr lang="ru-RU" sz="900" dirty="0" smtClean="0"/>
              <a:t> на </a:t>
            </a:r>
            <a:r>
              <a:rPr lang="ru-RU" sz="900" dirty="0" err="1" smtClean="0"/>
              <a:t>първия</a:t>
            </a:r>
            <a:r>
              <a:rPr lang="ru-RU" sz="900" dirty="0" smtClean="0"/>
              <a:t> </a:t>
            </a:r>
            <a:r>
              <a:rPr lang="ru-RU" sz="900" dirty="0" err="1" smtClean="0"/>
              <a:t>етаж</a:t>
            </a:r>
            <a:r>
              <a:rPr lang="ru-RU" sz="900" dirty="0" smtClean="0"/>
              <a:t>. На </a:t>
            </a:r>
            <a:r>
              <a:rPr lang="ru-RU" sz="900" dirty="0" err="1" smtClean="0"/>
              <a:t>въпроса</a:t>
            </a:r>
            <a:r>
              <a:rPr lang="ru-RU" sz="900" dirty="0" smtClean="0"/>
              <a:t> </a:t>
            </a:r>
            <a:r>
              <a:rPr lang="ru-RU" sz="900" dirty="0" err="1" smtClean="0"/>
              <a:t>защо</a:t>
            </a:r>
            <a:r>
              <a:rPr lang="ru-RU" sz="900" dirty="0" smtClean="0"/>
              <a:t> го </a:t>
            </a:r>
            <a:r>
              <a:rPr lang="ru-RU" sz="900" dirty="0" err="1" smtClean="0"/>
              <a:t>прави</a:t>
            </a:r>
            <a:r>
              <a:rPr lang="ru-RU" sz="900" dirty="0" smtClean="0"/>
              <a:t>, след </a:t>
            </a:r>
            <a:r>
              <a:rPr lang="ru-RU" sz="900" dirty="0" err="1" smtClean="0"/>
              <a:t>като</a:t>
            </a:r>
            <a:r>
              <a:rPr lang="ru-RU" sz="900" dirty="0" smtClean="0"/>
              <a:t> не </a:t>
            </a:r>
            <a:r>
              <a:rPr lang="ru-RU" sz="900" dirty="0" err="1" smtClean="0"/>
              <a:t>му</a:t>
            </a:r>
            <a:r>
              <a:rPr lang="ru-RU" sz="900" dirty="0" smtClean="0"/>
              <a:t> </a:t>
            </a:r>
            <a:r>
              <a:rPr lang="ru-RU" sz="900" dirty="0" err="1" smtClean="0"/>
              <a:t>харесва</a:t>
            </a:r>
            <a:r>
              <a:rPr lang="ru-RU" sz="900" dirty="0" smtClean="0"/>
              <a:t> </a:t>
            </a:r>
            <a:r>
              <a:rPr lang="ru-RU" sz="900" dirty="0" err="1" smtClean="0"/>
              <a:t>кулата</a:t>
            </a:r>
            <a:r>
              <a:rPr lang="ru-RU" sz="900" dirty="0" smtClean="0"/>
              <a:t>, той </a:t>
            </a:r>
            <a:r>
              <a:rPr lang="ru-RU" sz="900" dirty="0" err="1" smtClean="0"/>
              <a:t>отговаря</a:t>
            </a:r>
            <a:r>
              <a:rPr lang="ru-RU" sz="900" dirty="0" smtClean="0"/>
              <a:t>: „</a:t>
            </a:r>
            <a:r>
              <a:rPr lang="ru-RU" sz="900" dirty="0" err="1" smtClean="0"/>
              <a:t>Това</a:t>
            </a:r>
            <a:r>
              <a:rPr lang="ru-RU" sz="900" dirty="0" smtClean="0"/>
              <a:t> е </a:t>
            </a:r>
            <a:r>
              <a:rPr lang="ru-RU" sz="900" dirty="0" err="1" smtClean="0"/>
              <a:t>единственото</a:t>
            </a:r>
            <a:r>
              <a:rPr lang="ru-RU" sz="900" dirty="0" smtClean="0"/>
              <a:t> </a:t>
            </a:r>
            <a:r>
              <a:rPr lang="ru-RU" sz="900" dirty="0" err="1" smtClean="0"/>
              <a:t>място</a:t>
            </a:r>
            <a:r>
              <a:rPr lang="ru-RU" sz="900" dirty="0" smtClean="0"/>
              <a:t> в </a:t>
            </a:r>
            <a:r>
              <a:rPr lang="ru-RU" sz="900" dirty="0" err="1" smtClean="0"/>
              <a:t>целия</a:t>
            </a:r>
            <a:r>
              <a:rPr lang="ru-RU" sz="900" dirty="0" smtClean="0"/>
              <a:t> огромен Париж, </a:t>
            </a:r>
            <a:r>
              <a:rPr lang="ru-RU" sz="900" dirty="0" err="1" smtClean="0"/>
              <a:t>откъдето</a:t>
            </a:r>
            <a:r>
              <a:rPr lang="ru-RU" sz="900" dirty="0" smtClean="0"/>
              <a:t> </a:t>
            </a:r>
            <a:r>
              <a:rPr lang="ru-RU" sz="900" dirty="0" err="1" smtClean="0"/>
              <a:t>тя</a:t>
            </a:r>
            <a:r>
              <a:rPr lang="ru-RU" sz="900" dirty="0" smtClean="0"/>
              <a:t> не </a:t>
            </a:r>
            <a:r>
              <a:rPr lang="ru-RU" sz="900" dirty="0" err="1" smtClean="0"/>
              <a:t>може</a:t>
            </a:r>
            <a:r>
              <a:rPr lang="ru-RU" sz="900" dirty="0" smtClean="0"/>
              <a:t> да се </a:t>
            </a:r>
            <a:r>
              <a:rPr lang="ru-RU" sz="900" dirty="0" err="1" smtClean="0"/>
              <a:t>види</a:t>
            </a:r>
            <a:r>
              <a:rPr lang="ru-RU" sz="900" dirty="0" smtClean="0"/>
              <a:t>“</a:t>
            </a:r>
          </a:p>
          <a:p>
            <a:r>
              <a:rPr lang="ru-RU" sz="900" dirty="0" err="1" smtClean="0"/>
              <a:t>Основите</a:t>
            </a:r>
            <a:r>
              <a:rPr lang="ru-RU" sz="900" dirty="0" smtClean="0"/>
              <a:t> </a:t>
            </a:r>
            <a:r>
              <a:rPr lang="ru-RU" sz="900" dirty="0" err="1" smtClean="0"/>
              <a:t>са</a:t>
            </a:r>
            <a:r>
              <a:rPr lang="ru-RU" sz="900" dirty="0" smtClean="0"/>
              <a:t> излети и </a:t>
            </a:r>
            <a:r>
              <a:rPr lang="ru-RU" sz="900" dirty="0" err="1" smtClean="0"/>
              <a:t>завършени</a:t>
            </a:r>
            <a:r>
              <a:rPr lang="ru-RU" sz="900" dirty="0" smtClean="0"/>
              <a:t> до 30 </a:t>
            </a:r>
            <a:r>
              <a:rPr lang="ru-RU" sz="900" dirty="0" err="1" smtClean="0"/>
              <a:t>юни</a:t>
            </a:r>
            <a:r>
              <a:rPr lang="ru-RU" sz="900" dirty="0" smtClean="0"/>
              <a:t> 1887 г., след </a:t>
            </a:r>
            <a:r>
              <a:rPr lang="ru-RU" sz="900" dirty="0" err="1" smtClean="0"/>
              <a:t>което</a:t>
            </a:r>
            <a:r>
              <a:rPr lang="ru-RU" sz="900" dirty="0" smtClean="0"/>
              <a:t> </a:t>
            </a:r>
            <a:r>
              <a:rPr lang="ru-RU" sz="900" dirty="0" err="1" smtClean="0"/>
              <a:t>започва</a:t>
            </a:r>
            <a:r>
              <a:rPr lang="ru-RU" sz="900" dirty="0" smtClean="0"/>
              <a:t> </a:t>
            </a:r>
            <a:r>
              <a:rPr lang="ru-RU" sz="900" dirty="0" err="1" smtClean="0"/>
              <a:t>изграждането</a:t>
            </a:r>
            <a:r>
              <a:rPr lang="ru-RU" sz="900" dirty="0" smtClean="0"/>
              <a:t> на </a:t>
            </a:r>
            <a:r>
              <a:rPr lang="ru-RU" sz="900" dirty="0" err="1" smtClean="0"/>
              <a:t>железните</a:t>
            </a:r>
            <a:r>
              <a:rPr lang="ru-RU" sz="900" dirty="0" smtClean="0"/>
              <a:t> части. </a:t>
            </a:r>
            <a:r>
              <a:rPr lang="ru-RU" sz="900" dirty="0" err="1" smtClean="0"/>
              <a:t>Най-сложна</a:t>
            </a:r>
            <a:r>
              <a:rPr lang="ru-RU" sz="900" dirty="0" smtClean="0"/>
              <a:t> се </a:t>
            </a:r>
            <a:r>
              <a:rPr lang="ru-RU" sz="900" dirty="0" err="1" smtClean="0"/>
              <a:t>оказва</a:t>
            </a:r>
            <a:r>
              <a:rPr lang="ru-RU" sz="900" dirty="0" smtClean="0"/>
              <a:t> </a:t>
            </a:r>
            <a:r>
              <a:rPr lang="ru-RU" sz="900" dirty="0" err="1" smtClean="0"/>
              <a:t>първата</a:t>
            </a:r>
            <a:r>
              <a:rPr lang="ru-RU" sz="900" dirty="0" smtClean="0"/>
              <a:t> платформа, и </a:t>
            </a:r>
            <a:r>
              <a:rPr lang="ru-RU" sz="900" dirty="0" err="1" smtClean="0"/>
              <a:t>по-точно</a:t>
            </a:r>
            <a:r>
              <a:rPr lang="ru-RU" sz="900" dirty="0" smtClean="0"/>
              <a:t> </a:t>
            </a:r>
            <a:r>
              <a:rPr lang="ru-RU" sz="900" dirty="0" err="1" smtClean="0"/>
              <a:t>привеждането</a:t>
            </a:r>
            <a:r>
              <a:rPr lang="ru-RU" sz="900" dirty="0" smtClean="0"/>
              <a:t> </a:t>
            </a:r>
            <a:r>
              <a:rPr lang="ru-RU" sz="900" dirty="0" err="1" smtClean="0"/>
              <a:t>ѝ </a:t>
            </a:r>
            <a:r>
              <a:rPr lang="ru-RU" sz="900" dirty="0" smtClean="0"/>
              <a:t>в </a:t>
            </a:r>
            <a:r>
              <a:rPr lang="ru-RU" sz="900" dirty="0" err="1" smtClean="0"/>
              <a:t>хоризонтално</a:t>
            </a:r>
            <a:r>
              <a:rPr lang="ru-RU" sz="900" dirty="0" smtClean="0"/>
              <a:t> положение. За </a:t>
            </a:r>
            <a:r>
              <a:rPr lang="ru-RU" sz="900" dirty="0" err="1" smtClean="0"/>
              <a:t>целта</a:t>
            </a:r>
            <a:r>
              <a:rPr lang="ru-RU" sz="900" dirty="0" smtClean="0"/>
              <a:t> </a:t>
            </a:r>
            <a:r>
              <a:rPr lang="ru-RU" sz="900" dirty="0" err="1" smtClean="0"/>
              <a:t>трябва</a:t>
            </a:r>
            <a:r>
              <a:rPr lang="ru-RU" sz="900" dirty="0" smtClean="0"/>
              <a:t> да се </a:t>
            </a:r>
            <a:r>
              <a:rPr lang="ru-RU" sz="900" dirty="0" err="1" smtClean="0"/>
              <a:t>построи</a:t>
            </a:r>
            <a:r>
              <a:rPr lang="ru-RU" sz="900" dirty="0" smtClean="0"/>
              <a:t> огромно </a:t>
            </a:r>
            <a:r>
              <a:rPr lang="ru-RU" sz="900" dirty="0" err="1" smtClean="0"/>
              <a:t>дървено</a:t>
            </a:r>
            <a:r>
              <a:rPr lang="ru-RU" sz="900" dirty="0" smtClean="0"/>
              <a:t> </a:t>
            </a:r>
            <a:r>
              <a:rPr lang="ru-RU" sz="900" dirty="0" err="1" smtClean="0"/>
              <a:t>скеле</a:t>
            </a:r>
            <a:r>
              <a:rPr lang="ru-RU" sz="900" dirty="0" smtClean="0"/>
              <a:t>. </a:t>
            </a:r>
            <a:r>
              <a:rPr lang="ru-RU" sz="900" dirty="0" err="1" smtClean="0"/>
              <a:t>Строителните</a:t>
            </a:r>
            <a:r>
              <a:rPr lang="ru-RU" sz="900" dirty="0" smtClean="0"/>
              <a:t> </a:t>
            </a:r>
            <a:r>
              <a:rPr lang="ru-RU" sz="900" dirty="0" err="1" smtClean="0"/>
              <a:t>работи</a:t>
            </a:r>
            <a:r>
              <a:rPr lang="ru-RU" sz="900" dirty="0" smtClean="0"/>
              <a:t> не </a:t>
            </a:r>
            <a:r>
              <a:rPr lang="ru-RU" sz="900" dirty="0" err="1" smtClean="0"/>
              <a:t>са</a:t>
            </a:r>
            <a:r>
              <a:rPr lang="ru-RU" sz="900" dirty="0" smtClean="0"/>
              <a:t> </a:t>
            </a:r>
            <a:r>
              <a:rPr lang="ru-RU" sz="900" dirty="0" err="1" smtClean="0"/>
              <a:t>лесни</a:t>
            </a:r>
            <a:r>
              <a:rPr lang="ru-RU" sz="900" dirty="0" smtClean="0"/>
              <a:t>, </a:t>
            </a:r>
            <a:r>
              <a:rPr lang="ru-RU" sz="900" dirty="0" err="1" smtClean="0"/>
              <a:t>вървят</a:t>
            </a:r>
            <a:r>
              <a:rPr lang="ru-RU" sz="900" dirty="0" smtClean="0"/>
              <a:t> </a:t>
            </a:r>
            <a:r>
              <a:rPr lang="ru-RU" sz="900" dirty="0" err="1" smtClean="0"/>
              <a:t>бавно</a:t>
            </a:r>
            <a:r>
              <a:rPr lang="ru-RU" sz="900" dirty="0" smtClean="0"/>
              <a:t>, но без </a:t>
            </a:r>
            <a:r>
              <a:rPr lang="ru-RU" sz="900" dirty="0" err="1" smtClean="0"/>
              <a:t>прекъсване</a:t>
            </a:r>
            <a:r>
              <a:rPr lang="ru-RU" sz="900" dirty="0" smtClean="0"/>
              <a:t>. </a:t>
            </a:r>
            <a:r>
              <a:rPr lang="ru-RU" sz="900" dirty="0" err="1" smtClean="0"/>
              <a:t>Трудностите</a:t>
            </a:r>
            <a:r>
              <a:rPr lang="ru-RU" sz="900" dirty="0" smtClean="0"/>
              <a:t> </a:t>
            </a:r>
            <a:r>
              <a:rPr lang="ru-RU" sz="900" dirty="0" err="1" smtClean="0"/>
              <a:t>подновяват</a:t>
            </a:r>
            <a:r>
              <a:rPr lang="ru-RU" sz="900" dirty="0" smtClean="0"/>
              <a:t> </a:t>
            </a:r>
            <a:r>
              <a:rPr lang="ru-RU" sz="900" dirty="0" err="1" smtClean="0"/>
              <a:t>опасенията</a:t>
            </a:r>
            <a:r>
              <a:rPr lang="ru-RU" sz="900" dirty="0" smtClean="0"/>
              <a:t> за </a:t>
            </a:r>
            <a:r>
              <a:rPr lang="ru-RU" sz="900" dirty="0" err="1" smtClean="0"/>
              <a:t>структурната</a:t>
            </a:r>
            <a:r>
              <a:rPr lang="ru-RU" sz="900" dirty="0" smtClean="0"/>
              <a:t> </a:t>
            </a:r>
            <a:r>
              <a:rPr lang="ru-RU" sz="900" dirty="0" err="1" smtClean="0"/>
              <a:t>ефективност</a:t>
            </a:r>
            <a:r>
              <a:rPr lang="ru-RU" sz="900" dirty="0" smtClean="0"/>
              <a:t> и </a:t>
            </a:r>
            <a:r>
              <a:rPr lang="ru-RU" sz="900" dirty="0" err="1" smtClean="0"/>
              <a:t>безопасност</a:t>
            </a:r>
            <a:r>
              <a:rPr lang="ru-RU" sz="900" dirty="0" smtClean="0"/>
              <a:t> </a:t>
            </a:r>
            <a:r>
              <a:rPr lang="ru-RU" sz="900" dirty="0" err="1" smtClean="0"/>
              <a:t>и</a:t>
            </a:r>
            <a:r>
              <a:rPr lang="ru-RU" sz="900" dirty="0" smtClean="0"/>
              <a:t> в </a:t>
            </a:r>
            <a:r>
              <a:rPr lang="ru-RU" sz="900" dirty="0" err="1" smtClean="0"/>
              <a:t>пресата</a:t>
            </a:r>
            <a:r>
              <a:rPr lang="ru-RU" sz="900" dirty="0" smtClean="0"/>
              <a:t> се </a:t>
            </a:r>
            <a:r>
              <a:rPr lang="ru-RU" sz="900" dirty="0" err="1" smtClean="0"/>
              <a:t>появяват</a:t>
            </a:r>
            <a:r>
              <a:rPr lang="ru-RU" sz="900" dirty="0" smtClean="0"/>
              <a:t> заглавия </a:t>
            </a:r>
            <a:r>
              <a:rPr lang="ru-RU" sz="900" dirty="0" err="1" smtClean="0"/>
              <a:t>като</a:t>
            </a:r>
            <a:r>
              <a:rPr lang="ru-RU" sz="900" dirty="0" smtClean="0"/>
              <a:t> „</a:t>
            </a:r>
            <a:r>
              <a:rPr lang="ru-RU" sz="900" dirty="0" err="1" smtClean="0"/>
              <a:t>Самоубийството</a:t>
            </a:r>
            <a:r>
              <a:rPr lang="ru-RU" sz="900" dirty="0" smtClean="0"/>
              <a:t> на </a:t>
            </a:r>
            <a:r>
              <a:rPr lang="ru-RU" sz="900" dirty="0" err="1" smtClean="0"/>
              <a:t>Айфел</a:t>
            </a:r>
            <a:r>
              <a:rPr lang="ru-RU" sz="900" dirty="0" smtClean="0"/>
              <a:t>“ или „</a:t>
            </a:r>
            <a:r>
              <a:rPr lang="ru-RU" sz="900" dirty="0" err="1" smtClean="0"/>
              <a:t>Айфел</a:t>
            </a:r>
            <a:r>
              <a:rPr lang="ru-RU" sz="900" dirty="0" smtClean="0"/>
              <a:t> е </a:t>
            </a:r>
            <a:r>
              <a:rPr lang="ru-RU" sz="900" dirty="0" err="1" smtClean="0"/>
              <a:t>полудял</a:t>
            </a:r>
            <a:r>
              <a:rPr lang="ru-RU" sz="900" dirty="0" smtClean="0"/>
              <a:t>“</a:t>
            </a:r>
            <a:r>
              <a:rPr lang="ru-RU" sz="900" baseline="30000" dirty="0" smtClean="0"/>
              <a:t>[</a:t>
            </a:r>
            <a:r>
              <a:rPr lang="ru-RU" sz="900" dirty="0" smtClean="0"/>
              <a:t>. На </a:t>
            </a:r>
            <a:r>
              <a:rPr lang="ru-RU" sz="900" dirty="0" err="1" smtClean="0"/>
              <a:t>този</a:t>
            </a:r>
            <a:r>
              <a:rPr lang="ru-RU" sz="900" dirty="0" smtClean="0"/>
              <a:t> </a:t>
            </a:r>
            <a:r>
              <a:rPr lang="ru-RU" sz="900" dirty="0" err="1" smtClean="0"/>
              <a:t>етап</a:t>
            </a:r>
            <a:r>
              <a:rPr lang="ru-RU" sz="900" dirty="0" smtClean="0"/>
              <a:t> </a:t>
            </a:r>
            <a:r>
              <a:rPr lang="ru-RU" sz="900" dirty="0" err="1" smtClean="0"/>
              <a:t>малък</a:t>
            </a:r>
            <a:r>
              <a:rPr lang="ru-RU" sz="900" dirty="0" smtClean="0"/>
              <a:t> „</a:t>
            </a:r>
            <a:r>
              <a:rPr lang="ru-RU" sz="900" dirty="0" err="1" smtClean="0"/>
              <a:t>пълзящ</a:t>
            </a:r>
            <a:r>
              <a:rPr lang="ru-RU" sz="900" dirty="0" smtClean="0"/>
              <a:t>“ кран е </a:t>
            </a:r>
            <a:r>
              <a:rPr lang="ru-RU" sz="900" dirty="0" err="1" smtClean="0"/>
              <a:t>инсталиран</a:t>
            </a:r>
            <a:r>
              <a:rPr lang="ru-RU" sz="900" dirty="0" smtClean="0"/>
              <a:t> </a:t>
            </a:r>
            <a:r>
              <a:rPr lang="ru-RU" sz="900" dirty="0" err="1" smtClean="0"/>
              <a:t>във</a:t>
            </a:r>
            <a:r>
              <a:rPr lang="ru-RU" sz="900" dirty="0" smtClean="0"/>
              <a:t> </a:t>
            </a:r>
            <a:r>
              <a:rPr lang="ru-RU" sz="900" dirty="0" err="1" smtClean="0"/>
              <a:t>всеки</a:t>
            </a:r>
            <a:r>
              <a:rPr lang="ru-RU" sz="900" dirty="0" smtClean="0"/>
              <a:t> един от </a:t>
            </a:r>
            <a:r>
              <a:rPr lang="ru-RU" sz="900" dirty="0" err="1" smtClean="0"/>
              <a:t>краката</a:t>
            </a:r>
            <a:r>
              <a:rPr lang="ru-RU" sz="900" dirty="0" smtClean="0"/>
              <a:t> на </a:t>
            </a:r>
            <a:r>
              <a:rPr lang="ru-RU" sz="900" dirty="0" err="1" smtClean="0"/>
              <a:t>кулата</a:t>
            </a:r>
            <a:r>
              <a:rPr lang="ru-RU" sz="900" dirty="0" smtClean="0"/>
              <a:t> по </a:t>
            </a:r>
            <a:r>
              <a:rPr lang="ru-RU" sz="900" dirty="0" err="1" smtClean="0"/>
              <a:t>релси</a:t>
            </a:r>
            <a:r>
              <a:rPr lang="ru-RU" sz="900" dirty="0" smtClean="0"/>
              <a:t>, </a:t>
            </a:r>
            <a:r>
              <a:rPr lang="ru-RU" sz="900" dirty="0" err="1" smtClean="0"/>
              <a:t>които</a:t>
            </a:r>
            <a:r>
              <a:rPr lang="ru-RU" sz="900" dirty="0" smtClean="0"/>
              <a:t> да се </a:t>
            </a:r>
            <a:r>
              <a:rPr lang="ru-RU" sz="900" dirty="0" err="1" smtClean="0"/>
              <a:t>използват</a:t>
            </a:r>
            <a:r>
              <a:rPr lang="ru-RU" sz="900" dirty="0" smtClean="0"/>
              <a:t> </a:t>
            </a:r>
            <a:r>
              <a:rPr lang="ru-RU" sz="900" dirty="0" err="1" smtClean="0"/>
              <a:t>по-късно</a:t>
            </a:r>
            <a:r>
              <a:rPr lang="ru-RU" sz="900" dirty="0" smtClean="0"/>
              <a:t> за </a:t>
            </a:r>
            <a:r>
              <a:rPr lang="ru-RU" sz="900" dirty="0" err="1" smtClean="0"/>
              <a:t>монтиране</a:t>
            </a:r>
            <a:r>
              <a:rPr lang="ru-RU" sz="900" dirty="0" smtClean="0"/>
              <a:t> на </a:t>
            </a:r>
            <a:r>
              <a:rPr lang="ru-RU" sz="900" dirty="0" err="1" smtClean="0"/>
              <a:t>асансьорите</a:t>
            </a:r>
            <a:r>
              <a:rPr lang="ru-RU" sz="900" dirty="0" smtClean="0"/>
              <a:t>. </a:t>
            </a:r>
            <a:r>
              <a:rPr lang="ru-RU" sz="900" dirty="0" err="1" smtClean="0"/>
              <a:t>Критичният</a:t>
            </a:r>
            <a:r>
              <a:rPr lang="ru-RU" sz="900" dirty="0" smtClean="0"/>
              <a:t> </a:t>
            </a:r>
            <a:r>
              <a:rPr lang="ru-RU" sz="900" dirty="0" err="1" smtClean="0"/>
              <a:t>етап</a:t>
            </a:r>
            <a:r>
              <a:rPr lang="ru-RU" sz="900" dirty="0" smtClean="0"/>
              <a:t> на </a:t>
            </a:r>
            <a:r>
              <a:rPr lang="ru-RU" sz="900" dirty="0" err="1" smtClean="0"/>
              <a:t>съединяването</a:t>
            </a:r>
            <a:r>
              <a:rPr lang="ru-RU" sz="900" dirty="0" smtClean="0"/>
              <a:t> </a:t>
            </a:r>
            <a:r>
              <a:rPr lang="ru-RU" sz="900" dirty="0" err="1" smtClean="0"/>
              <a:t>на</a:t>
            </a:r>
            <a:r>
              <a:rPr lang="ru-RU" sz="900" dirty="0" smtClean="0"/>
              <a:t> </a:t>
            </a:r>
            <a:r>
              <a:rPr lang="ru-RU" sz="900" dirty="0" err="1" smtClean="0"/>
              <a:t>четирите</a:t>
            </a:r>
            <a:r>
              <a:rPr lang="ru-RU" sz="900" dirty="0" smtClean="0"/>
              <a:t> </a:t>
            </a:r>
            <a:r>
              <a:rPr lang="ru-RU" sz="900" dirty="0" err="1" smtClean="0"/>
              <a:t>крака</a:t>
            </a:r>
            <a:r>
              <a:rPr lang="ru-RU" sz="900" dirty="0" smtClean="0"/>
              <a:t> </a:t>
            </a:r>
            <a:r>
              <a:rPr lang="ru-RU" sz="900" dirty="0" err="1" smtClean="0"/>
              <a:t>на</a:t>
            </a:r>
            <a:r>
              <a:rPr lang="ru-RU" sz="900" dirty="0" smtClean="0"/>
              <a:t> </a:t>
            </a:r>
            <a:r>
              <a:rPr lang="ru-RU" sz="900" dirty="0" err="1" smtClean="0"/>
              <a:t>нивото</a:t>
            </a:r>
            <a:r>
              <a:rPr lang="ru-RU" sz="900" dirty="0" smtClean="0"/>
              <a:t> </a:t>
            </a:r>
            <a:r>
              <a:rPr lang="ru-RU" sz="900" dirty="0" err="1" smtClean="0"/>
              <a:t>на</a:t>
            </a:r>
            <a:r>
              <a:rPr lang="ru-RU" sz="900" dirty="0" smtClean="0"/>
              <a:t> </a:t>
            </a:r>
            <a:r>
              <a:rPr lang="ru-RU" sz="900" dirty="0" err="1" smtClean="0"/>
              <a:t>първата</a:t>
            </a:r>
            <a:r>
              <a:rPr lang="ru-RU" sz="900" dirty="0" smtClean="0"/>
              <a:t> платформа </a:t>
            </a:r>
            <a:r>
              <a:rPr lang="ru-RU" sz="900" dirty="0" err="1" smtClean="0"/>
              <a:t>завършва</a:t>
            </a:r>
            <a:r>
              <a:rPr lang="ru-RU" sz="900" dirty="0" smtClean="0"/>
              <a:t> </a:t>
            </a:r>
            <a:r>
              <a:rPr lang="ru-RU" sz="900" dirty="0" err="1" smtClean="0"/>
              <a:t>през</a:t>
            </a:r>
            <a:r>
              <a:rPr lang="ru-RU" sz="900" dirty="0" smtClean="0"/>
              <a:t> март 1888 г. </a:t>
            </a:r>
            <a:r>
              <a:rPr lang="ru-RU" sz="900" dirty="0" err="1" smtClean="0"/>
              <a:t>Споровете</a:t>
            </a:r>
            <a:r>
              <a:rPr lang="ru-RU" sz="900" dirty="0" smtClean="0"/>
              <a:t> сред </a:t>
            </a:r>
            <a:r>
              <a:rPr lang="ru-RU" sz="900" dirty="0" err="1" smtClean="0"/>
              <a:t>творческата</a:t>
            </a:r>
            <a:r>
              <a:rPr lang="ru-RU" sz="900" dirty="0" smtClean="0"/>
              <a:t> </a:t>
            </a:r>
            <a:r>
              <a:rPr lang="ru-RU" sz="900" dirty="0" err="1" smtClean="0"/>
              <a:t>интелигенция</a:t>
            </a:r>
            <a:r>
              <a:rPr lang="ru-RU" sz="900" dirty="0" smtClean="0"/>
              <a:t> постепенно </a:t>
            </a:r>
            <a:r>
              <a:rPr lang="ru-RU" sz="900" dirty="0" err="1" smtClean="0"/>
              <a:t>заглъхват</a:t>
            </a:r>
            <a:r>
              <a:rPr lang="ru-RU" sz="900" dirty="0" smtClean="0"/>
              <a:t> </a:t>
            </a:r>
            <a:r>
              <a:rPr lang="ru-RU" sz="900" dirty="0" err="1" smtClean="0"/>
              <a:t>със</a:t>
            </a:r>
            <a:r>
              <a:rPr lang="ru-RU" sz="900" dirty="0" smtClean="0"/>
              <a:t> </a:t>
            </a:r>
            <a:r>
              <a:rPr lang="ru-RU" sz="900" dirty="0" err="1" smtClean="0"/>
              <a:t>завършването</a:t>
            </a:r>
            <a:r>
              <a:rPr lang="ru-RU" sz="900" dirty="0" smtClean="0"/>
              <a:t> на </a:t>
            </a:r>
            <a:r>
              <a:rPr lang="ru-RU" sz="900" dirty="0" err="1" smtClean="0"/>
              <a:t>съоръжението</a:t>
            </a:r>
            <a:r>
              <a:rPr lang="ru-RU" sz="900" dirty="0" smtClean="0"/>
              <a:t> и с </a:t>
            </a:r>
            <a:r>
              <a:rPr lang="ru-RU" sz="900" dirty="0" err="1" smtClean="0"/>
              <a:t>признаването</a:t>
            </a:r>
            <a:r>
              <a:rPr lang="ru-RU" sz="900" dirty="0" smtClean="0"/>
              <a:t> на </a:t>
            </a:r>
            <a:r>
              <a:rPr lang="ru-RU" sz="900" dirty="0" err="1" smtClean="0"/>
              <a:t>наистина</a:t>
            </a:r>
            <a:r>
              <a:rPr lang="ru-RU" sz="900" dirty="0" smtClean="0"/>
              <a:t> </a:t>
            </a:r>
            <a:r>
              <a:rPr lang="ru-RU" sz="900" dirty="0" err="1" smtClean="0"/>
              <a:t>всеобщия</a:t>
            </a:r>
            <a:r>
              <a:rPr lang="ru-RU" sz="900" dirty="0" smtClean="0"/>
              <a:t> </a:t>
            </a:r>
            <a:r>
              <a:rPr lang="ru-RU" sz="900" dirty="0" err="1" smtClean="0"/>
              <a:t>му</a:t>
            </a:r>
            <a:r>
              <a:rPr lang="ru-RU" sz="900" dirty="0" smtClean="0"/>
              <a:t> успех.</a:t>
            </a:r>
          </a:p>
          <a:p>
            <a:r>
              <a:rPr lang="ru-RU" sz="900" dirty="0" err="1" smtClean="0"/>
              <a:t>Осветена</a:t>
            </a:r>
            <a:r>
              <a:rPr lang="ru-RU" sz="900" dirty="0" smtClean="0"/>
              <a:t> е на 31 март 1889 г., </a:t>
            </a:r>
            <a:r>
              <a:rPr lang="ru-RU" sz="900" dirty="0" err="1" smtClean="0"/>
              <a:t>когато</a:t>
            </a:r>
            <a:r>
              <a:rPr lang="ru-RU" sz="900" dirty="0" smtClean="0"/>
              <a:t> Густав </a:t>
            </a:r>
            <a:r>
              <a:rPr lang="ru-RU" sz="900" dirty="0" err="1" smtClean="0"/>
              <a:t>Айфел</a:t>
            </a:r>
            <a:r>
              <a:rPr lang="ru-RU" sz="900" dirty="0" smtClean="0"/>
              <a:t> </a:t>
            </a:r>
            <a:r>
              <a:rPr lang="ru-RU" sz="900" dirty="0" err="1" smtClean="0"/>
              <a:t>завежда</a:t>
            </a:r>
            <a:r>
              <a:rPr lang="ru-RU" sz="900" dirty="0" smtClean="0"/>
              <a:t> </a:t>
            </a:r>
            <a:r>
              <a:rPr lang="ru-RU" sz="900" dirty="0" err="1" smtClean="0"/>
              <a:t>група</a:t>
            </a:r>
            <a:r>
              <a:rPr lang="ru-RU" sz="900" dirty="0" smtClean="0"/>
              <a:t> </a:t>
            </a:r>
            <a:r>
              <a:rPr lang="ru-RU" sz="900" dirty="0" err="1" smtClean="0"/>
              <a:t>правителствени</a:t>
            </a:r>
            <a:r>
              <a:rPr lang="ru-RU" sz="900" dirty="0" smtClean="0"/>
              <a:t> личности на </a:t>
            </a:r>
            <a:r>
              <a:rPr lang="ru-RU" sz="900" dirty="0" err="1" smtClean="0"/>
              <a:t>обиколка</a:t>
            </a:r>
            <a:r>
              <a:rPr lang="ru-RU" sz="900" dirty="0" smtClean="0"/>
              <a:t>. По </a:t>
            </a:r>
            <a:r>
              <a:rPr lang="ru-RU" sz="900" dirty="0" err="1" smtClean="0"/>
              <a:t>това</a:t>
            </a:r>
            <a:r>
              <a:rPr lang="ru-RU" sz="900" dirty="0" smtClean="0"/>
              <a:t> </a:t>
            </a:r>
            <a:r>
              <a:rPr lang="ru-RU" sz="900" dirty="0" err="1" smtClean="0"/>
              <a:t>време</a:t>
            </a:r>
            <a:r>
              <a:rPr lang="ru-RU" sz="900" dirty="0" smtClean="0"/>
              <a:t> </a:t>
            </a:r>
            <a:r>
              <a:rPr lang="ru-RU" sz="900" dirty="0" err="1" smtClean="0"/>
              <a:t>асансьорите</a:t>
            </a:r>
            <a:r>
              <a:rPr lang="ru-RU" sz="900" dirty="0" smtClean="0"/>
              <a:t> не </a:t>
            </a:r>
            <a:r>
              <a:rPr lang="ru-RU" sz="900" dirty="0" err="1" smtClean="0"/>
              <a:t>работят</a:t>
            </a:r>
            <a:r>
              <a:rPr lang="ru-RU" sz="900" dirty="0" smtClean="0"/>
              <a:t> и </a:t>
            </a:r>
            <a:r>
              <a:rPr lang="ru-RU" sz="900" dirty="0" err="1" smtClean="0"/>
              <a:t>изкачването</a:t>
            </a:r>
            <a:r>
              <a:rPr lang="ru-RU" sz="900" dirty="0" smtClean="0"/>
              <a:t> става пеша. </a:t>
            </a:r>
            <a:r>
              <a:rPr lang="ru-RU" sz="900" dirty="0" err="1" smtClean="0"/>
              <a:t>Повечето</a:t>
            </a:r>
            <a:r>
              <a:rPr lang="ru-RU" sz="900" dirty="0" smtClean="0"/>
              <a:t> представители </a:t>
            </a:r>
            <a:r>
              <a:rPr lang="ru-RU" sz="900" dirty="0" err="1" smtClean="0"/>
              <a:t>остават</a:t>
            </a:r>
            <a:r>
              <a:rPr lang="ru-RU" sz="900" dirty="0" smtClean="0"/>
              <a:t> на </a:t>
            </a:r>
            <a:r>
              <a:rPr lang="ru-RU" sz="900" dirty="0" err="1" smtClean="0"/>
              <a:t>долните</a:t>
            </a:r>
            <a:r>
              <a:rPr lang="ru-RU" sz="900" dirty="0" smtClean="0"/>
              <a:t> нива, но </a:t>
            </a:r>
            <a:r>
              <a:rPr lang="ru-RU" sz="900" dirty="0" err="1" smtClean="0"/>
              <a:t>една</a:t>
            </a:r>
            <a:r>
              <a:rPr lang="ru-RU" sz="900" dirty="0" smtClean="0"/>
              <a:t> малка </a:t>
            </a:r>
            <a:r>
              <a:rPr lang="ru-RU" sz="900" dirty="0" err="1" smtClean="0"/>
              <a:t>група</a:t>
            </a:r>
            <a:r>
              <a:rPr lang="ru-RU" sz="900" dirty="0" smtClean="0"/>
              <a:t> </a:t>
            </a:r>
            <a:r>
              <a:rPr lang="ru-RU" sz="900" dirty="0" err="1" smtClean="0"/>
              <a:t>стига</a:t>
            </a:r>
            <a:r>
              <a:rPr lang="ru-RU" sz="900" dirty="0" smtClean="0"/>
              <a:t> </a:t>
            </a:r>
            <a:r>
              <a:rPr lang="ru-RU" sz="900" dirty="0" err="1" smtClean="0"/>
              <a:t>върха</a:t>
            </a:r>
            <a:r>
              <a:rPr lang="ru-RU" sz="900" dirty="0" smtClean="0"/>
              <a:t>, </a:t>
            </a:r>
            <a:r>
              <a:rPr lang="ru-RU" sz="900" dirty="0" err="1" smtClean="0"/>
              <a:t>където</a:t>
            </a:r>
            <a:r>
              <a:rPr lang="ru-RU" sz="900" dirty="0" smtClean="0"/>
              <a:t> поставят </a:t>
            </a:r>
            <a:r>
              <a:rPr lang="ru-RU" sz="900" dirty="0" err="1" smtClean="0"/>
              <a:t>трибагреника</a:t>
            </a:r>
            <a:r>
              <a:rPr lang="ru-RU" sz="900" dirty="0" smtClean="0"/>
              <a:t> на Франция. </a:t>
            </a:r>
            <a:r>
              <a:rPr lang="ru-RU" sz="900" dirty="0" err="1" smtClean="0"/>
              <a:t>Процедурата</a:t>
            </a:r>
            <a:r>
              <a:rPr lang="ru-RU" sz="900" dirty="0" smtClean="0"/>
              <a:t> е </a:t>
            </a:r>
            <a:r>
              <a:rPr lang="ru-RU" sz="900" dirty="0" err="1" smtClean="0"/>
              <a:t>придружена</a:t>
            </a:r>
            <a:r>
              <a:rPr lang="ru-RU" sz="900" dirty="0" smtClean="0"/>
              <a:t> от 25 залпа, </a:t>
            </a:r>
            <a:r>
              <a:rPr lang="ru-RU" sz="900" dirty="0" err="1" smtClean="0"/>
              <a:t>изстреляни</a:t>
            </a:r>
            <a:r>
              <a:rPr lang="ru-RU" sz="900" dirty="0" smtClean="0"/>
              <a:t> от </a:t>
            </a:r>
            <a:r>
              <a:rPr lang="ru-RU" sz="900" dirty="0" err="1" smtClean="0"/>
              <a:t>по-долното</a:t>
            </a:r>
            <a:r>
              <a:rPr lang="ru-RU" sz="900" dirty="0" smtClean="0"/>
              <a:t> </a:t>
            </a:r>
            <a:r>
              <a:rPr lang="ru-RU" sz="900" dirty="0" err="1" smtClean="0"/>
              <a:t>ниво</a:t>
            </a:r>
            <a:r>
              <a:rPr lang="ru-RU" sz="900" dirty="0" smtClean="0"/>
              <a:t>. </a:t>
            </a:r>
            <a:r>
              <a:rPr lang="ru-RU" sz="900" dirty="0" err="1" smtClean="0"/>
              <a:t>Официално</a:t>
            </a:r>
            <a:r>
              <a:rPr lang="ru-RU" sz="900" dirty="0" smtClean="0"/>
              <a:t> </a:t>
            </a:r>
            <a:r>
              <a:rPr lang="ru-RU" sz="900" dirty="0" err="1" smtClean="0"/>
              <a:t>кулата</a:t>
            </a:r>
            <a:r>
              <a:rPr lang="ru-RU" sz="900" dirty="0" smtClean="0"/>
              <a:t> е отворена за посещения на 6 май 1889 г. </a:t>
            </a:r>
            <a:r>
              <a:rPr lang="ru-RU" sz="900" dirty="0" err="1" smtClean="0"/>
              <a:t>Тя</a:t>
            </a:r>
            <a:r>
              <a:rPr lang="ru-RU" sz="900" dirty="0" smtClean="0"/>
              <a:t> </a:t>
            </a:r>
            <a:r>
              <a:rPr lang="ru-RU" sz="900" dirty="0" err="1" smtClean="0"/>
              <a:t>мигновено</a:t>
            </a:r>
            <a:r>
              <a:rPr lang="ru-RU" sz="900" dirty="0" smtClean="0"/>
              <a:t> се </a:t>
            </a:r>
            <a:r>
              <a:rPr lang="ru-RU" sz="900" dirty="0" err="1" smtClean="0"/>
              <a:t>превръща</a:t>
            </a:r>
            <a:r>
              <a:rPr lang="ru-RU" sz="900" dirty="0" smtClean="0"/>
              <a:t> в хит и се </a:t>
            </a:r>
            <a:r>
              <a:rPr lang="ru-RU" sz="900" dirty="0" err="1" smtClean="0"/>
              <a:t>образуват</a:t>
            </a:r>
            <a:r>
              <a:rPr lang="ru-RU" sz="900" dirty="0" smtClean="0"/>
              <a:t> </a:t>
            </a:r>
            <a:r>
              <a:rPr lang="ru-RU" sz="900" dirty="0" err="1" smtClean="0"/>
              <a:t>големи</a:t>
            </a:r>
            <a:r>
              <a:rPr lang="ru-RU" sz="900" dirty="0" smtClean="0"/>
              <a:t> опашки от </a:t>
            </a:r>
            <a:r>
              <a:rPr lang="ru-RU" sz="900" dirty="0" err="1" smtClean="0"/>
              <a:t>желаещи</a:t>
            </a:r>
            <a:r>
              <a:rPr lang="ru-RU" sz="900" dirty="0" smtClean="0"/>
              <a:t> да се </a:t>
            </a:r>
            <a:r>
              <a:rPr lang="ru-RU" sz="900" dirty="0" err="1" smtClean="0"/>
              <a:t>качат</a:t>
            </a:r>
            <a:r>
              <a:rPr lang="ru-RU" sz="900" dirty="0" smtClean="0"/>
              <a:t> да я </a:t>
            </a:r>
            <a:r>
              <a:rPr lang="ru-RU" sz="900" dirty="0" err="1" smtClean="0"/>
              <a:t>разгледат</a:t>
            </a:r>
            <a:r>
              <a:rPr lang="ru-RU" sz="900" dirty="0" smtClean="0"/>
              <a:t>. </a:t>
            </a:r>
            <a:r>
              <a:rPr lang="ru-RU" sz="900" dirty="0" err="1" smtClean="0"/>
              <a:t>Билетът</a:t>
            </a:r>
            <a:r>
              <a:rPr lang="ru-RU" sz="900" dirty="0" smtClean="0"/>
              <a:t> за </a:t>
            </a:r>
            <a:r>
              <a:rPr lang="ru-RU" sz="900" dirty="0" err="1" smtClean="0"/>
              <a:t>първото</a:t>
            </a:r>
            <a:r>
              <a:rPr lang="ru-RU" sz="900" dirty="0" smtClean="0"/>
              <a:t> </a:t>
            </a:r>
            <a:r>
              <a:rPr lang="ru-RU" sz="900" dirty="0" err="1" smtClean="0"/>
              <a:t>ниво</a:t>
            </a:r>
            <a:r>
              <a:rPr lang="ru-RU" sz="900" dirty="0" smtClean="0"/>
              <a:t> е 2 франка, за </a:t>
            </a:r>
            <a:r>
              <a:rPr lang="ru-RU" sz="900" dirty="0" err="1" smtClean="0"/>
              <a:t>второто</a:t>
            </a:r>
            <a:r>
              <a:rPr lang="ru-RU" sz="900" dirty="0" smtClean="0"/>
              <a:t> – 3, а за </a:t>
            </a:r>
            <a:r>
              <a:rPr lang="ru-RU" sz="900" dirty="0" err="1" smtClean="0"/>
              <a:t>върха</a:t>
            </a:r>
            <a:r>
              <a:rPr lang="ru-RU" sz="900" dirty="0" smtClean="0"/>
              <a:t> – 5, </a:t>
            </a:r>
            <a:r>
              <a:rPr lang="ru-RU" sz="900" dirty="0" err="1" smtClean="0"/>
              <a:t>като</a:t>
            </a:r>
            <a:r>
              <a:rPr lang="ru-RU" sz="900" dirty="0" smtClean="0"/>
              <a:t> в неделя се </a:t>
            </a:r>
            <a:r>
              <a:rPr lang="ru-RU" sz="900" dirty="0" err="1" smtClean="0"/>
              <a:t>предлагат</a:t>
            </a:r>
            <a:r>
              <a:rPr lang="ru-RU" sz="900" dirty="0" smtClean="0"/>
              <a:t> на половин цена. До края на </a:t>
            </a:r>
            <a:r>
              <a:rPr lang="ru-RU" sz="900" dirty="0" err="1" smtClean="0"/>
              <a:t>изложението</a:t>
            </a:r>
            <a:r>
              <a:rPr lang="ru-RU" sz="900" dirty="0" smtClean="0"/>
              <a:t> е </a:t>
            </a:r>
            <a:r>
              <a:rPr lang="ru-RU" sz="900" dirty="0" err="1" smtClean="0"/>
              <a:t>изкачена</a:t>
            </a:r>
            <a:r>
              <a:rPr lang="ru-RU" sz="900" dirty="0" smtClean="0"/>
              <a:t> от 2 </a:t>
            </a:r>
            <a:r>
              <a:rPr lang="ru-RU" sz="900" dirty="0" err="1" smtClean="0"/>
              <a:t>милиона</a:t>
            </a:r>
            <a:r>
              <a:rPr lang="ru-RU" sz="900" dirty="0" smtClean="0"/>
              <a:t> души. </a:t>
            </a:r>
            <a:r>
              <a:rPr lang="ru-RU" sz="900" dirty="0" err="1" smtClean="0"/>
              <a:t>Четиридесет</a:t>
            </a:r>
            <a:r>
              <a:rPr lang="ru-RU" sz="900" dirty="0" smtClean="0"/>
              <a:t> и </a:t>
            </a:r>
            <a:r>
              <a:rPr lang="ru-RU" sz="900" dirty="0" err="1" smtClean="0"/>
              <a:t>една</a:t>
            </a:r>
            <a:r>
              <a:rPr lang="ru-RU" sz="900" dirty="0" smtClean="0"/>
              <a:t> </a:t>
            </a:r>
            <a:r>
              <a:rPr lang="ru-RU" sz="900" dirty="0" err="1" smtClean="0"/>
              <a:t>години</a:t>
            </a:r>
            <a:r>
              <a:rPr lang="ru-RU" sz="900" dirty="0" smtClean="0"/>
              <a:t> </a:t>
            </a:r>
            <a:r>
              <a:rPr lang="ru-RU" sz="900" dirty="0" err="1" smtClean="0"/>
              <a:t>остава</a:t>
            </a:r>
            <a:r>
              <a:rPr lang="ru-RU" sz="900" dirty="0" smtClean="0"/>
              <a:t> </a:t>
            </a:r>
            <a:r>
              <a:rPr lang="ru-RU" sz="900" dirty="0" err="1" smtClean="0"/>
              <a:t>най-високата</a:t>
            </a:r>
            <a:r>
              <a:rPr lang="ru-RU" sz="900" dirty="0" smtClean="0"/>
              <a:t> конструкция в света. </a:t>
            </a:r>
            <a:r>
              <a:rPr lang="ru-RU" sz="900" dirty="0" err="1" smtClean="0"/>
              <a:t>Нейният</a:t>
            </a:r>
            <a:r>
              <a:rPr lang="ru-RU" sz="900" dirty="0" smtClean="0"/>
              <a:t> </a:t>
            </a:r>
            <a:r>
              <a:rPr lang="ru-RU" sz="900" dirty="0" err="1" smtClean="0"/>
              <a:t>архитект</a:t>
            </a:r>
            <a:r>
              <a:rPr lang="ru-RU" sz="900" dirty="0" smtClean="0"/>
              <a:t> Густав </a:t>
            </a:r>
            <a:r>
              <a:rPr lang="ru-RU" sz="900" dirty="0" err="1" smtClean="0"/>
              <a:t>Айфел</a:t>
            </a:r>
            <a:r>
              <a:rPr lang="ru-RU" sz="900" dirty="0" smtClean="0"/>
              <a:t> е автор и на </a:t>
            </a:r>
            <a:r>
              <a:rPr lang="ru-RU" sz="900" dirty="0" err="1" smtClean="0"/>
              <a:t>други</a:t>
            </a:r>
            <a:r>
              <a:rPr lang="ru-RU" sz="900" dirty="0" smtClean="0"/>
              <a:t> </a:t>
            </a:r>
            <a:r>
              <a:rPr lang="ru-RU" sz="900" dirty="0" err="1" smtClean="0"/>
              <a:t>известни</a:t>
            </a:r>
            <a:r>
              <a:rPr lang="ru-RU" sz="900" dirty="0" smtClean="0"/>
              <a:t> постройки </a:t>
            </a:r>
            <a:r>
              <a:rPr lang="ru-RU" sz="900" dirty="0" err="1" smtClean="0"/>
              <a:t>като</a:t>
            </a:r>
            <a:r>
              <a:rPr lang="ru-RU" sz="900" dirty="0" smtClean="0"/>
              <a:t> </a:t>
            </a:r>
            <a:r>
              <a:rPr lang="ru-RU" sz="900" dirty="0" err="1" smtClean="0"/>
              <a:t>Статуята</a:t>
            </a:r>
            <a:r>
              <a:rPr lang="ru-RU" sz="900" dirty="0" smtClean="0"/>
              <a:t> на </a:t>
            </a:r>
            <a:r>
              <a:rPr lang="ru-RU" sz="900" dirty="0" err="1" smtClean="0"/>
              <a:t>свободата</a:t>
            </a:r>
            <a:r>
              <a:rPr lang="ru-RU" sz="900" dirty="0" smtClean="0"/>
              <a:t>, </a:t>
            </a:r>
            <a:r>
              <a:rPr lang="ru-RU" sz="900" dirty="0" err="1" smtClean="0"/>
              <a:t>виадуктът</a:t>
            </a:r>
            <a:r>
              <a:rPr lang="ru-RU" sz="900" dirty="0" smtClean="0"/>
              <a:t> в </a:t>
            </a:r>
            <a:r>
              <a:rPr lang="ru-RU" sz="900" dirty="0" err="1" smtClean="0"/>
              <a:t>Гараби</a:t>
            </a:r>
            <a:r>
              <a:rPr lang="ru-RU" sz="900" dirty="0" smtClean="0"/>
              <a:t>, </a:t>
            </a:r>
            <a:r>
              <a:rPr lang="ru-RU" sz="900" dirty="0" err="1" smtClean="0"/>
              <a:t>гара</a:t>
            </a:r>
            <a:r>
              <a:rPr lang="ru-RU" sz="900" dirty="0" smtClean="0"/>
              <a:t> </a:t>
            </a:r>
            <a:r>
              <a:rPr lang="ru-RU" sz="900" dirty="0" err="1" smtClean="0"/>
              <a:t>Нюгати</a:t>
            </a:r>
            <a:r>
              <a:rPr lang="ru-RU" sz="900" dirty="0" smtClean="0"/>
              <a:t> </a:t>
            </a:r>
            <a:r>
              <a:rPr lang="ru-RU" sz="900" dirty="0" err="1" smtClean="0"/>
              <a:t>в</a:t>
            </a:r>
            <a:r>
              <a:rPr lang="ru-RU" sz="900" dirty="0" smtClean="0"/>
              <a:t> </a:t>
            </a:r>
            <a:r>
              <a:rPr lang="ru-RU" sz="900" dirty="0" err="1" smtClean="0"/>
              <a:t>Будапеща</a:t>
            </a:r>
            <a:r>
              <a:rPr lang="ru-RU" sz="900" dirty="0" smtClean="0"/>
              <a:t> </a:t>
            </a:r>
            <a:r>
              <a:rPr lang="ru-RU" sz="900" i="1" dirty="0" smtClean="0"/>
              <a:t>(</a:t>
            </a:r>
            <a:r>
              <a:rPr lang="ru-RU" sz="900" i="1" dirty="0" err="1" smtClean="0"/>
              <a:t>Унгария</a:t>
            </a:r>
            <a:r>
              <a:rPr lang="ru-RU" sz="900" i="1" dirty="0" smtClean="0"/>
              <a:t>)</a:t>
            </a:r>
            <a:r>
              <a:rPr lang="ru-RU" sz="900" dirty="0" smtClean="0"/>
              <a:t>.</a:t>
            </a: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 descr="0000327724-articl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Триумфална арка (</a:t>
            </a:r>
            <a:r>
              <a:rPr lang="bg-BG" dirty="0" err="1" smtClean="0"/>
              <a:t>Етоал</a:t>
            </a:r>
            <a:r>
              <a:rPr lang="bg-BG" dirty="0" smtClean="0"/>
              <a:t>)</a:t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b="1" dirty="0" err="1" smtClean="0"/>
              <a:t>Триумфалната</a:t>
            </a:r>
            <a:r>
              <a:rPr lang="ru-RU" b="1" dirty="0" smtClean="0"/>
              <a:t> арка</a:t>
            </a:r>
            <a:r>
              <a:rPr lang="ru-RU" dirty="0" smtClean="0"/>
              <a:t> (на </a:t>
            </a:r>
            <a:r>
              <a:rPr lang="ru-RU" dirty="0" err="1" smtClean="0"/>
              <a:t>френски</a:t>
            </a:r>
            <a:r>
              <a:rPr lang="ru-RU" dirty="0" smtClean="0"/>
              <a:t>: </a:t>
            </a:r>
            <a:r>
              <a:rPr lang="ru-RU" i="1" dirty="0" err="1" smtClean="0"/>
              <a:t>Arc</a:t>
            </a:r>
            <a:r>
              <a:rPr lang="ru-RU" i="1" dirty="0" smtClean="0"/>
              <a:t> </a:t>
            </a:r>
            <a:r>
              <a:rPr lang="ru-RU" i="1" dirty="0" err="1" smtClean="0"/>
              <a:t>de</a:t>
            </a:r>
            <a:r>
              <a:rPr lang="ru-RU" i="1" dirty="0" smtClean="0"/>
              <a:t> </a:t>
            </a:r>
            <a:r>
              <a:rPr lang="ru-RU" i="1" dirty="0" err="1" smtClean="0"/>
              <a:t>Triomphe</a:t>
            </a:r>
            <a:r>
              <a:rPr lang="ru-RU" dirty="0" smtClean="0"/>
              <a:t>) е сред </a:t>
            </a:r>
            <a:r>
              <a:rPr lang="ru-RU" dirty="0" err="1" smtClean="0"/>
              <a:t>най-известните</a:t>
            </a:r>
            <a:r>
              <a:rPr lang="ru-RU" dirty="0" smtClean="0"/>
              <a:t> </a:t>
            </a:r>
            <a:r>
              <a:rPr lang="ru-RU" dirty="0" err="1" smtClean="0"/>
              <a:t>монументи</a:t>
            </a:r>
            <a:r>
              <a:rPr lang="ru-RU" dirty="0" smtClean="0"/>
              <a:t> в Париж.</a:t>
            </a:r>
          </a:p>
          <a:p>
            <a:r>
              <a:rPr lang="ru-RU" dirty="0" err="1" smtClean="0"/>
              <a:t>Тя</a:t>
            </a:r>
            <a:r>
              <a:rPr lang="ru-RU" dirty="0" smtClean="0"/>
              <a:t> е </a:t>
            </a:r>
            <a:r>
              <a:rPr lang="ru-RU" dirty="0" err="1" smtClean="0"/>
              <a:t>разположена</a:t>
            </a:r>
            <a:r>
              <a:rPr lang="ru-RU" dirty="0" smtClean="0"/>
              <a:t> в </a:t>
            </a:r>
            <a:r>
              <a:rPr lang="ru-RU" dirty="0" err="1" smtClean="0"/>
              <a:t>центъра</a:t>
            </a:r>
            <a:r>
              <a:rPr lang="ru-RU" dirty="0" smtClean="0"/>
              <a:t> на </a:t>
            </a:r>
            <a:r>
              <a:rPr lang="ru-RU" dirty="0" err="1" smtClean="0"/>
              <a:t>площад</a:t>
            </a:r>
            <a:r>
              <a:rPr lang="ru-RU" dirty="0" smtClean="0"/>
              <a:t> „</a:t>
            </a:r>
            <a:r>
              <a:rPr lang="ru-RU" dirty="0" err="1" smtClean="0"/>
              <a:t>Шарл</a:t>
            </a:r>
            <a:r>
              <a:rPr lang="ru-RU" dirty="0" smtClean="0"/>
              <a:t> </a:t>
            </a:r>
            <a:r>
              <a:rPr lang="ru-RU" dirty="0" err="1" smtClean="0"/>
              <a:t>дьо</a:t>
            </a:r>
            <a:r>
              <a:rPr lang="ru-RU" dirty="0" smtClean="0"/>
              <a:t> Гол“, в </a:t>
            </a:r>
            <a:r>
              <a:rPr lang="ru-RU" dirty="0" err="1" smtClean="0"/>
              <a:t>западния</a:t>
            </a:r>
            <a:r>
              <a:rPr lang="ru-RU" dirty="0" smtClean="0"/>
              <a:t> край на </a:t>
            </a:r>
            <a:r>
              <a:rPr lang="ru-RU" dirty="0" err="1" smtClean="0"/>
              <a:t>прочутия</a:t>
            </a:r>
            <a:r>
              <a:rPr lang="ru-RU" dirty="0" smtClean="0"/>
              <a:t> бул. „</a:t>
            </a:r>
            <a:r>
              <a:rPr lang="ru-RU" dirty="0" err="1" smtClean="0"/>
              <a:t>Шанз-Елизе</a:t>
            </a:r>
            <a:r>
              <a:rPr lang="ru-RU" dirty="0" smtClean="0"/>
              <a:t>“. </a:t>
            </a:r>
            <a:r>
              <a:rPr lang="ru-RU" dirty="0" err="1" smtClean="0"/>
              <a:t>Съществува</a:t>
            </a:r>
            <a:r>
              <a:rPr lang="ru-RU" dirty="0" smtClean="0"/>
              <a:t> и </a:t>
            </a:r>
            <a:r>
              <a:rPr lang="ru-RU" dirty="0" err="1" smtClean="0"/>
              <a:t>по-малка</a:t>
            </a:r>
            <a:r>
              <a:rPr lang="ru-RU" dirty="0" smtClean="0"/>
              <a:t> </a:t>
            </a:r>
            <a:r>
              <a:rPr lang="ru-RU" dirty="0" err="1" smtClean="0"/>
              <a:t>триумфална</a:t>
            </a:r>
            <a:r>
              <a:rPr lang="ru-RU" dirty="0" smtClean="0"/>
              <a:t> арка, </a:t>
            </a:r>
            <a:r>
              <a:rPr lang="ru-RU" dirty="0" err="1" smtClean="0"/>
              <a:t>която</a:t>
            </a:r>
            <a:r>
              <a:rPr lang="ru-RU" dirty="0" smtClean="0"/>
              <a:t> се </a:t>
            </a:r>
            <a:r>
              <a:rPr lang="ru-RU" dirty="0" err="1" smtClean="0"/>
              <a:t>намира</a:t>
            </a:r>
            <a:r>
              <a:rPr lang="ru-RU" dirty="0" smtClean="0"/>
              <a:t> </a:t>
            </a:r>
            <a:r>
              <a:rPr lang="ru-RU" dirty="0" err="1" smtClean="0"/>
              <a:t>западно</a:t>
            </a:r>
            <a:r>
              <a:rPr lang="ru-RU" dirty="0" smtClean="0"/>
              <a:t> от </a:t>
            </a:r>
            <a:r>
              <a:rPr lang="ru-RU" dirty="0" err="1" smtClean="0"/>
              <a:t>Лувъра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Построена е в </a:t>
            </a:r>
            <a:r>
              <a:rPr lang="ru-RU" dirty="0" err="1" smtClean="0"/>
              <a:t>чест</a:t>
            </a:r>
            <a:r>
              <a:rPr lang="ru-RU" dirty="0" smtClean="0"/>
              <a:t> на </a:t>
            </a:r>
            <a:r>
              <a:rPr lang="ru-RU" dirty="0" err="1" smtClean="0"/>
              <a:t>всички</a:t>
            </a:r>
            <a:r>
              <a:rPr lang="ru-RU" dirty="0" smtClean="0"/>
              <a:t> </a:t>
            </a:r>
            <a:r>
              <a:rPr lang="ru-RU" dirty="0" err="1" smtClean="0"/>
              <a:t>воювали</a:t>
            </a:r>
            <a:r>
              <a:rPr lang="ru-RU" dirty="0" smtClean="0"/>
              <a:t> и </a:t>
            </a:r>
            <a:r>
              <a:rPr lang="ru-RU" dirty="0" err="1" smtClean="0"/>
              <a:t>загинали</a:t>
            </a:r>
            <a:r>
              <a:rPr lang="ru-RU" dirty="0" smtClean="0"/>
              <a:t> за Франция </a:t>
            </a:r>
            <a:r>
              <a:rPr lang="ru-RU" dirty="0" err="1" smtClean="0"/>
              <a:t>във</a:t>
            </a:r>
            <a:r>
              <a:rPr lang="ru-RU" dirty="0" smtClean="0"/>
              <a:t> </a:t>
            </a:r>
            <a:r>
              <a:rPr lang="ru-RU" dirty="0" err="1" smtClean="0"/>
              <a:t>войните</a:t>
            </a:r>
            <a:r>
              <a:rPr lang="ru-RU" dirty="0" smtClean="0"/>
              <a:t> на </a:t>
            </a:r>
            <a:r>
              <a:rPr lang="ru-RU" dirty="0" err="1" smtClean="0"/>
              <a:t>Първата</a:t>
            </a:r>
            <a:r>
              <a:rPr lang="ru-RU" dirty="0" smtClean="0"/>
              <a:t> </a:t>
            </a:r>
            <a:r>
              <a:rPr lang="ru-RU" dirty="0" err="1" smtClean="0"/>
              <a:t>френска</a:t>
            </a:r>
            <a:r>
              <a:rPr lang="ru-RU" dirty="0" smtClean="0"/>
              <a:t> </a:t>
            </a:r>
            <a:r>
              <a:rPr lang="ru-RU" dirty="0" err="1" smtClean="0"/>
              <a:t>република</a:t>
            </a:r>
            <a:r>
              <a:rPr lang="ru-RU" dirty="0" smtClean="0"/>
              <a:t> и </a:t>
            </a:r>
            <a:r>
              <a:rPr lang="ru-RU" dirty="0" err="1" smtClean="0"/>
              <a:t>Наполеоновите</a:t>
            </a:r>
            <a:r>
              <a:rPr lang="ru-RU" dirty="0" smtClean="0"/>
              <a:t> </a:t>
            </a:r>
            <a:r>
              <a:rPr lang="ru-RU" dirty="0" err="1" smtClean="0"/>
              <a:t>войни</a:t>
            </a:r>
            <a:r>
              <a:rPr lang="ru-RU" dirty="0" smtClean="0"/>
              <a:t> (1789 – 1815). </a:t>
            </a:r>
            <a:r>
              <a:rPr lang="ru-RU" dirty="0" err="1" smtClean="0"/>
              <a:t>Имената</a:t>
            </a:r>
            <a:r>
              <a:rPr lang="ru-RU" dirty="0" smtClean="0"/>
              <a:t> на </a:t>
            </a:r>
            <a:r>
              <a:rPr lang="ru-RU" dirty="0" err="1" smtClean="0"/>
              <a:t>всички</a:t>
            </a:r>
            <a:r>
              <a:rPr lang="ru-RU" dirty="0" smtClean="0"/>
              <a:t> </a:t>
            </a:r>
            <a:r>
              <a:rPr lang="ru-RU" dirty="0" err="1" smtClean="0"/>
              <a:t>френски</a:t>
            </a:r>
            <a:r>
              <a:rPr lang="ru-RU" dirty="0" smtClean="0"/>
              <a:t> победи и </a:t>
            </a:r>
            <a:r>
              <a:rPr lang="ru-RU" dirty="0" err="1" smtClean="0"/>
              <a:t>генерали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изписани</a:t>
            </a:r>
            <a:r>
              <a:rPr lang="ru-RU" dirty="0" smtClean="0"/>
              <a:t> </a:t>
            </a:r>
            <a:r>
              <a:rPr lang="ru-RU" dirty="0" err="1" smtClean="0"/>
              <a:t>върху</a:t>
            </a:r>
            <a:r>
              <a:rPr lang="ru-RU" dirty="0" smtClean="0"/>
              <a:t> </a:t>
            </a:r>
            <a:r>
              <a:rPr lang="ru-RU" dirty="0" err="1" smtClean="0"/>
              <a:t>вътрешните</a:t>
            </a:r>
            <a:r>
              <a:rPr lang="ru-RU" dirty="0" smtClean="0"/>
              <a:t>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външни</a:t>
            </a:r>
            <a:r>
              <a:rPr lang="ru-RU" dirty="0" smtClean="0"/>
              <a:t> </a:t>
            </a:r>
            <a:r>
              <a:rPr lang="ru-RU" dirty="0" err="1" smtClean="0"/>
              <a:t>стени</a:t>
            </a:r>
            <a:r>
              <a:rPr lang="ru-RU" dirty="0" smtClean="0"/>
              <a:t> на </a:t>
            </a:r>
            <a:r>
              <a:rPr lang="ru-RU" dirty="0" err="1" smtClean="0"/>
              <a:t>арката</a:t>
            </a:r>
            <a:r>
              <a:rPr lang="ru-RU" dirty="0" smtClean="0"/>
              <a:t>, а под свода </a:t>
            </a:r>
            <a:r>
              <a:rPr lang="ru-RU" dirty="0" err="1" smtClean="0"/>
              <a:t>ѝ </a:t>
            </a:r>
            <a:r>
              <a:rPr lang="ru-RU" dirty="0" smtClean="0"/>
              <a:t>лежи </a:t>
            </a:r>
            <a:r>
              <a:rPr lang="ru-RU" dirty="0" err="1" smtClean="0"/>
              <a:t>гробът</a:t>
            </a:r>
            <a:r>
              <a:rPr lang="ru-RU" dirty="0" smtClean="0"/>
              <a:t> на </a:t>
            </a:r>
            <a:r>
              <a:rPr lang="ru-RU" dirty="0" err="1" smtClean="0"/>
              <a:t>незнайния</a:t>
            </a:r>
            <a:r>
              <a:rPr lang="ru-RU" dirty="0" smtClean="0"/>
              <a:t> воин от </a:t>
            </a:r>
            <a:r>
              <a:rPr lang="ru-RU" dirty="0" err="1" smtClean="0"/>
              <a:t>Първата</a:t>
            </a:r>
            <a:r>
              <a:rPr lang="ru-RU" dirty="0" smtClean="0"/>
              <a:t> </a:t>
            </a:r>
            <a:r>
              <a:rPr lang="ru-RU" dirty="0" err="1" smtClean="0"/>
              <a:t>световна</a:t>
            </a:r>
            <a:r>
              <a:rPr lang="ru-RU" dirty="0" smtClean="0"/>
              <a:t> война.</a:t>
            </a:r>
          </a:p>
          <a:p>
            <a:r>
              <a:rPr lang="ru-RU" dirty="0" err="1" smtClean="0"/>
              <a:t>Строежът</a:t>
            </a:r>
            <a:r>
              <a:rPr lang="ru-RU" dirty="0" smtClean="0"/>
              <a:t> </a:t>
            </a:r>
            <a:r>
              <a:rPr lang="ru-RU" dirty="0" err="1" smtClean="0"/>
              <a:t>ѝ започва</a:t>
            </a:r>
            <a:r>
              <a:rPr lang="ru-RU" dirty="0" smtClean="0"/>
              <a:t> по </a:t>
            </a:r>
            <a:r>
              <a:rPr lang="ru-RU" dirty="0" err="1" smtClean="0"/>
              <a:t>времето</a:t>
            </a:r>
            <a:r>
              <a:rPr lang="ru-RU" dirty="0" smtClean="0"/>
              <a:t> на Наполеон Бонапарт – 1806 г., и </a:t>
            </a:r>
            <a:r>
              <a:rPr lang="ru-RU" dirty="0" err="1" smtClean="0"/>
              <a:t>завършва</a:t>
            </a:r>
            <a:r>
              <a:rPr lang="ru-RU" dirty="0" smtClean="0"/>
              <a:t> </a:t>
            </a:r>
            <a:r>
              <a:rPr lang="ru-RU" dirty="0" err="1" smtClean="0"/>
              <a:t>през</a:t>
            </a:r>
            <a:r>
              <a:rPr lang="ru-RU" dirty="0" smtClean="0"/>
              <a:t> 1836 г. </a:t>
            </a:r>
            <a:r>
              <a:rPr lang="ru-RU" dirty="0" err="1" smtClean="0"/>
              <a:t>Мястото</a:t>
            </a:r>
            <a:r>
              <a:rPr lang="ru-RU" dirty="0" smtClean="0"/>
              <a:t>, на </a:t>
            </a:r>
            <a:r>
              <a:rPr lang="ru-RU" dirty="0" err="1" smtClean="0"/>
              <a:t>което</a:t>
            </a:r>
            <a:r>
              <a:rPr lang="ru-RU" dirty="0" smtClean="0"/>
              <a:t> е построена </a:t>
            </a:r>
            <a:r>
              <a:rPr lang="ru-RU" dirty="0" err="1" smtClean="0"/>
              <a:t>Триумфалната</a:t>
            </a:r>
            <a:r>
              <a:rPr lang="ru-RU" dirty="0" smtClean="0"/>
              <a:t> арка, е наречено „</a:t>
            </a:r>
            <a:r>
              <a:rPr lang="ru-RU" dirty="0" err="1" smtClean="0"/>
              <a:t>Площад</a:t>
            </a:r>
            <a:r>
              <a:rPr lang="ru-RU" dirty="0" smtClean="0"/>
              <a:t> на </a:t>
            </a:r>
            <a:r>
              <a:rPr lang="ru-RU" dirty="0" err="1" smtClean="0"/>
              <a:t>звездата</a:t>
            </a:r>
            <a:r>
              <a:rPr lang="ru-RU" dirty="0" smtClean="0"/>
              <a:t>“ (</a:t>
            </a:r>
            <a:r>
              <a:rPr lang="ru-RU" i="1" dirty="0" err="1" smtClean="0"/>
              <a:t>Etoile</a:t>
            </a:r>
            <a:r>
              <a:rPr lang="ru-RU" dirty="0" smtClean="0"/>
              <a:t>) </a:t>
            </a:r>
            <a:r>
              <a:rPr lang="ru-RU" dirty="0" err="1" smtClean="0"/>
              <a:t>заради</a:t>
            </a:r>
            <a:r>
              <a:rPr lang="ru-RU" dirty="0" smtClean="0"/>
              <a:t> </a:t>
            </a:r>
            <a:r>
              <a:rPr lang="ru-RU" dirty="0" err="1" smtClean="0"/>
              <a:t>многото</a:t>
            </a:r>
            <a:r>
              <a:rPr lang="ru-RU" dirty="0" smtClean="0"/>
              <a:t> </a:t>
            </a:r>
            <a:r>
              <a:rPr lang="ru-RU" dirty="0" err="1" smtClean="0"/>
              <a:t>булеварди</a:t>
            </a:r>
            <a:r>
              <a:rPr lang="ru-RU" dirty="0" smtClean="0"/>
              <a:t>, </a:t>
            </a:r>
            <a:r>
              <a:rPr lang="ru-RU" dirty="0" err="1" smtClean="0"/>
              <a:t>които</a:t>
            </a:r>
            <a:r>
              <a:rPr lang="ru-RU" dirty="0" smtClean="0"/>
              <a:t> водят </a:t>
            </a:r>
            <a:r>
              <a:rPr lang="ru-RU" dirty="0" err="1" smtClean="0"/>
              <a:t>началото</a:t>
            </a:r>
            <a:r>
              <a:rPr lang="ru-RU" dirty="0" smtClean="0"/>
              <a:t> си </a:t>
            </a:r>
            <a:r>
              <a:rPr lang="ru-RU" dirty="0" err="1" smtClean="0"/>
              <a:t>оттук</a:t>
            </a:r>
            <a:r>
              <a:rPr lang="ru-RU" dirty="0" smtClean="0"/>
              <a:t>. </a:t>
            </a:r>
            <a:r>
              <a:rPr lang="ru-RU" dirty="0" err="1" smtClean="0"/>
              <a:t>Вътре</a:t>
            </a:r>
            <a:r>
              <a:rPr lang="ru-RU" dirty="0" smtClean="0"/>
              <a:t> в </a:t>
            </a:r>
            <a:r>
              <a:rPr lang="ru-RU" dirty="0" err="1" smtClean="0"/>
              <a:t>арката</a:t>
            </a:r>
            <a:r>
              <a:rPr lang="ru-RU" dirty="0" smtClean="0"/>
              <a:t> </a:t>
            </a:r>
            <a:r>
              <a:rPr lang="ru-RU" dirty="0" err="1" smtClean="0"/>
              <a:t>има</a:t>
            </a:r>
            <a:r>
              <a:rPr lang="ru-RU" dirty="0" smtClean="0"/>
              <a:t> </a:t>
            </a:r>
            <a:r>
              <a:rPr lang="ru-RU" dirty="0" err="1" smtClean="0"/>
              <a:t>малък</a:t>
            </a:r>
            <a:r>
              <a:rPr lang="ru-RU" dirty="0" smtClean="0"/>
              <a:t> музей, </a:t>
            </a:r>
            <a:r>
              <a:rPr lang="ru-RU" dirty="0" err="1" smtClean="0"/>
              <a:t>документиращ</a:t>
            </a:r>
            <a:r>
              <a:rPr lang="ru-RU" dirty="0" smtClean="0"/>
              <a:t> </a:t>
            </a:r>
            <a:r>
              <a:rPr lang="ru-RU" dirty="0" err="1" smtClean="0"/>
              <a:t>историята</a:t>
            </a:r>
            <a:r>
              <a:rPr lang="ru-RU" dirty="0" smtClean="0"/>
              <a:t> ѝ.</a:t>
            </a:r>
          </a:p>
          <a:p>
            <a:r>
              <a:rPr lang="ru-RU" dirty="0" err="1" smtClean="0"/>
              <a:t>Триумфалната</a:t>
            </a:r>
            <a:r>
              <a:rPr lang="ru-RU" dirty="0" smtClean="0"/>
              <a:t> арка е </a:t>
            </a:r>
            <a:r>
              <a:rPr lang="ru-RU" dirty="0" err="1" smtClean="0"/>
              <a:t>свързващо</a:t>
            </a:r>
            <a:r>
              <a:rPr lang="ru-RU" dirty="0" smtClean="0"/>
              <a:t> звено от </a:t>
            </a:r>
            <a:r>
              <a:rPr lang="ru-RU" dirty="0" err="1" smtClean="0"/>
              <a:t>Историческата</a:t>
            </a:r>
            <a:r>
              <a:rPr lang="ru-RU" dirty="0" smtClean="0"/>
              <a:t> ос (</a:t>
            </a:r>
            <a:r>
              <a:rPr lang="ru-RU" i="1" dirty="0" err="1" smtClean="0"/>
              <a:t>Axe</a:t>
            </a:r>
            <a:r>
              <a:rPr lang="ru-RU" i="1" dirty="0" smtClean="0"/>
              <a:t> </a:t>
            </a:r>
            <a:r>
              <a:rPr lang="ru-RU" i="1" dirty="0" err="1" smtClean="0"/>
              <a:t>historique</a:t>
            </a:r>
            <a:r>
              <a:rPr lang="ru-RU" dirty="0" smtClean="0"/>
              <a:t>) – </a:t>
            </a:r>
            <a:r>
              <a:rPr lang="ru-RU" dirty="0" err="1" smtClean="0"/>
              <a:t>поредица</a:t>
            </a:r>
            <a:r>
              <a:rPr lang="ru-RU" dirty="0" smtClean="0"/>
              <a:t> от </a:t>
            </a:r>
            <a:r>
              <a:rPr lang="ru-RU" dirty="0" err="1" smtClean="0"/>
              <a:t>монументи</a:t>
            </a:r>
            <a:r>
              <a:rPr lang="ru-RU" dirty="0" smtClean="0"/>
              <a:t>, </a:t>
            </a:r>
            <a:r>
              <a:rPr lang="ru-RU" dirty="0" err="1" smtClean="0"/>
              <a:t>която</a:t>
            </a:r>
            <a:r>
              <a:rPr lang="ru-RU" dirty="0" smtClean="0"/>
              <a:t> </a:t>
            </a:r>
            <a:r>
              <a:rPr lang="ru-RU" dirty="0" err="1" smtClean="0"/>
              <a:t>започва</a:t>
            </a:r>
            <a:r>
              <a:rPr lang="ru-RU" dirty="0" smtClean="0"/>
              <a:t> </a:t>
            </a:r>
            <a:r>
              <a:rPr lang="ru-RU" dirty="0" err="1" smtClean="0"/>
              <a:t>от</a:t>
            </a:r>
            <a:r>
              <a:rPr lang="ru-RU" dirty="0" smtClean="0"/>
              <a:t> </a:t>
            </a:r>
            <a:r>
              <a:rPr lang="ru-RU" dirty="0" err="1" smtClean="0"/>
              <a:t>Лувъра</a:t>
            </a:r>
            <a:r>
              <a:rPr lang="ru-RU" dirty="0" smtClean="0"/>
              <a:t> и </a:t>
            </a:r>
            <a:r>
              <a:rPr lang="ru-RU" dirty="0" err="1" smtClean="0"/>
              <a:t>завършва</a:t>
            </a:r>
            <a:r>
              <a:rPr lang="ru-RU" dirty="0" smtClean="0"/>
              <a:t> до </a:t>
            </a:r>
            <a:r>
              <a:rPr lang="ru-RU" dirty="0" err="1" smtClean="0"/>
              <a:t>Голямата</a:t>
            </a:r>
            <a:r>
              <a:rPr lang="ru-RU" dirty="0" smtClean="0"/>
              <a:t> арка на пл. „</a:t>
            </a:r>
            <a:r>
              <a:rPr lang="ru-RU" dirty="0" err="1" smtClean="0"/>
              <a:t>Дефанс</a:t>
            </a:r>
            <a:r>
              <a:rPr lang="ru-RU" dirty="0" smtClean="0"/>
              <a:t>“. </a:t>
            </a:r>
            <a:r>
              <a:rPr lang="ru-RU" dirty="0" err="1" smtClean="0"/>
              <a:t>Проектирана</a:t>
            </a:r>
            <a:r>
              <a:rPr lang="ru-RU" dirty="0" smtClean="0"/>
              <a:t> е от </a:t>
            </a:r>
            <a:r>
              <a:rPr lang="ru-RU" dirty="0" err="1" smtClean="0"/>
              <a:t>Жан-Франсоа-Терез</a:t>
            </a:r>
            <a:r>
              <a:rPr lang="ru-RU" dirty="0" smtClean="0"/>
              <a:t> </a:t>
            </a:r>
            <a:r>
              <a:rPr lang="ru-RU" dirty="0" err="1" smtClean="0"/>
              <a:t>Шалгрен</a:t>
            </a:r>
            <a:r>
              <a:rPr lang="ru-RU" dirty="0" smtClean="0"/>
              <a:t> </a:t>
            </a:r>
            <a:r>
              <a:rPr lang="ru-RU" dirty="0" err="1" smtClean="0"/>
              <a:t>през</a:t>
            </a:r>
            <a:r>
              <a:rPr lang="ru-RU" dirty="0" smtClean="0"/>
              <a:t> 1806 г.,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иконографите</a:t>
            </a:r>
            <a:r>
              <a:rPr lang="ru-RU" dirty="0" smtClean="0"/>
              <a:t> </a:t>
            </a:r>
            <a:r>
              <a:rPr lang="ru-RU" dirty="0" err="1" smtClean="0"/>
              <a:t>изобразяват</a:t>
            </a:r>
            <a:r>
              <a:rPr lang="ru-RU" dirty="0" smtClean="0"/>
              <a:t> голи </a:t>
            </a:r>
            <a:r>
              <a:rPr lang="ru-RU" dirty="0" err="1" smtClean="0"/>
              <a:t>френски</a:t>
            </a:r>
            <a:r>
              <a:rPr lang="ru-RU" dirty="0" smtClean="0"/>
              <a:t> </a:t>
            </a:r>
            <a:r>
              <a:rPr lang="ru-RU" dirty="0" err="1" smtClean="0"/>
              <a:t>младежи</a:t>
            </a:r>
            <a:r>
              <a:rPr lang="ru-RU" dirty="0" smtClean="0"/>
              <a:t>, </a:t>
            </a:r>
            <a:r>
              <a:rPr lang="ru-RU" dirty="0" err="1" smtClean="0"/>
              <a:t>борещи</a:t>
            </a:r>
            <a:r>
              <a:rPr lang="ru-RU" dirty="0" smtClean="0"/>
              <a:t> се </a:t>
            </a:r>
            <a:r>
              <a:rPr lang="ru-RU" dirty="0" err="1" smtClean="0"/>
              <a:t>срещу</a:t>
            </a:r>
            <a:r>
              <a:rPr lang="ru-RU" dirty="0" smtClean="0"/>
              <a:t> </a:t>
            </a:r>
            <a:r>
              <a:rPr lang="ru-RU" dirty="0" err="1" smtClean="0"/>
              <a:t>облечени</a:t>
            </a:r>
            <a:r>
              <a:rPr lang="ru-RU" dirty="0" smtClean="0"/>
              <a:t> в </a:t>
            </a:r>
            <a:r>
              <a:rPr lang="ru-RU" dirty="0" err="1" smtClean="0"/>
              <a:t>ризници</a:t>
            </a:r>
            <a:r>
              <a:rPr lang="ru-RU" dirty="0" smtClean="0"/>
              <a:t> </a:t>
            </a:r>
            <a:r>
              <a:rPr lang="ru-RU" dirty="0" err="1" smtClean="0"/>
              <a:t>немски</a:t>
            </a:r>
            <a:r>
              <a:rPr lang="ru-RU" dirty="0" smtClean="0"/>
              <a:t> </a:t>
            </a:r>
            <a:r>
              <a:rPr lang="ru-RU" dirty="0" err="1" smtClean="0"/>
              <a:t>войници</a:t>
            </a:r>
            <a:r>
              <a:rPr lang="ru-RU" dirty="0" smtClean="0"/>
              <a:t>. </a:t>
            </a:r>
            <a:r>
              <a:rPr lang="ru-RU" dirty="0" err="1" smtClean="0"/>
              <a:t>Сюжетът</a:t>
            </a:r>
            <a:r>
              <a:rPr lang="ru-RU" dirty="0" smtClean="0"/>
              <a:t> </a:t>
            </a:r>
            <a:r>
              <a:rPr lang="ru-RU" dirty="0" err="1" smtClean="0"/>
              <a:t>дава</a:t>
            </a:r>
            <a:r>
              <a:rPr lang="ru-RU" dirty="0" smtClean="0"/>
              <a:t> пример за </a:t>
            </a:r>
            <a:r>
              <a:rPr lang="ru-RU" dirty="0" err="1" smtClean="0"/>
              <a:t>изграждането</a:t>
            </a:r>
            <a:r>
              <a:rPr lang="ru-RU" dirty="0" smtClean="0"/>
              <a:t> и на </a:t>
            </a:r>
            <a:r>
              <a:rPr lang="ru-RU" dirty="0" err="1" smtClean="0"/>
              <a:t>други</a:t>
            </a:r>
            <a:r>
              <a:rPr lang="ru-RU" dirty="0" smtClean="0"/>
              <a:t> </a:t>
            </a:r>
            <a:r>
              <a:rPr lang="ru-RU" dirty="0" err="1" smtClean="0"/>
              <a:t>обществени</a:t>
            </a:r>
            <a:r>
              <a:rPr lang="ru-RU" dirty="0" smtClean="0"/>
              <a:t> </a:t>
            </a:r>
            <a:r>
              <a:rPr lang="ru-RU" dirty="0" err="1" smtClean="0"/>
              <a:t>паметници</a:t>
            </a:r>
            <a:r>
              <a:rPr lang="ru-RU" dirty="0" smtClean="0"/>
              <a:t> с </a:t>
            </a:r>
            <a:r>
              <a:rPr lang="ru-RU" dirty="0" err="1" smtClean="0"/>
              <a:t>патриотични</a:t>
            </a:r>
            <a:r>
              <a:rPr lang="ru-RU" dirty="0" smtClean="0"/>
              <a:t> послания.</a:t>
            </a:r>
          </a:p>
          <a:p>
            <a:r>
              <a:rPr lang="ru-RU" dirty="0" err="1" smtClean="0"/>
              <a:t>Триумфалната</a:t>
            </a:r>
            <a:r>
              <a:rPr lang="ru-RU" dirty="0" smtClean="0"/>
              <a:t> арка е </a:t>
            </a:r>
            <a:r>
              <a:rPr lang="ru-RU" dirty="0" err="1" smtClean="0"/>
              <a:t>висока</a:t>
            </a:r>
            <a:r>
              <a:rPr lang="ru-RU" dirty="0" smtClean="0"/>
              <a:t> 50 метра и широка 45 метра. </a:t>
            </a:r>
            <a:r>
              <a:rPr lang="ru-RU" dirty="0" err="1" smtClean="0"/>
              <a:t>Големият</a:t>
            </a:r>
            <a:r>
              <a:rPr lang="ru-RU" dirty="0" smtClean="0"/>
              <a:t> свод е с </a:t>
            </a:r>
            <a:r>
              <a:rPr lang="ru-RU" dirty="0" err="1" smtClean="0"/>
              <a:t>височина</a:t>
            </a:r>
            <a:r>
              <a:rPr lang="ru-RU" dirty="0" smtClean="0"/>
              <a:t> 29,19 метра и ширина 14,62 метра, а </a:t>
            </a:r>
            <a:r>
              <a:rPr lang="ru-RU" dirty="0" err="1" smtClean="0"/>
              <a:t>малкият</a:t>
            </a:r>
            <a:r>
              <a:rPr lang="ru-RU" dirty="0" smtClean="0"/>
              <a:t> свод е висок 18,68 метра и е </a:t>
            </a:r>
            <a:r>
              <a:rPr lang="ru-RU" dirty="0" err="1" smtClean="0"/>
              <a:t>със</a:t>
            </a:r>
            <a:r>
              <a:rPr lang="ru-RU" dirty="0" smtClean="0"/>
              <a:t> ширина от 8,44 метра. </a:t>
            </a:r>
            <a:r>
              <a:rPr lang="ru-RU" dirty="0" err="1" smtClean="0"/>
              <a:t>Тя</a:t>
            </a:r>
            <a:r>
              <a:rPr lang="ru-RU" dirty="0" smtClean="0"/>
              <a:t> е </a:t>
            </a:r>
            <a:r>
              <a:rPr lang="ru-RU" dirty="0" err="1" smtClean="0"/>
              <a:t>втората</a:t>
            </a:r>
            <a:r>
              <a:rPr lang="ru-RU" dirty="0" smtClean="0"/>
              <a:t> </a:t>
            </a:r>
            <a:r>
              <a:rPr lang="ru-RU" dirty="0" err="1" smtClean="0"/>
              <a:t>най-голяма</a:t>
            </a:r>
            <a:r>
              <a:rPr lang="ru-RU" dirty="0" smtClean="0"/>
              <a:t> </a:t>
            </a:r>
            <a:r>
              <a:rPr lang="ru-RU" dirty="0" err="1" smtClean="0"/>
              <a:t>триумфална</a:t>
            </a:r>
            <a:r>
              <a:rPr lang="ru-RU" dirty="0" smtClean="0"/>
              <a:t> арка в света след </a:t>
            </a:r>
            <a:r>
              <a:rPr lang="ru-RU" dirty="0" err="1" smtClean="0"/>
              <a:t>Триумфалната</a:t>
            </a:r>
            <a:r>
              <a:rPr lang="ru-RU" dirty="0" smtClean="0"/>
              <a:t> арка в </a:t>
            </a:r>
            <a:r>
              <a:rPr lang="ru-RU" dirty="0" err="1" smtClean="0"/>
              <a:t>Пхенян</a:t>
            </a:r>
            <a:r>
              <a:rPr lang="ru-RU" dirty="0" smtClean="0"/>
              <a:t>. </a:t>
            </a:r>
            <a:r>
              <a:rPr lang="ru-RU" dirty="0" err="1" smtClean="0"/>
              <a:t>Дизайнът</a:t>
            </a:r>
            <a:r>
              <a:rPr lang="ru-RU" dirty="0" smtClean="0"/>
              <a:t> </a:t>
            </a:r>
            <a:r>
              <a:rPr lang="ru-RU" dirty="0" err="1" smtClean="0"/>
              <a:t>ѝ </a:t>
            </a:r>
            <a:r>
              <a:rPr lang="ru-RU" dirty="0" smtClean="0"/>
              <a:t>е </a:t>
            </a:r>
            <a:r>
              <a:rPr lang="ru-RU" dirty="0" err="1" smtClean="0"/>
              <a:t>вдъхновен</a:t>
            </a:r>
            <a:r>
              <a:rPr lang="ru-RU" dirty="0" smtClean="0"/>
              <a:t> от </a:t>
            </a:r>
            <a:r>
              <a:rPr lang="ru-RU" dirty="0" err="1" smtClean="0"/>
              <a:t>римската</a:t>
            </a:r>
            <a:r>
              <a:rPr lang="ru-RU" dirty="0" smtClean="0"/>
              <a:t> Арка на Тит. </a:t>
            </a:r>
            <a:r>
              <a:rPr lang="ru-RU" dirty="0" err="1" smtClean="0"/>
              <a:t>Триумфалната</a:t>
            </a:r>
            <a:r>
              <a:rPr lang="ru-RU" dirty="0" smtClean="0"/>
              <a:t> арка е толкова </a:t>
            </a:r>
            <a:r>
              <a:rPr lang="ru-RU" dirty="0" err="1" smtClean="0"/>
              <a:t>колосална</a:t>
            </a:r>
            <a:r>
              <a:rPr lang="ru-RU" dirty="0" smtClean="0"/>
              <a:t>, </a:t>
            </a:r>
            <a:r>
              <a:rPr lang="ru-RU" dirty="0" err="1" smtClean="0"/>
              <a:t>че</a:t>
            </a:r>
            <a:r>
              <a:rPr lang="ru-RU" dirty="0" smtClean="0"/>
              <a:t> 3 </a:t>
            </a:r>
            <a:r>
              <a:rPr lang="ru-RU" dirty="0" err="1" smtClean="0"/>
              <a:t>седмици</a:t>
            </a:r>
            <a:r>
              <a:rPr lang="ru-RU" dirty="0" smtClean="0"/>
              <a:t> след парада на </a:t>
            </a:r>
            <a:r>
              <a:rPr lang="ru-RU" dirty="0" err="1" smtClean="0"/>
              <a:t>победата</a:t>
            </a:r>
            <a:r>
              <a:rPr lang="ru-RU" dirty="0" smtClean="0"/>
              <a:t> в Париж </a:t>
            </a:r>
            <a:r>
              <a:rPr lang="ru-RU" dirty="0" err="1" smtClean="0"/>
              <a:t>през</a:t>
            </a:r>
            <a:r>
              <a:rPr lang="ru-RU" dirty="0" smtClean="0"/>
              <a:t> 1919 г. </a:t>
            </a:r>
            <a:r>
              <a:rPr lang="ru-RU" dirty="0" err="1" smtClean="0"/>
              <a:t>Шарл</a:t>
            </a:r>
            <a:r>
              <a:rPr lang="ru-RU" dirty="0" smtClean="0"/>
              <a:t> </a:t>
            </a:r>
            <a:r>
              <a:rPr lang="ru-RU" dirty="0" err="1" smtClean="0"/>
              <a:t>Годфроа</a:t>
            </a:r>
            <a:r>
              <a:rPr lang="ru-RU" dirty="0" smtClean="0"/>
              <a:t> </a:t>
            </a:r>
            <a:r>
              <a:rPr lang="ru-RU" dirty="0" err="1" smtClean="0"/>
              <a:t>прелита</a:t>
            </a:r>
            <a:r>
              <a:rPr lang="ru-RU" dirty="0" smtClean="0"/>
              <a:t> с </a:t>
            </a:r>
            <a:r>
              <a:rPr lang="ru-RU" dirty="0" err="1" smtClean="0"/>
              <a:t>неговия</a:t>
            </a:r>
            <a:r>
              <a:rPr lang="ru-RU" dirty="0" smtClean="0"/>
              <a:t> самолет „</a:t>
            </a:r>
            <a:r>
              <a:rPr lang="ru-RU" dirty="0" err="1" smtClean="0"/>
              <a:t>Нюпорт</a:t>
            </a:r>
            <a:r>
              <a:rPr lang="ru-RU" dirty="0" smtClean="0"/>
              <a:t>“ </a:t>
            </a:r>
            <a:r>
              <a:rPr lang="ru-RU" dirty="0" err="1" smtClean="0"/>
              <a:t>през</a:t>
            </a:r>
            <a:r>
              <a:rPr lang="ru-RU" dirty="0" smtClean="0"/>
              <a:t> свода на </a:t>
            </a:r>
            <a:r>
              <a:rPr lang="ru-RU" dirty="0" err="1" smtClean="0"/>
              <a:t>арката</a:t>
            </a:r>
            <a:r>
              <a:rPr lang="ru-RU" dirty="0" smtClean="0"/>
              <a:t>,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събитието</a:t>
            </a:r>
            <a:r>
              <a:rPr lang="ru-RU" dirty="0" smtClean="0"/>
              <a:t> е записано на кинолента.</a:t>
            </a:r>
          </a:p>
          <a:p>
            <a:endParaRPr lang="bg-BG" dirty="0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История</a:t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285852" y="1447800"/>
            <a:ext cx="7647836" cy="5195910"/>
          </a:xfrm>
        </p:spPr>
        <p:txBody>
          <a:bodyPr>
            <a:normAutofit fontScale="40000" lnSpcReduction="20000"/>
          </a:bodyPr>
          <a:lstStyle/>
          <a:p>
            <a:r>
              <a:rPr lang="ru-RU" dirty="0" err="1" smtClean="0"/>
              <a:t>Триумфалната</a:t>
            </a:r>
            <a:r>
              <a:rPr lang="ru-RU" dirty="0" smtClean="0"/>
              <a:t> арка се </a:t>
            </a:r>
            <a:r>
              <a:rPr lang="ru-RU" dirty="0" err="1" smtClean="0"/>
              <a:t>намира</a:t>
            </a:r>
            <a:r>
              <a:rPr lang="ru-RU" dirty="0" smtClean="0"/>
              <a:t> на </a:t>
            </a:r>
            <a:r>
              <a:rPr lang="ru-RU" dirty="0" err="1" smtClean="0"/>
              <a:t>десния</a:t>
            </a:r>
            <a:r>
              <a:rPr lang="ru-RU" dirty="0" smtClean="0"/>
              <a:t> </a:t>
            </a:r>
            <a:r>
              <a:rPr lang="ru-RU" dirty="0" err="1" smtClean="0"/>
              <a:t>бряг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река Сена, в </a:t>
            </a:r>
            <a:r>
              <a:rPr lang="ru-RU" dirty="0" err="1" smtClean="0"/>
              <a:t>центъра</a:t>
            </a:r>
            <a:r>
              <a:rPr lang="ru-RU" dirty="0" smtClean="0"/>
              <a:t> на 12-ъгълна конфигурация от 12 </a:t>
            </a:r>
            <a:r>
              <a:rPr lang="ru-RU" dirty="0" err="1" smtClean="0"/>
              <a:t>булеварда</a:t>
            </a:r>
            <a:r>
              <a:rPr lang="ru-RU" dirty="0" smtClean="0"/>
              <a:t>. </a:t>
            </a:r>
            <a:r>
              <a:rPr lang="ru-RU" dirty="0" err="1" smtClean="0"/>
              <a:t>Възложена</a:t>
            </a:r>
            <a:r>
              <a:rPr lang="ru-RU" dirty="0" smtClean="0"/>
              <a:t> е за </a:t>
            </a:r>
            <a:r>
              <a:rPr lang="ru-RU" dirty="0" err="1" smtClean="0"/>
              <a:t>изпълнение</a:t>
            </a:r>
            <a:r>
              <a:rPr lang="ru-RU" dirty="0" smtClean="0"/>
              <a:t> от Наполеон Бонапарт </a:t>
            </a:r>
            <a:r>
              <a:rPr lang="ru-RU" dirty="0" err="1" smtClean="0"/>
              <a:t>през</a:t>
            </a:r>
            <a:r>
              <a:rPr lang="ru-RU" dirty="0" smtClean="0"/>
              <a:t> 1806 г. след </a:t>
            </a:r>
            <a:r>
              <a:rPr lang="ru-RU" dirty="0" err="1" smtClean="0"/>
              <a:t>победата</a:t>
            </a:r>
            <a:r>
              <a:rPr lang="ru-RU" dirty="0" smtClean="0"/>
              <a:t> при Аустерлиц. Само </a:t>
            </a:r>
            <a:r>
              <a:rPr lang="ru-RU" dirty="0" err="1" smtClean="0"/>
              <a:t>поставянето</a:t>
            </a:r>
            <a:r>
              <a:rPr lang="ru-RU" dirty="0" smtClean="0"/>
              <a:t> на </a:t>
            </a:r>
            <a:r>
              <a:rPr lang="ru-RU" dirty="0" err="1" smtClean="0"/>
              <a:t>основите</a:t>
            </a:r>
            <a:r>
              <a:rPr lang="ru-RU" dirty="0" smtClean="0"/>
              <a:t> </a:t>
            </a:r>
            <a:r>
              <a:rPr lang="ru-RU" dirty="0" err="1" smtClean="0"/>
              <a:t>трае</a:t>
            </a:r>
            <a:r>
              <a:rPr lang="ru-RU" dirty="0" smtClean="0"/>
              <a:t> 2 г.,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през</a:t>
            </a:r>
            <a:r>
              <a:rPr lang="ru-RU" dirty="0" smtClean="0"/>
              <a:t> 1810 г., </a:t>
            </a:r>
            <a:r>
              <a:rPr lang="ru-RU" dirty="0" err="1" smtClean="0"/>
              <a:t>когато</a:t>
            </a:r>
            <a:r>
              <a:rPr lang="ru-RU" dirty="0" smtClean="0"/>
              <a:t> Наполеон </a:t>
            </a:r>
            <a:r>
              <a:rPr lang="ru-RU" dirty="0" err="1" smtClean="0"/>
              <a:t>влиза</a:t>
            </a:r>
            <a:r>
              <a:rPr lang="ru-RU" dirty="0" smtClean="0"/>
              <a:t> в Париж </a:t>
            </a:r>
            <a:r>
              <a:rPr lang="ru-RU" dirty="0" err="1" smtClean="0"/>
              <a:t>със</a:t>
            </a:r>
            <a:r>
              <a:rPr lang="ru-RU" dirty="0" smtClean="0"/>
              <a:t> </a:t>
            </a:r>
            <a:r>
              <a:rPr lang="ru-RU" dirty="0" err="1" smtClean="0"/>
              <a:t>своята</a:t>
            </a:r>
            <a:r>
              <a:rPr lang="ru-RU" dirty="0" smtClean="0"/>
              <a:t> </a:t>
            </a:r>
            <a:r>
              <a:rPr lang="ru-RU" dirty="0" err="1" smtClean="0"/>
              <a:t>годеница</a:t>
            </a:r>
            <a:r>
              <a:rPr lang="ru-RU" dirty="0" smtClean="0"/>
              <a:t> </a:t>
            </a:r>
            <a:r>
              <a:rPr lang="ru-RU" dirty="0" err="1" smtClean="0"/>
              <a:t>дукесата</a:t>
            </a:r>
            <a:r>
              <a:rPr lang="ru-RU" dirty="0" smtClean="0"/>
              <a:t> на Австрия Мария-Луиза, е бил </a:t>
            </a:r>
            <a:r>
              <a:rPr lang="ru-RU" dirty="0" err="1" smtClean="0"/>
              <a:t>завършен</a:t>
            </a:r>
            <a:r>
              <a:rPr lang="ru-RU" dirty="0" smtClean="0"/>
              <a:t> </a:t>
            </a:r>
            <a:r>
              <a:rPr lang="ru-RU" dirty="0" err="1" smtClean="0"/>
              <a:t>дървеният</a:t>
            </a:r>
            <a:r>
              <a:rPr lang="ru-RU" dirty="0" smtClean="0"/>
              <a:t> макет на </a:t>
            </a:r>
            <a:r>
              <a:rPr lang="ru-RU" dirty="0" err="1" smtClean="0"/>
              <a:t>арката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Архитектът</a:t>
            </a:r>
            <a:r>
              <a:rPr lang="ru-RU" dirty="0" smtClean="0"/>
              <a:t> Жан </a:t>
            </a:r>
            <a:r>
              <a:rPr lang="ru-RU" dirty="0" err="1" smtClean="0"/>
              <a:t>Шалгрен</a:t>
            </a:r>
            <a:r>
              <a:rPr lang="ru-RU" dirty="0" smtClean="0"/>
              <a:t> </a:t>
            </a:r>
            <a:r>
              <a:rPr lang="ru-RU" dirty="0" err="1" smtClean="0"/>
              <a:t>умира</a:t>
            </a:r>
            <a:r>
              <a:rPr lang="ru-RU" dirty="0" smtClean="0"/>
              <a:t> </a:t>
            </a:r>
            <a:r>
              <a:rPr lang="ru-RU" dirty="0" err="1" smtClean="0"/>
              <a:t>през</a:t>
            </a:r>
            <a:r>
              <a:rPr lang="ru-RU" dirty="0" smtClean="0"/>
              <a:t> 1811 г. и </a:t>
            </a:r>
            <a:r>
              <a:rPr lang="ru-RU" dirty="0" err="1" smtClean="0"/>
              <a:t>работата</a:t>
            </a:r>
            <a:r>
              <a:rPr lang="ru-RU" dirty="0" smtClean="0"/>
              <a:t> по </a:t>
            </a:r>
            <a:r>
              <a:rPr lang="ru-RU" dirty="0" err="1" smtClean="0"/>
              <a:t>изграждане</a:t>
            </a:r>
            <a:r>
              <a:rPr lang="ru-RU" dirty="0" smtClean="0"/>
              <a:t> на </a:t>
            </a:r>
            <a:r>
              <a:rPr lang="ru-RU" dirty="0" err="1" smtClean="0"/>
              <a:t>арката</a:t>
            </a:r>
            <a:r>
              <a:rPr lang="ru-RU" dirty="0" smtClean="0"/>
              <a:t> е </a:t>
            </a:r>
            <a:r>
              <a:rPr lang="ru-RU" dirty="0" err="1" smtClean="0"/>
              <a:t>поета</a:t>
            </a:r>
            <a:r>
              <a:rPr lang="ru-RU" dirty="0" smtClean="0"/>
              <a:t> от Жан-Никола </a:t>
            </a:r>
            <a:r>
              <a:rPr lang="ru-RU" dirty="0" err="1" smtClean="0"/>
              <a:t>Уйо</a:t>
            </a:r>
            <a:r>
              <a:rPr lang="ru-RU" dirty="0" smtClean="0"/>
              <a:t>. По </a:t>
            </a:r>
            <a:r>
              <a:rPr lang="ru-RU" dirty="0" err="1" smtClean="0"/>
              <a:t>време</a:t>
            </a:r>
            <a:r>
              <a:rPr lang="ru-RU" dirty="0" smtClean="0"/>
              <a:t> на </a:t>
            </a:r>
            <a:r>
              <a:rPr lang="ru-RU" dirty="0" err="1" smtClean="0"/>
              <a:t>възстановяването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монархията</a:t>
            </a:r>
            <a:r>
              <a:rPr lang="ru-RU" dirty="0" smtClean="0"/>
              <a:t> от </a:t>
            </a:r>
            <a:r>
              <a:rPr lang="ru-RU" dirty="0" err="1" smtClean="0"/>
              <a:t>Бурбоните</a:t>
            </a:r>
            <a:r>
              <a:rPr lang="ru-RU" dirty="0" smtClean="0"/>
              <a:t> </a:t>
            </a:r>
            <a:r>
              <a:rPr lang="ru-RU" dirty="0" err="1" smtClean="0"/>
              <a:t>изграждането</a:t>
            </a:r>
            <a:r>
              <a:rPr lang="ru-RU" dirty="0" smtClean="0"/>
              <a:t> на </a:t>
            </a:r>
            <a:r>
              <a:rPr lang="ru-RU" dirty="0" err="1" smtClean="0"/>
              <a:t>Триумфалната</a:t>
            </a:r>
            <a:r>
              <a:rPr lang="ru-RU" dirty="0" smtClean="0"/>
              <a:t> арка е </a:t>
            </a:r>
            <a:r>
              <a:rPr lang="ru-RU" dirty="0" err="1" smtClean="0"/>
              <a:t>спряно</a:t>
            </a:r>
            <a:r>
              <a:rPr lang="ru-RU" dirty="0" smtClean="0"/>
              <a:t>,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нейното</a:t>
            </a:r>
            <a:r>
              <a:rPr lang="ru-RU" dirty="0" smtClean="0"/>
              <a:t> </a:t>
            </a:r>
            <a:r>
              <a:rPr lang="ru-RU" dirty="0" err="1" smtClean="0"/>
              <a:t>завършване</a:t>
            </a:r>
            <a:r>
              <a:rPr lang="ru-RU" dirty="0" smtClean="0"/>
              <a:t> се </a:t>
            </a:r>
            <a:r>
              <a:rPr lang="ru-RU" dirty="0" err="1" smtClean="0"/>
              <a:t>осъществява</a:t>
            </a:r>
            <a:r>
              <a:rPr lang="ru-RU" dirty="0" smtClean="0"/>
              <a:t> при </a:t>
            </a:r>
            <a:r>
              <a:rPr lang="ru-RU" dirty="0" err="1" smtClean="0"/>
              <a:t>управлението</a:t>
            </a:r>
            <a:r>
              <a:rPr lang="ru-RU" dirty="0" smtClean="0"/>
              <a:t> на крал </a:t>
            </a:r>
            <a:r>
              <a:rPr lang="ru-RU" dirty="0" err="1" smtClean="0"/>
              <a:t>Луи-Филип</a:t>
            </a:r>
            <a:r>
              <a:rPr lang="ru-RU" dirty="0" smtClean="0"/>
              <a:t> между 1833 и 1836 г. </a:t>
            </a:r>
            <a:r>
              <a:rPr lang="ru-RU" dirty="0" err="1" smtClean="0"/>
              <a:t>През</a:t>
            </a:r>
            <a:r>
              <a:rPr lang="ru-RU" dirty="0" smtClean="0"/>
              <a:t> </a:t>
            </a:r>
            <a:r>
              <a:rPr lang="ru-RU" dirty="0" err="1" smtClean="0"/>
              <a:t>декември</a:t>
            </a:r>
            <a:r>
              <a:rPr lang="ru-RU" dirty="0" smtClean="0"/>
              <a:t> 1840 г., на </a:t>
            </a:r>
            <a:r>
              <a:rPr lang="ru-RU" dirty="0" err="1" smtClean="0"/>
              <a:t>връщане</a:t>
            </a:r>
            <a:r>
              <a:rPr lang="ru-RU" dirty="0" smtClean="0"/>
              <a:t> от о. Св. Елена, </a:t>
            </a:r>
            <a:r>
              <a:rPr lang="ru-RU" dirty="0" err="1" smtClean="0"/>
              <a:t>тленните</a:t>
            </a:r>
            <a:r>
              <a:rPr lang="ru-RU" dirty="0" smtClean="0"/>
              <a:t> останки на Наполеон </a:t>
            </a:r>
            <a:r>
              <a:rPr lang="ru-RU" dirty="0" err="1" smtClean="0"/>
              <a:t>минават</a:t>
            </a:r>
            <a:r>
              <a:rPr lang="ru-RU" dirty="0" smtClean="0"/>
              <a:t> под </a:t>
            </a:r>
            <a:r>
              <a:rPr lang="ru-RU" dirty="0" err="1" smtClean="0"/>
              <a:t>Триумфалната</a:t>
            </a:r>
            <a:r>
              <a:rPr lang="ru-RU" dirty="0" smtClean="0"/>
              <a:t> арка на </a:t>
            </a:r>
            <a:r>
              <a:rPr lang="ru-RU" dirty="0" err="1" smtClean="0"/>
              <a:t>път</a:t>
            </a:r>
            <a:r>
              <a:rPr lang="ru-RU" dirty="0" smtClean="0"/>
              <a:t> за </a:t>
            </a:r>
            <a:r>
              <a:rPr lang="ru-RU" dirty="0" err="1" smtClean="0"/>
              <a:t>мястото</a:t>
            </a:r>
            <a:r>
              <a:rPr lang="ru-RU" dirty="0" smtClean="0"/>
              <a:t>, </a:t>
            </a:r>
            <a:r>
              <a:rPr lang="ru-RU" dirty="0" err="1" smtClean="0"/>
              <a:t>където</a:t>
            </a:r>
            <a:r>
              <a:rPr lang="ru-RU" dirty="0" smtClean="0"/>
              <a:t> да </a:t>
            </a:r>
            <a:r>
              <a:rPr lang="ru-RU" dirty="0" err="1" smtClean="0"/>
              <a:t>бъдат</a:t>
            </a:r>
            <a:r>
              <a:rPr lang="ru-RU" dirty="0" smtClean="0"/>
              <a:t> </a:t>
            </a:r>
            <a:r>
              <a:rPr lang="ru-RU" dirty="0" err="1" smtClean="0"/>
              <a:t>положени</a:t>
            </a:r>
            <a:r>
              <a:rPr lang="ru-RU" dirty="0" smtClean="0"/>
              <a:t> за </a:t>
            </a:r>
            <a:r>
              <a:rPr lang="ru-RU" dirty="0" err="1" smtClean="0"/>
              <a:t>последно</a:t>
            </a:r>
            <a:r>
              <a:rPr lang="ru-RU" dirty="0" smtClean="0"/>
              <a:t> – Дома на </a:t>
            </a:r>
            <a:r>
              <a:rPr lang="ru-RU" dirty="0" err="1" smtClean="0"/>
              <a:t>инвалидите</a:t>
            </a:r>
            <a:r>
              <a:rPr lang="ru-RU" dirty="0" smtClean="0"/>
              <a:t>. </a:t>
            </a:r>
            <a:r>
              <a:rPr lang="ru-RU" dirty="0" err="1" smtClean="0"/>
              <a:t>Преди</a:t>
            </a:r>
            <a:r>
              <a:rPr lang="ru-RU" dirty="0" smtClean="0"/>
              <a:t> да </a:t>
            </a:r>
            <a:r>
              <a:rPr lang="ru-RU" dirty="0" err="1" smtClean="0"/>
              <a:t>бъде</a:t>
            </a:r>
            <a:r>
              <a:rPr lang="ru-RU" dirty="0" smtClean="0"/>
              <a:t> </a:t>
            </a:r>
            <a:r>
              <a:rPr lang="ru-RU" dirty="0" err="1" smtClean="0"/>
              <a:t>погребано</a:t>
            </a:r>
            <a:r>
              <a:rPr lang="ru-RU" dirty="0" smtClean="0"/>
              <a:t> в Пантеона, </a:t>
            </a:r>
            <a:r>
              <a:rPr lang="ru-RU" dirty="0" err="1" smtClean="0"/>
              <a:t>тялото</a:t>
            </a:r>
            <a:r>
              <a:rPr lang="ru-RU" dirty="0" smtClean="0"/>
              <a:t> на Виктор </a:t>
            </a:r>
            <a:r>
              <a:rPr lang="ru-RU" dirty="0" err="1" smtClean="0"/>
              <a:t>Юго</a:t>
            </a:r>
            <a:r>
              <a:rPr lang="ru-RU" dirty="0" smtClean="0"/>
              <a:t> е изложено под </a:t>
            </a:r>
            <a:r>
              <a:rPr lang="ru-RU" dirty="0" err="1" smtClean="0"/>
              <a:t>арката</a:t>
            </a:r>
            <a:r>
              <a:rPr lang="ru-RU" dirty="0" smtClean="0"/>
              <a:t> в </a:t>
            </a:r>
            <a:r>
              <a:rPr lang="ru-RU" dirty="0" err="1" smtClean="0"/>
              <a:t>нощта</a:t>
            </a:r>
            <a:r>
              <a:rPr lang="ru-RU" dirty="0" smtClean="0"/>
              <a:t> на 22 май 1885 г.</a:t>
            </a:r>
          </a:p>
          <a:p>
            <a:r>
              <a:rPr lang="ru-RU" dirty="0" smtClean="0"/>
              <a:t>След </a:t>
            </a:r>
            <a:r>
              <a:rPr lang="ru-RU" dirty="0" err="1" smtClean="0"/>
              <a:t>построяването</a:t>
            </a:r>
            <a:r>
              <a:rPr lang="ru-RU" dirty="0" smtClean="0"/>
              <a:t> </a:t>
            </a:r>
            <a:r>
              <a:rPr lang="ru-RU" dirty="0" err="1" smtClean="0"/>
              <a:t>ѝ Триумфалната</a:t>
            </a:r>
            <a:r>
              <a:rPr lang="ru-RU" dirty="0" smtClean="0"/>
              <a:t> арка се </a:t>
            </a:r>
            <a:r>
              <a:rPr lang="ru-RU" dirty="0" err="1" smtClean="0"/>
              <a:t>превръща</a:t>
            </a:r>
            <a:r>
              <a:rPr lang="ru-RU" dirty="0" smtClean="0"/>
              <a:t> в </a:t>
            </a:r>
            <a:r>
              <a:rPr lang="ru-RU" dirty="0" err="1" smtClean="0"/>
              <a:t>мястото</a:t>
            </a:r>
            <a:r>
              <a:rPr lang="ru-RU" dirty="0" smtClean="0"/>
              <a:t>, </a:t>
            </a:r>
            <a:r>
              <a:rPr lang="ru-RU" dirty="0" err="1" smtClean="0"/>
              <a:t>където</a:t>
            </a:r>
            <a:r>
              <a:rPr lang="ru-RU" dirty="0" smtClean="0"/>
              <a:t> </a:t>
            </a:r>
            <a:r>
              <a:rPr lang="ru-RU" dirty="0" err="1" smtClean="0"/>
              <a:t>френските</a:t>
            </a:r>
            <a:r>
              <a:rPr lang="ru-RU" dirty="0" smtClean="0"/>
              <a:t> </a:t>
            </a:r>
            <a:r>
              <a:rPr lang="ru-RU" dirty="0" err="1" smtClean="0"/>
              <a:t>войски</a:t>
            </a:r>
            <a:r>
              <a:rPr lang="ru-RU" dirty="0" smtClean="0"/>
              <a:t> </a:t>
            </a:r>
            <a:r>
              <a:rPr lang="ru-RU" dirty="0" err="1" smtClean="0"/>
              <a:t>организират</a:t>
            </a:r>
            <a:r>
              <a:rPr lang="ru-RU" dirty="0" smtClean="0"/>
              <a:t> </a:t>
            </a:r>
            <a:r>
              <a:rPr lang="ru-RU" dirty="0" err="1" smtClean="0"/>
              <a:t>своите</a:t>
            </a:r>
            <a:r>
              <a:rPr lang="ru-RU" dirty="0" smtClean="0"/>
              <a:t> </a:t>
            </a:r>
            <a:r>
              <a:rPr lang="ru-RU" dirty="0" err="1" smtClean="0"/>
              <a:t>паради</a:t>
            </a:r>
            <a:r>
              <a:rPr lang="ru-RU" dirty="0" smtClean="0"/>
              <a:t> след </a:t>
            </a:r>
            <a:r>
              <a:rPr lang="ru-RU" dirty="0" err="1" smtClean="0"/>
              <a:t>успешни</a:t>
            </a:r>
            <a:r>
              <a:rPr lang="ru-RU" dirty="0" smtClean="0"/>
              <a:t> </a:t>
            </a:r>
            <a:r>
              <a:rPr lang="ru-RU" dirty="0" err="1" smtClean="0"/>
              <a:t>военни</a:t>
            </a:r>
            <a:r>
              <a:rPr lang="ru-RU" dirty="0" smtClean="0"/>
              <a:t> кампании, </a:t>
            </a:r>
            <a:r>
              <a:rPr lang="ru-RU" dirty="0" err="1" smtClean="0"/>
              <a:t>както</a:t>
            </a:r>
            <a:r>
              <a:rPr lang="ru-RU" dirty="0" smtClean="0"/>
              <a:t> и </a:t>
            </a:r>
            <a:r>
              <a:rPr lang="ru-RU" dirty="0" err="1" smtClean="0"/>
              <a:t>място</a:t>
            </a:r>
            <a:r>
              <a:rPr lang="ru-RU" dirty="0" smtClean="0"/>
              <a:t> за </a:t>
            </a:r>
            <a:r>
              <a:rPr lang="ru-RU" dirty="0" err="1" smtClean="0"/>
              <a:t>годишния</a:t>
            </a:r>
            <a:r>
              <a:rPr lang="ru-RU" dirty="0" smtClean="0"/>
              <a:t> </a:t>
            </a:r>
            <a:r>
              <a:rPr lang="ru-RU" dirty="0" err="1" smtClean="0"/>
              <a:t>военен</a:t>
            </a:r>
            <a:r>
              <a:rPr lang="ru-RU" dirty="0" smtClean="0"/>
              <a:t> парад в </a:t>
            </a:r>
            <a:r>
              <a:rPr lang="ru-RU" dirty="0" err="1" smtClean="0"/>
              <a:t>Деня</a:t>
            </a:r>
            <a:r>
              <a:rPr lang="ru-RU" dirty="0" smtClean="0"/>
              <a:t> на </a:t>
            </a:r>
            <a:r>
              <a:rPr lang="ru-RU" dirty="0" err="1" smtClean="0"/>
              <a:t>Бастилията</a:t>
            </a:r>
            <a:r>
              <a:rPr lang="ru-RU" dirty="0" smtClean="0"/>
              <a:t>. </a:t>
            </a:r>
            <a:r>
              <a:rPr lang="ru-RU" dirty="0" err="1" smtClean="0"/>
              <a:t>Известни</a:t>
            </a:r>
            <a:r>
              <a:rPr lang="ru-RU" dirty="0" smtClean="0"/>
              <a:t> </a:t>
            </a:r>
            <a:r>
              <a:rPr lang="ru-RU" dirty="0" err="1" smtClean="0"/>
              <a:t>победни</a:t>
            </a:r>
            <a:r>
              <a:rPr lang="ru-RU" dirty="0" smtClean="0"/>
              <a:t> </a:t>
            </a:r>
            <a:r>
              <a:rPr lang="ru-RU" dirty="0" err="1" smtClean="0"/>
              <a:t>маршове</a:t>
            </a:r>
            <a:r>
              <a:rPr lang="ru-RU" dirty="0" smtClean="0"/>
              <a:t>, </a:t>
            </a:r>
            <a:r>
              <a:rPr lang="ru-RU" dirty="0" err="1" smtClean="0"/>
              <a:t>извършени</a:t>
            </a:r>
            <a:r>
              <a:rPr lang="ru-RU" dirty="0" smtClean="0"/>
              <a:t> под </a:t>
            </a:r>
            <a:r>
              <a:rPr lang="ru-RU" dirty="0" err="1" smtClean="0"/>
              <a:t>арката</a:t>
            </a:r>
            <a:r>
              <a:rPr lang="ru-RU" dirty="0" smtClean="0"/>
              <a:t>,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тези</a:t>
            </a:r>
            <a:r>
              <a:rPr lang="ru-RU" dirty="0" smtClean="0"/>
              <a:t> на </a:t>
            </a:r>
            <a:r>
              <a:rPr lang="ru-RU" dirty="0" err="1" smtClean="0"/>
              <a:t>германските</a:t>
            </a:r>
            <a:r>
              <a:rPr lang="ru-RU" dirty="0" smtClean="0"/>
              <a:t> </a:t>
            </a:r>
            <a:r>
              <a:rPr lang="ru-RU" dirty="0" err="1" smtClean="0"/>
              <a:t>войски</a:t>
            </a:r>
            <a:r>
              <a:rPr lang="ru-RU" dirty="0" smtClean="0"/>
              <a:t> </a:t>
            </a:r>
            <a:r>
              <a:rPr lang="ru-RU" dirty="0" err="1" smtClean="0"/>
              <a:t>през</a:t>
            </a:r>
            <a:r>
              <a:rPr lang="ru-RU" dirty="0" smtClean="0"/>
              <a:t> 1871 и 1940 г., на </a:t>
            </a:r>
            <a:r>
              <a:rPr lang="ru-RU" dirty="0" err="1" smtClean="0"/>
              <a:t>френските</a:t>
            </a:r>
            <a:r>
              <a:rPr lang="ru-RU" dirty="0" smtClean="0"/>
              <a:t> </a:t>
            </a:r>
            <a:r>
              <a:rPr lang="ru-RU" dirty="0" err="1" smtClean="0"/>
              <a:t>войски</a:t>
            </a:r>
            <a:r>
              <a:rPr lang="ru-RU" dirty="0" smtClean="0"/>
              <a:t> </a:t>
            </a:r>
            <a:r>
              <a:rPr lang="ru-RU" dirty="0" err="1" smtClean="0"/>
              <a:t>през</a:t>
            </a:r>
            <a:r>
              <a:rPr lang="ru-RU" dirty="0" smtClean="0"/>
              <a:t> 1919 г. и на </a:t>
            </a:r>
            <a:r>
              <a:rPr lang="ru-RU" dirty="0" err="1" smtClean="0"/>
              <a:t>Съюзническите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от </a:t>
            </a:r>
            <a:r>
              <a:rPr lang="ru-RU" dirty="0" err="1" smtClean="0"/>
              <a:t>Втората</a:t>
            </a:r>
            <a:r>
              <a:rPr lang="ru-RU" dirty="0" smtClean="0"/>
              <a:t> </a:t>
            </a:r>
            <a:r>
              <a:rPr lang="ru-RU" dirty="0" err="1" smtClean="0"/>
              <a:t>световна</a:t>
            </a:r>
            <a:r>
              <a:rPr lang="ru-RU" dirty="0" smtClean="0"/>
              <a:t> война </a:t>
            </a:r>
            <a:r>
              <a:rPr lang="ru-RU" dirty="0" err="1" smtClean="0"/>
              <a:t>през</a:t>
            </a:r>
            <a:r>
              <a:rPr lang="ru-RU" dirty="0" smtClean="0"/>
              <a:t> 1944 и 1945 г. </a:t>
            </a:r>
            <a:r>
              <a:rPr lang="ru-RU" dirty="0" err="1" smtClean="0"/>
              <a:t>Американска</a:t>
            </a:r>
            <a:r>
              <a:rPr lang="ru-RU" dirty="0" smtClean="0"/>
              <a:t> </a:t>
            </a:r>
            <a:r>
              <a:rPr lang="ru-RU" dirty="0" err="1" smtClean="0"/>
              <a:t>пощенска</a:t>
            </a:r>
            <a:r>
              <a:rPr lang="ru-RU" dirty="0" smtClean="0"/>
              <a:t> марка от 1945 г. </a:t>
            </a:r>
            <a:r>
              <a:rPr lang="ru-RU" dirty="0" err="1" smtClean="0"/>
              <a:t>показва</a:t>
            </a:r>
            <a:r>
              <a:rPr lang="ru-RU" dirty="0" smtClean="0"/>
              <a:t> </a:t>
            </a:r>
            <a:r>
              <a:rPr lang="ru-RU" dirty="0" err="1" smtClean="0"/>
              <a:t>Триумфалната</a:t>
            </a:r>
            <a:r>
              <a:rPr lang="ru-RU" dirty="0" smtClean="0"/>
              <a:t> арка и </a:t>
            </a:r>
            <a:r>
              <a:rPr lang="ru-RU" dirty="0" err="1" smtClean="0"/>
              <a:t>американски</a:t>
            </a:r>
            <a:r>
              <a:rPr lang="ru-RU" dirty="0" smtClean="0"/>
              <a:t> </a:t>
            </a:r>
            <a:r>
              <a:rPr lang="ru-RU" dirty="0" err="1" smtClean="0"/>
              <a:t>войски</a:t>
            </a:r>
            <a:r>
              <a:rPr lang="ru-RU" dirty="0" smtClean="0"/>
              <a:t>, </a:t>
            </a:r>
            <a:r>
              <a:rPr lang="ru-RU" dirty="0" err="1" smtClean="0"/>
              <a:t>маршируващи</a:t>
            </a:r>
            <a:r>
              <a:rPr lang="ru-RU" dirty="0" smtClean="0"/>
              <a:t> по „</a:t>
            </a:r>
            <a:r>
              <a:rPr lang="ru-RU" dirty="0" err="1" smtClean="0"/>
              <a:t>Шанз-Елизе</a:t>
            </a:r>
            <a:r>
              <a:rPr lang="ru-RU" dirty="0" smtClean="0"/>
              <a:t>“ на 29 август 1944 г. След </a:t>
            </a:r>
            <a:r>
              <a:rPr lang="ru-RU" dirty="0" err="1" smtClean="0"/>
              <a:t>погребението</a:t>
            </a:r>
            <a:r>
              <a:rPr lang="ru-RU" dirty="0" smtClean="0"/>
              <a:t> на </a:t>
            </a:r>
            <a:r>
              <a:rPr lang="ru-RU" dirty="0" err="1" smtClean="0"/>
              <a:t>незнайния</a:t>
            </a:r>
            <a:r>
              <a:rPr lang="ru-RU" dirty="0" smtClean="0"/>
              <a:t> воин </a:t>
            </a:r>
            <a:r>
              <a:rPr lang="ru-RU" dirty="0" err="1" smtClean="0"/>
              <a:t>обаче</a:t>
            </a:r>
            <a:r>
              <a:rPr lang="ru-RU" dirty="0" smtClean="0"/>
              <a:t> </a:t>
            </a:r>
            <a:r>
              <a:rPr lang="ru-RU" dirty="0" err="1" smtClean="0"/>
              <a:t>всички</a:t>
            </a:r>
            <a:r>
              <a:rPr lang="ru-RU" dirty="0" smtClean="0"/>
              <a:t> </a:t>
            </a:r>
            <a:r>
              <a:rPr lang="ru-RU" dirty="0" err="1" smtClean="0"/>
              <a:t>военни</a:t>
            </a:r>
            <a:r>
              <a:rPr lang="ru-RU" dirty="0" smtClean="0"/>
              <a:t> </a:t>
            </a:r>
            <a:r>
              <a:rPr lang="ru-RU" dirty="0" err="1" smtClean="0"/>
              <a:t>паради</a:t>
            </a:r>
            <a:r>
              <a:rPr lang="ru-RU" dirty="0" smtClean="0"/>
              <a:t> (</a:t>
            </a:r>
            <a:r>
              <a:rPr lang="ru-RU" dirty="0" err="1" smtClean="0"/>
              <a:t>включително</a:t>
            </a:r>
            <a:r>
              <a:rPr lang="ru-RU" dirty="0" smtClean="0"/>
              <a:t> и </a:t>
            </a:r>
            <a:r>
              <a:rPr lang="ru-RU" dirty="0" err="1" smtClean="0"/>
              <a:t>споменатите</a:t>
            </a:r>
            <a:r>
              <a:rPr lang="ru-RU" dirty="0" smtClean="0"/>
              <a:t> след 1919 г.) вече не </a:t>
            </a:r>
            <a:r>
              <a:rPr lang="ru-RU" dirty="0" err="1" smtClean="0"/>
              <a:t>минават</a:t>
            </a:r>
            <a:r>
              <a:rPr lang="ru-RU" dirty="0" smtClean="0"/>
              <a:t> </a:t>
            </a:r>
            <a:r>
              <a:rPr lang="ru-RU" dirty="0" err="1" smtClean="0"/>
              <a:t>през</a:t>
            </a:r>
            <a:r>
              <a:rPr lang="ru-RU" dirty="0" smtClean="0"/>
              <a:t> свода на </a:t>
            </a:r>
            <a:r>
              <a:rPr lang="ru-RU" dirty="0" err="1" smtClean="0"/>
              <a:t>арката</a:t>
            </a:r>
            <a:r>
              <a:rPr lang="ru-RU" dirty="0" smtClean="0"/>
              <a:t>, а я </a:t>
            </a:r>
            <a:r>
              <a:rPr lang="ru-RU" dirty="0" err="1" smtClean="0"/>
              <a:t>заобикалят</a:t>
            </a:r>
            <a:r>
              <a:rPr lang="ru-RU" dirty="0" smtClean="0"/>
              <a:t> от уважение </a:t>
            </a:r>
            <a:r>
              <a:rPr lang="ru-RU" dirty="0" err="1" smtClean="0"/>
              <a:t>към</a:t>
            </a:r>
            <a:r>
              <a:rPr lang="ru-RU" dirty="0" smtClean="0"/>
              <a:t> гроба на </a:t>
            </a:r>
            <a:r>
              <a:rPr lang="ru-RU" dirty="0" err="1" smtClean="0"/>
              <a:t>незнайния</a:t>
            </a:r>
            <a:r>
              <a:rPr lang="ru-RU" dirty="0" smtClean="0"/>
              <a:t> воин и символизма, </a:t>
            </a:r>
            <a:r>
              <a:rPr lang="ru-RU" dirty="0" err="1" smtClean="0"/>
              <a:t>който</a:t>
            </a:r>
            <a:r>
              <a:rPr lang="ru-RU" dirty="0" smtClean="0"/>
              <a:t> носи. И </a:t>
            </a:r>
            <a:r>
              <a:rPr lang="ru-RU" dirty="0" err="1" smtClean="0"/>
              <a:t>Хитлер</a:t>
            </a:r>
            <a:r>
              <a:rPr lang="ru-RU" dirty="0" smtClean="0"/>
              <a:t> </a:t>
            </a:r>
            <a:r>
              <a:rPr lang="ru-RU" dirty="0" err="1" smtClean="0"/>
              <a:t>през</a:t>
            </a:r>
            <a:r>
              <a:rPr lang="ru-RU" dirty="0" smtClean="0"/>
              <a:t> 1940 г., и </a:t>
            </a:r>
            <a:r>
              <a:rPr lang="ru-RU" dirty="0" err="1" smtClean="0"/>
              <a:t>Шарл</a:t>
            </a:r>
            <a:r>
              <a:rPr lang="ru-RU" dirty="0" smtClean="0"/>
              <a:t> </a:t>
            </a:r>
            <a:r>
              <a:rPr lang="ru-RU" dirty="0" err="1" smtClean="0"/>
              <a:t>дьо</a:t>
            </a:r>
            <a:r>
              <a:rPr lang="ru-RU" dirty="0" smtClean="0"/>
              <a:t> Гол </a:t>
            </a:r>
            <a:r>
              <a:rPr lang="ru-RU" dirty="0" err="1" smtClean="0"/>
              <a:t>през</a:t>
            </a:r>
            <a:r>
              <a:rPr lang="ru-RU" dirty="0" smtClean="0"/>
              <a:t> 1944 г., </a:t>
            </a:r>
            <a:r>
              <a:rPr lang="ru-RU" dirty="0" err="1" smtClean="0"/>
              <a:t>спазват</a:t>
            </a:r>
            <a:r>
              <a:rPr lang="ru-RU" dirty="0" smtClean="0"/>
              <a:t> </a:t>
            </a:r>
            <a:r>
              <a:rPr lang="ru-RU" dirty="0" err="1" smtClean="0"/>
              <a:t>този</a:t>
            </a:r>
            <a:r>
              <a:rPr lang="ru-RU" dirty="0" smtClean="0"/>
              <a:t> ритуал.</a:t>
            </a:r>
          </a:p>
          <a:p>
            <a:r>
              <a:rPr lang="ru-RU" dirty="0" smtClean="0"/>
              <a:t>След 1960 г. </a:t>
            </a:r>
            <a:r>
              <a:rPr lang="ru-RU" dirty="0" err="1" smtClean="0"/>
              <a:t>Триумфалната</a:t>
            </a:r>
            <a:r>
              <a:rPr lang="ru-RU" dirty="0" smtClean="0"/>
              <a:t> арка </a:t>
            </a:r>
            <a:r>
              <a:rPr lang="ru-RU" dirty="0" err="1" smtClean="0"/>
              <a:t>започва</a:t>
            </a:r>
            <a:r>
              <a:rPr lang="ru-RU" dirty="0" smtClean="0"/>
              <a:t> да </a:t>
            </a:r>
            <a:r>
              <a:rPr lang="ru-RU" dirty="0" err="1" smtClean="0"/>
              <a:t>почернява</a:t>
            </a:r>
            <a:r>
              <a:rPr lang="ru-RU" dirty="0" smtClean="0"/>
              <a:t> от </a:t>
            </a:r>
            <a:r>
              <a:rPr lang="ru-RU" dirty="0" err="1" smtClean="0"/>
              <a:t>въглищни</a:t>
            </a:r>
            <a:r>
              <a:rPr lang="ru-RU" dirty="0" smtClean="0"/>
              <a:t> </a:t>
            </a:r>
            <a:r>
              <a:rPr lang="ru-RU" dirty="0" err="1" smtClean="0"/>
              <a:t>сажди</a:t>
            </a:r>
            <a:r>
              <a:rPr lang="ru-RU" dirty="0" smtClean="0"/>
              <a:t> и </a:t>
            </a:r>
            <a:r>
              <a:rPr lang="ru-RU" dirty="0" err="1" smtClean="0"/>
              <a:t>автомобилни</a:t>
            </a:r>
            <a:r>
              <a:rPr lang="ru-RU" dirty="0" smtClean="0"/>
              <a:t> </a:t>
            </a:r>
            <a:r>
              <a:rPr lang="ru-RU" dirty="0" err="1" smtClean="0"/>
              <a:t>газове</a:t>
            </a:r>
            <a:r>
              <a:rPr lang="ru-RU" dirty="0" smtClean="0"/>
              <a:t>, </a:t>
            </a:r>
            <a:r>
              <a:rPr lang="ru-RU" dirty="0" err="1" smtClean="0"/>
              <a:t>което</a:t>
            </a:r>
            <a:r>
              <a:rPr lang="ru-RU" dirty="0" smtClean="0"/>
              <a:t> води до </a:t>
            </a:r>
            <a:r>
              <a:rPr lang="ru-RU" dirty="0" err="1" smtClean="0"/>
              <a:t>нейното</a:t>
            </a:r>
            <a:r>
              <a:rPr lang="ru-RU" dirty="0" smtClean="0"/>
              <a:t> </a:t>
            </a:r>
            <a:r>
              <a:rPr lang="ru-RU" dirty="0" err="1" smtClean="0"/>
              <a:t>почистване</a:t>
            </a:r>
            <a:r>
              <a:rPr lang="ru-RU" dirty="0" smtClean="0"/>
              <a:t> чрез </a:t>
            </a:r>
            <a:r>
              <a:rPr lang="ru-RU" dirty="0" err="1" smtClean="0"/>
              <a:t>избелване</a:t>
            </a:r>
            <a:r>
              <a:rPr lang="ru-RU" dirty="0" smtClean="0"/>
              <a:t> </a:t>
            </a:r>
            <a:r>
              <a:rPr lang="ru-RU" dirty="0" err="1" smtClean="0"/>
              <a:t>през</a:t>
            </a:r>
            <a:r>
              <a:rPr lang="ru-RU" dirty="0" smtClean="0"/>
              <a:t> 1965 – 1966 г.</a:t>
            </a:r>
          </a:p>
          <a:p>
            <a:r>
              <a:rPr lang="ru-RU" dirty="0" err="1" smtClean="0"/>
              <a:t>Продължаването</a:t>
            </a:r>
            <a:r>
              <a:rPr lang="ru-RU" dirty="0" smtClean="0"/>
              <a:t> на бул. „</a:t>
            </a:r>
            <a:r>
              <a:rPr lang="ru-RU" dirty="0" err="1" smtClean="0"/>
              <a:t>Шанз-Елизе</a:t>
            </a:r>
            <a:r>
              <a:rPr lang="ru-RU" dirty="0" smtClean="0"/>
              <a:t>“ </a:t>
            </a:r>
            <a:r>
              <a:rPr lang="ru-RU" dirty="0" err="1" smtClean="0"/>
              <a:t>включва</a:t>
            </a:r>
            <a:r>
              <a:rPr lang="ru-RU" dirty="0" smtClean="0"/>
              <a:t> и </a:t>
            </a:r>
            <a:r>
              <a:rPr lang="ru-RU" dirty="0" err="1" smtClean="0"/>
              <a:t>построяване</a:t>
            </a:r>
            <a:r>
              <a:rPr lang="ru-RU" dirty="0" smtClean="0"/>
              <a:t> на нова арка </a:t>
            </a:r>
            <a:r>
              <a:rPr lang="ru-RU" dirty="0" err="1" smtClean="0"/>
              <a:t>през</a:t>
            </a:r>
            <a:r>
              <a:rPr lang="ru-RU" dirty="0" smtClean="0"/>
              <a:t> 1982 г. – </a:t>
            </a:r>
            <a:r>
              <a:rPr lang="ru-RU" dirty="0" err="1" smtClean="0"/>
              <a:t>Голямата</a:t>
            </a:r>
            <a:r>
              <a:rPr lang="ru-RU" dirty="0" smtClean="0"/>
              <a:t> арка на пл. „</a:t>
            </a:r>
            <a:r>
              <a:rPr lang="ru-RU" dirty="0" err="1" smtClean="0"/>
              <a:t>Дефанс</a:t>
            </a:r>
            <a:r>
              <a:rPr lang="ru-RU" dirty="0" smtClean="0"/>
              <a:t>“, </a:t>
            </a:r>
            <a:r>
              <a:rPr lang="ru-RU" dirty="0" err="1" smtClean="0"/>
              <a:t>която</a:t>
            </a:r>
            <a:r>
              <a:rPr lang="ru-RU" dirty="0" smtClean="0"/>
              <a:t> </a:t>
            </a:r>
            <a:r>
              <a:rPr lang="ru-RU" dirty="0" err="1" smtClean="0"/>
              <a:t>завъшрва</a:t>
            </a:r>
            <a:r>
              <a:rPr lang="ru-RU" dirty="0" smtClean="0"/>
              <a:t> </a:t>
            </a:r>
            <a:r>
              <a:rPr lang="ru-RU" dirty="0" err="1" smtClean="0"/>
              <a:t>поредицата</a:t>
            </a:r>
            <a:r>
              <a:rPr lang="ru-RU" dirty="0" smtClean="0"/>
              <a:t> от </a:t>
            </a:r>
            <a:r>
              <a:rPr lang="ru-RU" dirty="0" err="1" smtClean="0"/>
              <a:t>монументи</a:t>
            </a:r>
            <a:r>
              <a:rPr lang="ru-RU" dirty="0" smtClean="0"/>
              <a:t>, известна </a:t>
            </a:r>
            <a:r>
              <a:rPr lang="ru-RU" dirty="0" err="1" smtClean="0"/>
              <a:t>като</a:t>
            </a:r>
            <a:r>
              <a:rPr lang="ru-RU" dirty="0" smtClean="0"/>
              <a:t> „</a:t>
            </a:r>
            <a:r>
              <a:rPr lang="ru-RU" dirty="0" err="1" smtClean="0"/>
              <a:t>Историческа</a:t>
            </a:r>
            <a:r>
              <a:rPr lang="ru-RU" dirty="0" smtClean="0"/>
              <a:t> ос“ (на </a:t>
            </a:r>
            <a:r>
              <a:rPr lang="ru-RU" dirty="0" err="1" smtClean="0"/>
              <a:t>френски</a:t>
            </a:r>
            <a:r>
              <a:rPr lang="ru-RU" dirty="0" smtClean="0"/>
              <a:t>: </a:t>
            </a:r>
            <a:r>
              <a:rPr lang="ru-RU" i="1" u="sng" dirty="0" err="1" smtClean="0"/>
              <a:t>Axe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historique</a:t>
            </a:r>
            <a:r>
              <a:rPr lang="ru-RU" dirty="0" smtClean="0"/>
              <a:t>).</a:t>
            </a:r>
          </a:p>
          <a:p>
            <a:endParaRPr lang="bg-BG" dirty="0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Дизайн</a:t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err="1" smtClean="0"/>
              <a:t>Дизайнът</a:t>
            </a:r>
            <a:r>
              <a:rPr lang="ru-RU" dirty="0" smtClean="0"/>
              <a:t>, при </a:t>
            </a:r>
            <a:r>
              <a:rPr lang="ru-RU" dirty="0" err="1" smtClean="0"/>
              <a:t>който</a:t>
            </a:r>
            <a:r>
              <a:rPr lang="ru-RU" dirty="0" smtClean="0"/>
              <a:t> не се </a:t>
            </a:r>
            <a:r>
              <a:rPr lang="ru-RU" dirty="0" err="1" smtClean="0"/>
              <a:t>използват</a:t>
            </a:r>
            <a:r>
              <a:rPr lang="ru-RU" dirty="0" smtClean="0"/>
              <a:t> колони, е дело на </a:t>
            </a:r>
            <a:r>
              <a:rPr lang="ru-RU" dirty="0" err="1" smtClean="0"/>
              <a:t>Жан-Франсоа-Терез</a:t>
            </a:r>
            <a:r>
              <a:rPr lang="ru-RU" dirty="0" smtClean="0"/>
              <a:t> </a:t>
            </a:r>
            <a:r>
              <a:rPr lang="ru-RU" dirty="0" err="1" smtClean="0"/>
              <a:t>Шалгрен</a:t>
            </a:r>
            <a:r>
              <a:rPr lang="ru-RU" dirty="0" smtClean="0"/>
              <a:t> (1739 – 1811) и е в </a:t>
            </a:r>
            <a:r>
              <a:rPr lang="ru-RU" dirty="0" err="1" smtClean="0"/>
              <a:t>неокласическа</a:t>
            </a:r>
            <a:r>
              <a:rPr lang="ru-RU" dirty="0" smtClean="0"/>
              <a:t> версия на </a:t>
            </a:r>
            <a:r>
              <a:rPr lang="ru-RU" dirty="0" err="1" smtClean="0"/>
              <a:t>старинната</a:t>
            </a:r>
            <a:r>
              <a:rPr lang="ru-RU" dirty="0" smtClean="0"/>
              <a:t> </a:t>
            </a:r>
            <a:r>
              <a:rPr lang="ru-RU" dirty="0" err="1" smtClean="0"/>
              <a:t>римска</a:t>
            </a:r>
            <a:r>
              <a:rPr lang="ru-RU" dirty="0" smtClean="0"/>
              <a:t> архитектура (например </a:t>
            </a:r>
            <a:r>
              <a:rPr lang="ru-RU" dirty="0" err="1" smtClean="0"/>
              <a:t>Триумфалната</a:t>
            </a:r>
            <a:r>
              <a:rPr lang="ru-RU" dirty="0" smtClean="0"/>
              <a:t> арка на Тит). В </a:t>
            </a:r>
            <a:r>
              <a:rPr lang="ru-RU" dirty="0" err="1" smtClean="0"/>
              <a:t>изграждането</a:t>
            </a:r>
            <a:r>
              <a:rPr lang="ru-RU" dirty="0" smtClean="0"/>
              <a:t> на </a:t>
            </a:r>
            <a:r>
              <a:rPr lang="ru-RU" dirty="0" err="1" smtClean="0"/>
              <a:t>Триумфалната</a:t>
            </a:r>
            <a:r>
              <a:rPr lang="ru-RU" dirty="0" smtClean="0"/>
              <a:t> арка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представени</a:t>
            </a:r>
            <a:r>
              <a:rPr lang="ru-RU" dirty="0" smtClean="0"/>
              <a:t> </a:t>
            </a:r>
            <a:r>
              <a:rPr lang="ru-RU" dirty="0" err="1" smtClean="0"/>
              <a:t>големите</a:t>
            </a:r>
            <a:r>
              <a:rPr lang="ru-RU" dirty="0" smtClean="0"/>
              <a:t> </a:t>
            </a:r>
            <a:r>
              <a:rPr lang="ru-RU" dirty="0" err="1" smtClean="0"/>
              <a:t>академични</a:t>
            </a:r>
            <a:r>
              <a:rPr lang="ru-RU" dirty="0" smtClean="0"/>
              <a:t> </a:t>
            </a:r>
            <a:r>
              <a:rPr lang="ru-RU" dirty="0" err="1" smtClean="0"/>
              <a:t>скулптори</a:t>
            </a:r>
            <a:r>
              <a:rPr lang="ru-RU" dirty="0" smtClean="0"/>
              <a:t> на Франция: </a:t>
            </a:r>
            <a:r>
              <a:rPr lang="ru-RU" dirty="0" err="1" smtClean="0"/>
              <a:t>Жан-Пиер</a:t>
            </a:r>
            <a:r>
              <a:rPr lang="ru-RU" dirty="0" smtClean="0"/>
              <a:t> </a:t>
            </a:r>
            <a:r>
              <a:rPr lang="ru-RU" dirty="0" err="1" smtClean="0"/>
              <a:t>Корто</a:t>
            </a:r>
            <a:r>
              <a:rPr lang="ru-RU" dirty="0" smtClean="0"/>
              <a:t>, </a:t>
            </a:r>
            <a:r>
              <a:rPr lang="ru-RU" dirty="0" err="1" smtClean="0"/>
              <a:t>Франсоа</a:t>
            </a:r>
            <a:r>
              <a:rPr lang="ru-RU" dirty="0" smtClean="0"/>
              <a:t> </a:t>
            </a:r>
            <a:r>
              <a:rPr lang="ru-RU" dirty="0" err="1" smtClean="0"/>
              <a:t>Рюд</a:t>
            </a:r>
            <a:r>
              <a:rPr lang="ru-RU" dirty="0" smtClean="0"/>
              <a:t>, </a:t>
            </a:r>
            <a:r>
              <a:rPr lang="ru-RU" dirty="0" err="1" smtClean="0"/>
              <a:t>Антоан</a:t>
            </a:r>
            <a:r>
              <a:rPr lang="ru-RU" dirty="0" smtClean="0"/>
              <a:t> </a:t>
            </a:r>
            <a:r>
              <a:rPr lang="ru-RU" dirty="0" err="1" smtClean="0"/>
              <a:t>Етекс</a:t>
            </a:r>
            <a:r>
              <a:rPr lang="ru-RU" dirty="0" smtClean="0"/>
              <a:t>, Джеймс </a:t>
            </a:r>
            <a:r>
              <a:rPr lang="ru-RU" dirty="0" err="1" smtClean="0"/>
              <a:t>Прадие</a:t>
            </a:r>
            <a:r>
              <a:rPr lang="ru-RU" dirty="0" smtClean="0"/>
              <a:t> и </a:t>
            </a:r>
            <a:r>
              <a:rPr lang="ru-RU" dirty="0" err="1" smtClean="0"/>
              <a:t>Филип-Жозеф</a:t>
            </a:r>
            <a:r>
              <a:rPr lang="ru-RU" dirty="0" smtClean="0"/>
              <a:t> Анри </a:t>
            </a:r>
            <a:r>
              <a:rPr lang="ru-RU" dirty="0" err="1" smtClean="0"/>
              <a:t>Льомер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Основните</a:t>
            </a:r>
            <a:r>
              <a:rPr lang="ru-RU" dirty="0" smtClean="0"/>
              <a:t> </a:t>
            </a:r>
            <a:r>
              <a:rPr lang="ru-RU" dirty="0" err="1" smtClean="0"/>
              <a:t>скулптури</a:t>
            </a:r>
            <a:r>
              <a:rPr lang="ru-RU" dirty="0" smtClean="0"/>
              <a:t> не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съставна</a:t>
            </a:r>
            <a:r>
              <a:rPr lang="ru-RU" dirty="0" smtClean="0"/>
              <a:t> част от </a:t>
            </a:r>
            <a:r>
              <a:rPr lang="ru-RU" dirty="0" err="1" smtClean="0"/>
              <a:t>фризовете</a:t>
            </a:r>
            <a:r>
              <a:rPr lang="ru-RU" dirty="0" smtClean="0"/>
              <a:t>, а се </a:t>
            </a:r>
            <a:r>
              <a:rPr lang="ru-RU" dirty="0" err="1" smtClean="0"/>
              <a:t>третират</a:t>
            </a:r>
            <a:r>
              <a:rPr lang="ru-RU" dirty="0" smtClean="0"/>
              <a:t>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отделни</a:t>
            </a:r>
            <a:r>
              <a:rPr lang="ru-RU" dirty="0" smtClean="0"/>
              <a:t> части, </a:t>
            </a:r>
            <a:r>
              <a:rPr lang="ru-RU" dirty="0" err="1" smtClean="0"/>
              <a:t>прикрепени</a:t>
            </a:r>
            <a:r>
              <a:rPr lang="ru-RU" dirty="0" smtClean="0"/>
              <a:t> </a:t>
            </a:r>
            <a:r>
              <a:rPr lang="ru-RU" dirty="0" err="1" smtClean="0"/>
              <a:t>към</a:t>
            </a:r>
            <a:r>
              <a:rPr lang="ru-RU" dirty="0" smtClean="0"/>
              <a:t> </a:t>
            </a:r>
            <a:r>
              <a:rPr lang="ru-RU" dirty="0" err="1" smtClean="0"/>
              <a:t>зидарията</a:t>
            </a:r>
            <a:r>
              <a:rPr lang="ru-RU" dirty="0" smtClean="0"/>
              <a:t> от </a:t>
            </a:r>
            <a:r>
              <a:rPr lang="ru-RU" dirty="0" err="1" smtClean="0"/>
              <a:t>дялан</a:t>
            </a:r>
            <a:r>
              <a:rPr lang="ru-RU" dirty="0" smtClean="0"/>
              <a:t> </a:t>
            </a:r>
            <a:r>
              <a:rPr lang="ru-RU" dirty="0" err="1" smtClean="0"/>
              <a:t>камък</a:t>
            </a:r>
            <a:r>
              <a:rPr lang="ru-RU" dirty="0" smtClean="0"/>
              <a:t>. 4-те </a:t>
            </a:r>
            <a:r>
              <a:rPr lang="ru-RU" dirty="0" err="1" smtClean="0"/>
              <a:t>скулптурни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в </a:t>
            </a:r>
            <a:r>
              <a:rPr lang="ru-RU" dirty="0" err="1" smtClean="0"/>
              <a:t>основата</a:t>
            </a:r>
            <a:r>
              <a:rPr lang="ru-RU" dirty="0" smtClean="0"/>
              <a:t> на </a:t>
            </a:r>
            <a:r>
              <a:rPr lang="ru-RU" dirty="0" err="1" smtClean="0"/>
              <a:t>арката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 </a:t>
            </a:r>
            <a:r>
              <a:rPr lang="ru-RU" i="1" dirty="0" err="1" smtClean="0"/>
              <a:t>Триумфът</a:t>
            </a:r>
            <a:r>
              <a:rPr lang="ru-RU" i="1" dirty="0" smtClean="0"/>
              <a:t> от 1810 г.</a:t>
            </a:r>
            <a:r>
              <a:rPr lang="ru-RU" dirty="0" smtClean="0"/>
              <a:t> (от </a:t>
            </a:r>
            <a:r>
              <a:rPr lang="ru-RU" dirty="0" err="1" smtClean="0"/>
              <a:t>Жан-Пиер</a:t>
            </a:r>
            <a:r>
              <a:rPr lang="ru-RU" dirty="0" smtClean="0"/>
              <a:t> </a:t>
            </a:r>
            <a:r>
              <a:rPr lang="ru-RU" dirty="0" err="1" smtClean="0"/>
              <a:t>Корто</a:t>
            </a:r>
            <a:r>
              <a:rPr lang="ru-RU" dirty="0" smtClean="0"/>
              <a:t>), </a:t>
            </a:r>
            <a:r>
              <a:rPr lang="ru-RU" i="1" dirty="0" err="1" smtClean="0"/>
              <a:t>Съпротива</a:t>
            </a:r>
            <a:r>
              <a:rPr lang="ru-RU" dirty="0" smtClean="0"/>
              <a:t> и </a:t>
            </a:r>
            <a:r>
              <a:rPr lang="ru-RU" i="1" dirty="0" smtClean="0"/>
              <a:t>Мир</a:t>
            </a:r>
            <a:r>
              <a:rPr lang="ru-RU" dirty="0" smtClean="0"/>
              <a:t> (и 2-те от </a:t>
            </a:r>
            <a:r>
              <a:rPr lang="ru-RU" dirty="0" err="1" smtClean="0"/>
              <a:t>Антоан</a:t>
            </a:r>
            <a:r>
              <a:rPr lang="ru-RU" dirty="0" smtClean="0"/>
              <a:t> </a:t>
            </a:r>
            <a:r>
              <a:rPr lang="ru-RU" dirty="0" err="1" smtClean="0"/>
              <a:t>Етекс</a:t>
            </a:r>
            <a:r>
              <a:rPr lang="ru-RU" dirty="0" smtClean="0"/>
              <a:t>) и </a:t>
            </a:r>
            <a:r>
              <a:rPr lang="ru-RU" dirty="0" err="1" smtClean="0"/>
              <a:t>най-известната</a:t>
            </a:r>
            <a:r>
              <a:rPr lang="ru-RU" dirty="0" smtClean="0"/>
              <a:t> от </a:t>
            </a:r>
            <a:r>
              <a:rPr lang="ru-RU" dirty="0" err="1" smtClean="0"/>
              <a:t>всички</a:t>
            </a:r>
            <a:r>
              <a:rPr lang="ru-RU" dirty="0" smtClean="0"/>
              <a:t> </a:t>
            </a:r>
            <a:r>
              <a:rPr lang="ru-RU" i="1" dirty="0" err="1" smtClean="0"/>
              <a:t>Заминаване</a:t>
            </a:r>
            <a:r>
              <a:rPr lang="ru-RU" i="1" dirty="0" smtClean="0"/>
              <a:t> на </a:t>
            </a:r>
            <a:r>
              <a:rPr lang="ru-RU" i="1" dirty="0" err="1" smtClean="0"/>
              <a:t>Доброволците</a:t>
            </a:r>
            <a:r>
              <a:rPr lang="ru-RU" i="1" dirty="0" smtClean="0"/>
              <a:t> от 1792 г.</a:t>
            </a:r>
            <a:r>
              <a:rPr lang="ru-RU" dirty="0" smtClean="0"/>
              <a:t> (от </a:t>
            </a:r>
            <a:r>
              <a:rPr lang="ru-RU" dirty="0" err="1" smtClean="0"/>
              <a:t>Франсоа</a:t>
            </a:r>
            <a:r>
              <a:rPr lang="ru-RU" dirty="0" smtClean="0"/>
              <a:t> Руд), </a:t>
            </a:r>
            <a:r>
              <a:rPr lang="ru-RU" dirty="0" err="1" smtClean="0"/>
              <a:t>наричана</a:t>
            </a:r>
            <a:r>
              <a:rPr lang="ru-RU" dirty="0" smtClean="0"/>
              <a:t> „</a:t>
            </a:r>
            <a:r>
              <a:rPr lang="ru-RU" dirty="0" err="1" smtClean="0"/>
              <a:t>Ла</a:t>
            </a:r>
            <a:r>
              <a:rPr lang="ru-RU" dirty="0" smtClean="0"/>
              <a:t> </a:t>
            </a:r>
            <a:r>
              <a:rPr lang="ru-RU" dirty="0" err="1" smtClean="0"/>
              <a:t>Марселез</a:t>
            </a:r>
            <a:r>
              <a:rPr lang="ru-RU" dirty="0" smtClean="0"/>
              <a:t>“. </a:t>
            </a:r>
            <a:r>
              <a:rPr lang="ru-RU" dirty="0" err="1" smtClean="0"/>
              <a:t>Последната</a:t>
            </a:r>
            <a:r>
              <a:rPr lang="ru-RU" dirty="0" smtClean="0"/>
              <a:t> е </a:t>
            </a:r>
            <a:r>
              <a:rPr lang="ru-RU" dirty="0" err="1" smtClean="0"/>
              <a:t>представена</a:t>
            </a:r>
            <a:r>
              <a:rPr lang="ru-RU" dirty="0" smtClean="0"/>
              <a:t> в </a:t>
            </a:r>
            <a:r>
              <a:rPr lang="ru-RU" dirty="0" err="1" smtClean="0"/>
              <a:t>токата</a:t>
            </a:r>
            <a:r>
              <a:rPr lang="ru-RU" dirty="0" smtClean="0"/>
              <a:t> на </a:t>
            </a:r>
            <a:r>
              <a:rPr lang="ru-RU" dirty="0" err="1" smtClean="0"/>
              <a:t>колана</a:t>
            </a:r>
            <a:r>
              <a:rPr lang="ru-RU" dirty="0" smtClean="0"/>
              <a:t>, </a:t>
            </a:r>
            <a:r>
              <a:rPr lang="ru-RU" dirty="0" err="1" smtClean="0"/>
              <a:t>който</a:t>
            </a:r>
            <a:r>
              <a:rPr lang="ru-RU" dirty="0" smtClean="0"/>
              <a:t> се </a:t>
            </a:r>
            <a:r>
              <a:rPr lang="ru-RU" dirty="0" err="1" smtClean="0"/>
              <a:t>дава</a:t>
            </a:r>
            <a:r>
              <a:rPr lang="ru-RU" dirty="0" smtClean="0"/>
              <a:t> за </a:t>
            </a:r>
            <a:r>
              <a:rPr lang="ru-RU" dirty="0" err="1" smtClean="0"/>
              <a:t>титлата</a:t>
            </a:r>
            <a:r>
              <a:rPr lang="ru-RU" dirty="0" smtClean="0"/>
              <a:t> „маршал на Франция“, и </a:t>
            </a:r>
            <a:r>
              <a:rPr lang="ru-RU" dirty="0" err="1" smtClean="0"/>
              <a:t>олицетворява</a:t>
            </a:r>
            <a:r>
              <a:rPr lang="ru-RU" dirty="0" smtClean="0"/>
              <a:t> Франция, </a:t>
            </a:r>
            <a:r>
              <a:rPr lang="ru-RU" dirty="0" err="1" smtClean="0"/>
              <a:t>призоваваща</a:t>
            </a:r>
            <a:r>
              <a:rPr lang="ru-RU" dirty="0" smtClean="0"/>
              <a:t> своя народ. След </a:t>
            </a:r>
            <a:r>
              <a:rPr lang="ru-RU" dirty="0" err="1" smtClean="0"/>
              <a:t>падането</a:t>
            </a:r>
            <a:r>
              <a:rPr lang="ru-RU" dirty="0" smtClean="0"/>
              <a:t> на Наполеон (1815) </a:t>
            </a:r>
            <a:r>
              <a:rPr lang="ru-RU" dirty="0" err="1" smtClean="0"/>
              <a:t>скулптурата</a:t>
            </a:r>
            <a:r>
              <a:rPr lang="ru-RU" dirty="0" smtClean="0"/>
              <a:t> </a:t>
            </a:r>
            <a:r>
              <a:rPr lang="ru-RU" i="1" dirty="0" smtClean="0"/>
              <a:t>Мир</a:t>
            </a:r>
            <a:r>
              <a:rPr lang="ru-RU" dirty="0" smtClean="0"/>
              <a:t> се </a:t>
            </a:r>
            <a:r>
              <a:rPr lang="ru-RU" dirty="0" err="1" smtClean="0"/>
              <a:t>интерпретира</a:t>
            </a:r>
            <a:r>
              <a:rPr lang="ru-RU" dirty="0" smtClean="0"/>
              <a:t>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почитане</a:t>
            </a:r>
            <a:r>
              <a:rPr lang="ru-RU" dirty="0" smtClean="0"/>
              <a:t> на </a:t>
            </a:r>
            <a:r>
              <a:rPr lang="ru-RU" i="1" dirty="0" smtClean="0"/>
              <a:t>Мира от 1815</a:t>
            </a:r>
            <a:r>
              <a:rPr lang="ru-RU" dirty="0" smtClean="0"/>
              <a:t> г.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горната</a:t>
            </a:r>
            <a:r>
              <a:rPr lang="ru-RU" dirty="0" smtClean="0"/>
              <a:t> част на </a:t>
            </a:r>
            <a:r>
              <a:rPr lang="ru-RU" dirty="0" err="1" smtClean="0"/>
              <a:t>арката</a:t>
            </a:r>
            <a:r>
              <a:rPr lang="ru-RU" dirty="0" smtClean="0"/>
              <a:t>, над богато изваяния фриз от </a:t>
            </a:r>
            <a:r>
              <a:rPr lang="ru-RU" dirty="0" err="1" smtClean="0"/>
              <a:t>войници</a:t>
            </a:r>
            <a:r>
              <a:rPr lang="ru-RU" dirty="0" smtClean="0"/>
              <a:t> </a:t>
            </a:r>
            <a:r>
              <a:rPr lang="ru-RU" dirty="0" err="1" smtClean="0"/>
              <a:t>има</a:t>
            </a:r>
            <a:r>
              <a:rPr lang="ru-RU" dirty="0" smtClean="0"/>
              <a:t> 30 щита, </a:t>
            </a:r>
            <a:r>
              <a:rPr lang="ru-RU" dirty="0" err="1" smtClean="0"/>
              <a:t>гравирани</a:t>
            </a:r>
            <a:r>
              <a:rPr lang="ru-RU" dirty="0" smtClean="0"/>
              <a:t> с </a:t>
            </a:r>
            <a:r>
              <a:rPr lang="ru-RU" dirty="0" err="1" smtClean="0"/>
              <a:t>имената</a:t>
            </a:r>
            <a:r>
              <a:rPr lang="ru-RU" dirty="0" smtClean="0"/>
              <a:t> на </a:t>
            </a:r>
            <a:r>
              <a:rPr lang="ru-RU" dirty="0" err="1" smtClean="0"/>
              <a:t>големи</a:t>
            </a:r>
            <a:r>
              <a:rPr lang="ru-RU" dirty="0" smtClean="0"/>
              <a:t> </a:t>
            </a:r>
            <a:r>
              <a:rPr lang="ru-RU" dirty="0" err="1" smtClean="0"/>
              <a:t>военни</a:t>
            </a:r>
            <a:r>
              <a:rPr lang="ru-RU" dirty="0" smtClean="0"/>
              <a:t> победи от периода на </a:t>
            </a:r>
            <a:r>
              <a:rPr lang="ru-RU" dirty="0" err="1" smtClean="0"/>
              <a:t>Френската</a:t>
            </a:r>
            <a:r>
              <a:rPr lang="ru-RU" dirty="0" smtClean="0"/>
              <a:t> революция и </a:t>
            </a:r>
            <a:r>
              <a:rPr lang="ru-RU" dirty="0" err="1" smtClean="0"/>
              <a:t>Наполеоновите</a:t>
            </a:r>
            <a:r>
              <a:rPr lang="ru-RU" dirty="0" smtClean="0"/>
              <a:t> </a:t>
            </a:r>
            <a:r>
              <a:rPr lang="ru-RU" dirty="0" err="1" smtClean="0"/>
              <a:t>войни</a:t>
            </a:r>
            <a:r>
              <a:rPr lang="ru-RU" dirty="0" smtClean="0"/>
              <a:t>. На </a:t>
            </a:r>
            <a:r>
              <a:rPr lang="ru-RU" dirty="0" err="1" smtClean="0"/>
              <a:t>вътрешните</a:t>
            </a:r>
            <a:r>
              <a:rPr lang="ru-RU" dirty="0" smtClean="0"/>
              <a:t> </a:t>
            </a:r>
            <a:r>
              <a:rPr lang="ru-RU" dirty="0" err="1" smtClean="0"/>
              <a:t>стени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монумента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изписани</a:t>
            </a:r>
            <a:r>
              <a:rPr lang="ru-RU" dirty="0" smtClean="0"/>
              <a:t> </a:t>
            </a:r>
            <a:r>
              <a:rPr lang="ru-RU" dirty="0" err="1" smtClean="0"/>
              <a:t>имената</a:t>
            </a:r>
            <a:r>
              <a:rPr lang="ru-RU" dirty="0" smtClean="0"/>
              <a:t> на 660 души, от </a:t>
            </a:r>
            <a:r>
              <a:rPr lang="ru-RU" dirty="0" err="1" smtClean="0"/>
              <a:t>които</a:t>
            </a:r>
            <a:r>
              <a:rPr lang="ru-RU" dirty="0" smtClean="0"/>
              <a:t> 558 </a:t>
            </a:r>
            <a:r>
              <a:rPr lang="ru-RU" dirty="0" err="1" smtClean="0"/>
              <a:t>френски</a:t>
            </a:r>
            <a:r>
              <a:rPr lang="ru-RU" dirty="0" smtClean="0"/>
              <a:t> </a:t>
            </a:r>
            <a:r>
              <a:rPr lang="ru-RU" dirty="0" err="1" smtClean="0"/>
              <a:t>генерали</a:t>
            </a:r>
            <a:r>
              <a:rPr lang="ru-RU" dirty="0" smtClean="0"/>
              <a:t> от </a:t>
            </a:r>
            <a:r>
              <a:rPr lang="ru-RU" dirty="0" err="1" smtClean="0"/>
              <a:t>Първата</a:t>
            </a:r>
            <a:r>
              <a:rPr lang="ru-RU" dirty="0" smtClean="0"/>
              <a:t> </a:t>
            </a:r>
            <a:r>
              <a:rPr lang="ru-RU" dirty="0" err="1" smtClean="0"/>
              <a:t>френска</a:t>
            </a:r>
            <a:r>
              <a:rPr lang="ru-RU" dirty="0" smtClean="0"/>
              <a:t> империя,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имената</a:t>
            </a:r>
            <a:r>
              <a:rPr lang="ru-RU" dirty="0" smtClean="0"/>
              <a:t> на </a:t>
            </a:r>
            <a:r>
              <a:rPr lang="ru-RU" dirty="0" err="1" smtClean="0"/>
              <a:t>тези</a:t>
            </a:r>
            <a:r>
              <a:rPr lang="ru-RU" dirty="0" smtClean="0"/>
              <a:t>, </a:t>
            </a:r>
            <a:r>
              <a:rPr lang="ru-RU" dirty="0" err="1" smtClean="0"/>
              <a:t>които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загинали</a:t>
            </a:r>
            <a:r>
              <a:rPr lang="ru-RU" dirty="0" smtClean="0"/>
              <a:t> в битка,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подчертани</a:t>
            </a:r>
            <a:r>
              <a:rPr lang="ru-RU" dirty="0" smtClean="0"/>
              <a:t>. На </a:t>
            </a:r>
            <a:r>
              <a:rPr lang="ru-RU" dirty="0" err="1" smtClean="0"/>
              <a:t>по-късите</a:t>
            </a:r>
            <a:r>
              <a:rPr lang="ru-RU" dirty="0" smtClean="0"/>
              <a:t> </a:t>
            </a:r>
            <a:r>
              <a:rPr lang="ru-RU" dirty="0" err="1" smtClean="0"/>
              <a:t>страни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4-те </a:t>
            </a:r>
            <a:r>
              <a:rPr lang="ru-RU" dirty="0" err="1" smtClean="0"/>
              <a:t>носещи</a:t>
            </a:r>
            <a:r>
              <a:rPr lang="ru-RU" dirty="0" smtClean="0"/>
              <a:t> колони </a:t>
            </a:r>
            <a:r>
              <a:rPr lang="ru-RU" dirty="0" err="1" smtClean="0"/>
              <a:t>пък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изписани</a:t>
            </a:r>
            <a:r>
              <a:rPr lang="ru-RU" dirty="0" smtClean="0"/>
              <a:t> </a:t>
            </a:r>
            <a:r>
              <a:rPr lang="ru-RU" dirty="0" err="1" smtClean="0"/>
              <a:t>имената</a:t>
            </a:r>
            <a:r>
              <a:rPr lang="ru-RU" dirty="0" smtClean="0"/>
              <a:t> на </a:t>
            </a:r>
            <a:r>
              <a:rPr lang="ru-RU" dirty="0" err="1" smtClean="0"/>
              <a:t>големите</a:t>
            </a:r>
            <a:r>
              <a:rPr lang="ru-RU" dirty="0" smtClean="0"/>
              <a:t> </a:t>
            </a:r>
            <a:r>
              <a:rPr lang="ru-RU" dirty="0" err="1" smtClean="0"/>
              <a:t>спечелени</a:t>
            </a:r>
            <a:r>
              <a:rPr lang="ru-RU" dirty="0" smtClean="0"/>
              <a:t> битки </a:t>
            </a:r>
            <a:r>
              <a:rPr lang="ru-RU" dirty="0" err="1" smtClean="0"/>
              <a:t>през</a:t>
            </a:r>
            <a:r>
              <a:rPr lang="ru-RU" dirty="0" smtClean="0"/>
              <a:t> </a:t>
            </a:r>
            <a:r>
              <a:rPr lang="ru-RU" dirty="0" err="1" smtClean="0"/>
              <a:t>Наполеоновите</a:t>
            </a:r>
            <a:r>
              <a:rPr lang="ru-RU" dirty="0" smtClean="0"/>
              <a:t> </a:t>
            </a:r>
            <a:r>
              <a:rPr lang="ru-RU" dirty="0" err="1" smtClean="0"/>
              <a:t>войни</a:t>
            </a:r>
            <a:r>
              <a:rPr lang="ru-RU" dirty="0" smtClean="0"/>
              <a:t>. </a:t>
            </a:r>
            <a:r>
              <a:rPr lang="ru-RU" dirty="0" err="1" smtClean="0"/>
              <a:t>Битките</a:t>
            </a:r>
            <a:r>
              <a:rPr lang="ru-RU" dirty="0" smtClean="0"/>
              <a:t> в периода между </a:t>
            </a:r>
            <a:r>
              <a:rPr lang="ru-RU" dirty="0" err="1" smtClean="0"/>
              <a:t>заминаването</a:t>
            </a:r>
            <a:r>
              <a:rPr lang="ru-RU" dirty="0" smtClean="0"/>
              <a:t> </a:t>
            </a:r>
            <a:r>
              <a:rPr lang="ru-RU" dirty="0" err="1" smtClean="0"/>
              <a:t>му</a:t>
            </a:r>
            <a:r>
              <a:rPr lang="ru-RU" dirty="0" smtClean="0"/>
              <a:t> от </a:t>
            </a:r>
            <a:r>
              <a:rPr lang="ru-RU" dirty="0" err="1" smtClean="0"/>
              <a:t>Елба</a:t>
            </a:r>
            <a:r>
              <a:rPr lang="ru-RU" dirty="0" smtClean="0"/>
              <a:t> до </a:t>
            </a:r>
            <a:r>
              <a:rPr lang="ru-RU" dirty="0" err="1" smtClean="0"/>
              <a:t>последната</a:t>
            </a:r>
            <a:r>
              <a:rPr lang="ru-RU" dirty="0" smtClean="0"/>
              <a:t> </a:t>
            </a:r>
            <a:r>
              <a:rPr lang="ru-RU" dirty="0" err="1" smtClean="0"/>
              <a:t>му</a:t>
            </a:r>
            <a:r>
              <a:rPr lang="ru-RU" dirty="0" smtClean="0"/>
              <a:t> </a:t>
            </a:r>
            <a:r>
              <a:rPr lang="ru-RU" dirty="0" err="1" smtClean="0"/>
              <a:t>загуба</a:t>
            </a:r>
            <a:r>
              <a:rPr lang="ru-RU" dirty="0" smtClean="0"/>
              <a:t> при </a:t>
            </a:r>
            <a:r>
              <a:rPr lang="ru-RU" dirty="0" err="1" smtClean="0"/>
              <a:t>Ватерло</a:t>
            </a:r>
            <a:r>
              <a:rPr lang="ru-RU" dirty="0" smtClean="0"/>
              <a:t> не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включени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От 1882 до 1886 г. на </a:t>
            </a:r>
            <a:r>
              <a:rPr lang="ru-RU" dirty="0" err="1" smtClean="0"/>
              <a:t>върха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Триумфалната</a:t>
            </a:r>
            <a:r>
              <a:rPr lang="ru-RU" dirty="0" smtClean="0"/>
              <a:t> арка се е </a:t>
            </a:r>
            <a:r>
              <a:rPr lang="ru-RU" dirty="0" err="1" smtClean="0"/>
              <a:t>намирала</a:t>
            </a:r>
            <a:r>
              <a:rPr lang="ru-RU" dirty="0" smtClean="0"/>
              <a:t> </a:t>
            </a:r>
            <a:r>
              <a:rPr lang="ru-RU" dirty="0" err="1" smtClean="0"/>
              <a:t>скулптурата</a:t>
            </a:r>
            <a:r>
              <a:rPr lang="ru-RU" dirty="0" smtClean="0"/>
              <a:t> „</a:t>
            </a:r>
            <a:r>
              <a:rPr lang="ru-RU" dirty="0" err="1" smtClean="0"/>
              <a:t>Триумфът</a:t>
            </a:r>
            <a:r>
              <a:rPr lang="ru-RU" dirty="0" smtClean="0"/>
              <a:t> на </a:t>
            </a:r>
            <a:r>
              <a:rPr lang="ru-RU" dirty="0" err="1" smtClean="0"/>
              <a:t>революцията</a:t>
            </a:r>
            <a:r>
              <a:rPr lang="ru-RU" dirty="0" smtClean="0"/>
              <a:t>“ от </a:t>
            </a:r>
            <a:r>
              <a:rPr lang="ru-RU" dirty="0" err="1" smtClean="0"/>
              <a:t>Александър</a:t>
            </a:r>
            <a:r>
              <a:rPr lang="ru-RU" dirty="0" smtClean="0"/>
              <a:t> </a:t>
            </a:r>
            <a:r>
              <a:rPr lang="ru-RU" dirty="0" err="1" smtClean="0"/>
              <a:t>Фалжиер</a:t>
            </a:r>
            <a:r>
              <a:rPr lang="ru-RU" dirty="0" smtClean="0"/>
              <a:t>, </a:t>
            </a:r>
            <a:r>
              <a:rPr lang="ru-RU" dirty="0" err="1" smtClean="0"/>
              <a:t>изобразявала</a:t>
            </a:r>
            <a:r>
              <a:rPr lang="ru-RU" dirty="0" smtClean="0"/>
              <a:t> колесница, </a:t>
            </a:r>
            <a:r>
              <a:rPr lang="ru-RU" dirty="0" err="1" smtClean="0"/>
              <a:t>теглена</a:t>
            </a:r>
            <a:r>
              <a:rPr lang="ru-RU" dirty="0" smtClean="0"/>
              <a:t> от коне, </a:t>
            </a:r>
            <a:r>
              <a:rPr lang="ru-RU" dirty="0" err="1" smtClean="0"/>
              <a:t>готови</a:t>
            </a:r>
            <a:r>
              <a:rPr lang="ru-RU" dirty="0" smtClean="0"/>
              <a:t> да </a:t>
            </a:r>
            <a:r>
              <a:rPr lang="ru-RU" dirty="0" err="1" smtClean="0"/>
              <a:t>разбият</a:t>
            </a:r>
            <a:r>
              <a:rPr lang="ru-RU" dirty="0" smtClean="0"/>
              <a:t> „</a:t>
            </a:r>
            <a:r>
              <a:rPr lang="ru-RU" dirty="0" err="1" smtClean="0"/>
              <a:t>Анархията</a:t>
            </a:r>
            <a:r>
              <a:rPr lang="ru-RU" dirty="0" smtClean="0"/>
              <a:t> и Деспотизма“. </a:t>
            </a:r>
            <a:r>
              <a:rPr lang="ru-RU" dirty="0" err="1" smtClean="0"/>
              <a:t>Скулптурата</a:t>
            </a:r>
            <a:r>
              <a:rPr lang="ru-RU" dirty="0" smtClean="0"/>
              <a:t> </a:t>
            </a:r>
            <a:r>
              <a:rPr lang="ru-RU" dirty="0" err="1" smtClean="0"/>
              <a:t>съществува</a:t>
            </a:r>
            <a:r>
              <a:rPr lang="ru-RU" dirty="0" smtClean="0"/>
              <a:t> само 4 г., </a:t>
            </a:r>
            <a:r>
              <a:rPr lang="ru-RU" dirty="0" err="1" smtClean="0"/>
              <a:t>преди</a:t>
            </a:r>
            <a:r>
              <a:rPr lang="ru-RU" dirty="0" smtClean="0"/>
              <a:t> да се </a:t>
            </a:r>
            <a:r>
              <a:rPr lang="ru-RU" dirty="0" err="1" smtClean="0"/>
              <a:t>разпадне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През</a:t>
            </a:r>
            <a:r>
              <a:rPr lang="ru-RU" dirty="0" smtClean="0"/>
              <a:t> </a:t>
            </a:r>
            <a:r>
              <a:rPr lang="ru-RU" dirty="0" err="1" smtClean="0"/>
              <a:t>февруари</a:t>
            </a:r>
            <a:r>
              <a:rPr lang="ru-RU" dirty="0" smtClean="0"/>
              <a:t> 2007 г. </a:t>
            </a:r>
            <a:r>
              <a:rPr lang="ru-RU" dirty="0" err="1" smtClean="0"/>
              <a:t>във</a:t>
            </a:r>
            <a:r>
              <a:rPr lang="ru-RU" dirty="0" smtClean="0"/>
              <a:t> </a:t>
            </a:r>
            <a:r>
              <a:rPr lang="ru-RU" dirty="0" err="1" smtClean="0"/>
              <a:t>вътрешността</a:t>
            </a:r>
            <a:r>
              <a:rPr lang="ru-RU" dirty="0" smtClean="0"/>
              <a:t> на </a:t>
            </a:r>
            <a:r>
              <a:rPr lang="ru-RU" dirty="0" err="1" smtClean="0"/>
              <a:t>арката</a:t>
            </a:r>
            <a:r>
              <a:rPr lang="ru-RU" dirty="0" smtClean="0"/>
              <a:t> е </a:t>
            </a:r>
            <a:r>
              <a:rPr lang="ru-RU" dirty="0" err="1" smtClean="0"/>
              <a:t>открита</a:t>
            </a:r>
            <a:r>
              <a:rPr lang="ru-RU" dirty="0" smtClean="0"/>
              <a:t> постоянна </a:t>
            </a:r>
            <a:r>
              <a:rPr lang="ru-RU" dirty="0" err="1" smtClean="0"/>
              <a:t>експозиция</a:t>
            </a:r>
            <a:r>
              <a:rPr lang="ru-RU" dirty="0" smtClean="0"/>
              <a:t> на артиста Морис </a:t>
            </a:r>
            <a:r>
              <a:rPr lang="ru-RU" dirty="0" err="1" smtClean="0"/>
              <a:t>Бенаюн</a:t>
            </a:r>
            <a:r>
              <a:rPr lang="ru-RU" dirty="0" smtClean="0"/>
              <a:t> и </a:t>
            </a:r>
            <a:r>
              <a:rPr lang="ru-RU" dirty="0" err="1" smtClean="0"/>
              <a:t>архитекта</a:t>
            </a:r>
            <a:r>
              <a:rPr lang="ru-RU" dirty="0" smtClean="0"/>
              <a:t> Кристоф Жиро, </a:t>
            </a:r>
            <a:r>
              <a:rPr lang="ru-RU" dirty="0" err="1" smtClean="0"/>
              <a:t>която</a:t>
            </a:r>
            <a:r>
              <a:rPr lang="ru-RU" dirty="0" smtClean="0"/>
              <a:t> </a:t>
            </a:r>
            <a:r>
              <a:rPr lang="ru-RU" dirty="0" err="1" smtClean="0"/>
              <a:t>поставя</a:t>
            </a:r>
            <a:r>
              <a:rPr lang="ru-RU" dirty="0" smtClean="0"/>
              <a:t> под </a:t>
            </a:r>
            <a:r>
              <a:rPr lang="ru-RU" dirty="0" err="1" smtClean="0"/>
              <a:t>въпрос</a:t>
            </a:r>
            <a:r>
              <a:rPr lang="ru-RU" dirty="0" smtClean="0"/>
              <a:t> </a:t>
            </a:r>
            <a:r>
              <a:rPr lang="ru-RU" dirty="0" err="1" smtClean="0"/>
              <a:t>символичното</a:t>
            </a:r>
            <a:r>
              <a:rPr lang="ru-RU" dirty="0" smtClean="0"/>
              <a:t> значение на </a:t>
            </a:r>
            <a:r>
              <a:rPr lang="ru-RU" dirty="0" err="1" smtClean="0"/>
              <a:t>арката</a:t>
            </a:r>
            <a:r>
              <a:rPr lang="ru-RU" dirty="0" smtClean="0"/>
              <a:t> </a:t>
            </a:r>
            <a:r>
              <a:rPr lang="ru-RU" dirty="0" err="1" smtClean="0"/>
              <a:t>през</a:t>
            </a:r>
            <a:r>
              <a:rPr lang="ru-RU" dirty="0" smtClean="0"/>
              <a:t> </a:t>
            </a:r>
            <a:r>
              <a:rPr lang="ru-RU" dirty="0" err="1" smtClean="0"/>
              <a:t>последните</a:t>
            </a:r>
            <a:r>
              <a:rPr lang="ru-RU" dirty="0" smtClean="0"/>
              <a:t> 2 столетия, </a:t>
            </a:r>
            <a:r>
              <a:rPr lang="ru-RU" dirty="0" err="1" smtClean="0"/>
              <a:t>балансирайки</a:t>
            </a:r>
            <a:r>
              <a:rPr lang="ru-RU" dirty="0" smtClean="0"/>
              <a:t> между мира и </a:t>
            </a:r>
            <a:r>
              <a:rPr lang="ru-RU" dirty="0" err="1" smtClean="0"/>
              <a:t>войната</a:t>
            </a:r>
            <a:r>
              <a:rPr lang="ru-RU" dirty="0" smtClean="0"/>
              <a:t>.</a:t>
            </a:r>
          </a:p>
          <a:p>
            <a:endParaRPr lang="bg-BG" dirty="0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География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Топография</a:t>
            </a:r>
          </a:p>
          <a:p>
            <a:endParaRPr lang="ru-RU" dirty="0"/>
          </a:p>
          <a:p>
            <a:pPr marL="82296" indent="0">
              <a:buNone/>
            </a:pPr>
            <a:r>
              <a:rPr lang="ru-RU" dirty="0" smtClean="0"/>
              <a:t>Париж </a:t>
            </a:r>
            <a:r>
              <a:rPr lang="ru-RU" dirty="0"/>
              <a:t>е </a:t>
            </a:r>
            <a:r>
              <a:rPr lang="ru-RU" dirty="0" err="1"/>
              <a:t>разположен</a:t>
            </a:r>
            <a:r>
              <a:rPr lang="ru-RU" dirty="0"/>
              <a:t> на река Сена, </a:t>
            </a:r>
            <a:r>
              <a:rPr lang="ru-RU" dirty="0" err="1"/>
              <a:t>Северна</a:t>
            </a:r>
            <a:r>
              <a:rPr lang="ru-RU" dirty="0"/>
              <a:t> Франция, регион Ил </a:t>
            </a:r>
            <a:r>
              <a:rPr lang="ru-RU" dirty="0" err="1"/>
              <a:t>дьо</a:t>
            </a:r>
            <a:r>
              <a:rPr lang="ru-RU" dirty="0"/>
              <a:t> Франс, в </a:t>
            </a:r>
            <a:r>
              <a:rPr lang="ru-RU" dirty="0" err="1"/>
              <a:t>центъра</a:t>
            </a:r>
            <a:r>
              <a:rPr lang="ru-RU" dirty="0"/>
              <a:t> на </a:t>
            </a:r>
            <a:r>
              <a:rPr lang="ru-RU" dirty="0" err="1"/>
              <a:t>Парижкия</a:t>
            </a:r>
            <a:r>
              <a:rPr lang="ru-RU" dirty="0"/>
              <a:t> </a:t>
            </a:r>
            <a:r>
              <a:rPr lang="ru-RU" dirty="0" err="1"/>
              <a:t>басейн</a:t>
            </a:r>
            <a:r>
              <a:rPr lang="ru-RU" dirty="0"/>
              <a:t>, и е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средна</a:t>
            </a:r>
            <a:r>
              <a:rPr lang="ru-RU" dirty="0"/>
              <a:t> </a:t>
            </a:r>
            <a:r>
              <a:rPr lang="ru-RU" dirty="0" err="1"/>
              <a:t>надморска</a:t>
            </a:r>
            <a:r>
              <a:rPr lang="ru-RU" dirty="0"/>
              <a:t> </a:t>
            </a:r>
            <a:r>
              <a:rPr lang="ru-RU" dirty="0" err="1"/>
              <a:t>височина</a:t>
            </a:r>
            <a:r>
              <a:rPr lang="ru-RU" dirty="0"/>
              <a:t> 65 m.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територията</a:t>
            </a:r>
            <a:r>
              <a:rPr lang="ru-RU" dirty="0"/>
              <a:t> на Париж се </a:t>
            </a:r>
            <a:r>
              <a:rPr lang="ru-RU" dirty="0" err="1"/>
              <a:t>отнасят</a:t>
            </a:r>
            <a:r>
              <a:rPr lang="ru-RU" dirty="0"/>
              <a:t> и </a:t>
            </a:r>
            <a:r>
              <a:rPr lang="ru-RU" dirty="0" err="1"/>
              <a:t>Булонският</a:t>
            </a:r>
            <a:r>
              <a:rPr lang="ru-RU" dirty="0"/>
              <a:t> лес, и </a:t>
            </a:r>
            <a:r>
              <a:rPr lang="ru-RU" dirty="0" err="1"/>
              <a:t>разположеният</a:t>
            </a:r>
            <a:r>
              <a:rPr lang="ru-RU" dirty="0"/>
              <a:t> на </a:t>
            </a:r>
            <a:r>
              <a:rPr lang="ru-RU" dirty="0" err="1"/>
              <a:t>изток</a:t>
            </a:r>
            <a:r>
              <a:rPr lang="ru-RU" dirty="0"/>
              <a:t> </a:t>
            </a:r>
            <a:r>
              <a:rPr lang="ru-RU" dirty="0" err="1"/>
              <a:t>Венсенски</a:t>
            </a:r>
            <a:r>
              <a:rPr lang="ru-RU" dirty="0"/>
              <a:t> лес. </a:t>
            </a:r>
            <a:r>
              <a:rPr lang="ru-RU" dirty="0" err="1"/>
              <a:t>Общата</a:t>
            </a:r>
            <a:r>
              <a:rPr lang="ru-RU" dirty="0"/>
              <a:t> </a:t>
            </a:r>
            <a:r>
              <a:rPr lang="ru-RU" dirty="0" err="1"/>
              <a:t>площ</a:t>
            </a:r>
            <a:r>
              <a:rPr lang="ru-RU" dirty="0"/>
              <a:t> на града </a:t>
            </a:r>
            <a:r>
              <a:rPr lang="ru-RU" dirty="0" err="1"/>
              <a:t>заедно</a:t>
            </a:r>
            <a:r>
              <a:rPr lang="ru-RU" dirty="0"/>
              <a:t> с </a:t>
            </a:r>
            <a:r>
              <a:rPr lang="ru-RU" dirty="0" err="1"/>
              <a:t>парковете</a:t>
            </a:r>
            <a:r>
              <a:rPr lang="ru-RU" dirty="0"/>
              <a:t> е 105 km² и около 87 km² без </a:t>
            </a:r>
            <a:r>
              <a:rPr lang="ru-RU" dirty="0" err="1"/>
              <a:t>тях</a:t>
            </a:r>
            <a:r>
              <a:rPr lang="ru-RU" dirty="0"/>
              <a:t>. </a:t>
            </a:r>
            <a:r>
              <a:rPr lang="ru-RU" dirty="0" err="1"/>
              <a:t>Историческият</a:t>
            </a:r>
            <a:r>
              <a:rPr lang="ru-RU" dirty="0"/>
              <a:t> </a:t>
            </a:r>
            <a:r>
              <a:rPr lang="ru-RU" dirty="0" err="1"/>
              <a:t>център</a:t>
            </a:r>
            <a:r>
              <a:rPr lang="ru-RU" dirty="0"/>
              <a:t> е </a:t>
            </a:r>
            <a:r>
              <a:rPr lang="ru-RU" dirty="0" err="1"/>
              <a:t>изграден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два острова – Ил Сен Луи и </a:t>
            </a:r>
            <a:r>
              <a:rPr lang="ru-RU" dirty="0" err="1"/>
              <a:t>по-големия</a:t>
            </a:r>
            <a:r>
              <a:rPr lang="ru-RU" dirty="0"/>
              <a:t> Ил </a:t>
            </a:r>
            <a:r>
              <a:rPr lang="ru-RU" dirty="0" err="1"/>
              <a:t>дьо</a:t>
            </a:r>
            <a:r>
              <a:rPr lang="ru-RU" dirty="0"/>
              <a:t> ла Сите, </a:t>
            </a:r>
            <a:r>
              <a:rPr lang="ru-RU" dirty="0" err="1"/>
              <a:t>който</a:t>
            </a:r>
            <a:r>
              <a:rPr lang="ru-RU" dirty="0"/>
              <a:t> се приема за </a:t>
            </a:r>
            <a:r>
              <a:rPr lang="ru-RU" dirty="0" err="1"/>
              <a:t>най-старата</a:t>
            </a:r>
            <a:r>
              <a:rPr lang="ru-RU" dirty="0"/>
              <a:t> част на града. По принцип, Париж е </a:t>
            </a:r>
            <a:r>
              <a:rPr lang="ru-RU" dirty="0" err="1"/>
              <a:t>сравнително</a:t>
            </a:r>
            <a:r>
              <a:rPr lang="ru-RU" dirty="0"/>
              <a:t> равен,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най-ниската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точка е 35 m над </a:t>
            </a:r>
            <a:r>
              <a:rPr lang="ru-RU" dirty="0" err="1"/>
              <a:t>морското</a:t>
            </a:r>
            <a:r>
              <a:rPr lang="ru-RU" dirty="0"/>
              <a:t> </a:t>
            </a:r>
            <a:r>
              <a:rPr lang="ru-RU" dirty="0" err="1"/>
              <a:t>равнище</a:t>
            </a:r>
            <a:r>
              <a:rPr lang="ru-RU" dirty="0"/>
              <a:t>. От </a:t>
            </a:r>
            <a:r>
              <a:rPr lang="ru-RU" dirty="0" err="1"/>
              <a:t>дясната</a:t>
            </a:r>
            <a:r>
              <a:rPr lang="ru-RU" dirty="0"/>
              <a:t> страна, по </a:t>
            </a:r>
            <a:r>
              <a:rPr lang="ru-RU" dirty="0" err="1"/>
              <a:t>протежение</a:t>
            </a:r>
            <a:r>
              <a:rPr lang="ru-RU" dirty="0"/>
              <a:t> на </a:t>
            </a:r>
            <a:r>
              <a:rPr lang="ru-RU" dirty="0" err="1"/>
              <a:t>реката</a:t>
            </a:r>
            <a:r>
              <a:rPr lang="ru-RU" dirty="0"/>
              <a:t>,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хълмовете</a:t>
            </a:r>
            <a:r>
              <a:rPr lang="ru-RU" dirty="0"/>
              <a:t> на </a:t>
            </a:r>
            <a:r>
              <a:rPr lang="ru-RU" dirty="0" err="1"/>
              <a:t>Монмартър</a:t>
            </a:r>
            <a:r>
              <a:rPr lang="ru-RU" dirty="0"/>
              <a:t> (130 m), </a:t>
            </a:r>
            <a:r>
              <a:rPr lang="ru-RU" dirty="0" err="1"/>
              <a:t>Белвил</a:t>
            </a:r>
            <a:r>
              <a:rPr lang="ru-RU" dirty="0"/>
              <a:t> (128,5 m), </a:t>
            </a:r>
            <a:r>
              <a:rPr lang="ru-RU" dirty="0" err="1"/>
              <a:t>Мениймонтан</a:t>
            </a:r>
            <a:r>
              <a:rPr lang="ru-RU" dirty="0"/>
              <a:t> (108 m), </a:t>
            </a:r>
            <a:r>
              <a:rPr lang="ru-RU" dirty="0" err="1"/>
              <a:t>Бют-Шомон</a:t>
            </a:r>
            <a:r>
              <a:rPr lang="ru-RU" dirty="0"/>
              <a:t> (103 m), Паси (71 m) и </a:t>
            </a:r>
            <a:r>
              <a:rPr lang="ru-RU" dirty="0" err="1"/>
              <a:t>Шайо</a:t>
            </a:r>
            <a:r>
              <a:rPr lang="ru-RU" dirty="0"/>
              <a:t> (67 m). От </a:t>
            </a:r>
            <a:r>
              <a:rPr lang="ru-RU" dirty="0" err="1"/>
              <a:t>ляво</a:t>
            </a:r>
            <a:r>
              <a:rPr lang="ru-RU" dirty="0"/>
              <a:t> на Сена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хълмовете</a:t>
            </a:r>
            <a:r>
              <a:rPr lang="ru-RU" dirty="0"/>
              <a:t> </a:t>
            </a:r>
            <a:r>
              <a:rPr lang="ru-RU" dirty="0" err="1"/>
              <a:t>Монпарнас</a:t>
            </a:r>
            <a:r>
              <a:rPr lang="ru-RU" dirty="0"/>
              <a:t> (66 m), </a:t>
            </a:r>
            <a:r>
              <a:rPr lang="ru-RU" dirty="0" err="1"/>
              <a:t>Бют</a:t>
            </a:r>
            <a:r>
              <a:rPr lang="ru-RU" dirty="0"/>
              <a:t>-о-Кай (63 m) и </a:t>
            </a:r>
            <a:r>
              <a:rPr lang="ru-RU" dirty="0" err="1"/>
              <a:t>възвишението</a:t>
            </a:r>
            <a:r>
              <a:rPr lang="ru-RU" dirty="0"/>
              <a:t> </a:t>
            </a:r>
            <a:r>
              <a:rPr lang="ru-RU" dirty="0" err="1"/>
              <a:t>Сент-Жьонвиев</a:t>
            </a:r>
            <a:r>
              <a:rPr lang="ru-RU" dirty="0"/>
              <a:t> (61 m).</a:t>
            </a:r>
          </a:p>
          <a:p>
            <a:endParaRPr lang="ru-RU" dirty="0"/>
          </a:p>
          <a:p>
            <a:r>
              <a:rPr lang="ru-RU" dirty="0" err="1"/>
              <a:t>Островът</a:t>
            </a:r>
            <a:r>
              <a:rPr lang="ru-RU" dirty="0"/>
              <a:t> Ил </a:t>
            </a:r>
            <a:r>
              <a:rPr lang="ru-RU" dirty="0" err="1"/>
              <a:t>дьо</a:t>
            </a:r>
            <a:r>
              <a:rPr lang="ru-RU" dirty="0"/>
              <a:t> ла Сите до </a:t>
            </a:r>
            <a:r>
              <a:rPr lang="ru-RU" dirty="0" err="1"/>
              <a:t>голяма</a:t>
            </a:r>
            <a:r>
              <a:rPr lang="ru-RU" dirty="0"/>
              <a:t> степен е </a:t>
            </a:r>
            <a:r>
              <a:rPr lang="ru-RU" dirty="0" err="1"/>
              <a:t>зает</a:t>
            </a:r>
            <a:r>
              <a:rPr lang="ru-RU" dirty="0"/>
              <a:t> от институции (</a:t>
            </a:r>
            <a:r>
              <a:rPr lang="ru-RU" dirty="0" err="1"/>
              <a:t>Съдебната</a:t>
            </a:r>
            <a:r>
              <a:rPr lang="ru-RU" dirty="0"/>
              <a:t> палата, </a:t>
            </a:r>
            <a:r>
              <a:rPr lang="ru-RU" dirty="0" err="1"/>
              <a:t>катедралата</a:t>
            </a:r>
            <a:r>
              <a:rPr lang="ru-RU" dirty="0"/>
              <a:t> Света Богородица и </a:t>
            </a:r>
            <a:r>
              <a:rPr lang="ru-RU" dirty="0" err="1"/>
              <a:t>Префектурата</a:t>
            </a:r>
            <a:r>
              <a:rPr lang="ru-RU" dirty="0"/>
              <a:t>). Той е </a:t>
            </a:r>
            <a:r>
              <a:rPr lang="ru-RU" dirty="0" err="1"/>
              <a:t>свързан</a:t>
            </a:r>
            <a:r>
              <a:rPr lang="ru-RU" dirty="0"/>
              <a:t> с </a:t>
            </a:r>
            <a:r>
              <a:rPr lang="ru-RU" dirty="0" err="1"/>
              <a:t>по-малкия</a:t>
            </a:r>
            <a:r>
              <a:rPr lang="ru-RU" dirty="0"/>
              <a:t> остров Ил Сен Луи, </a:t>
            </a:r>
            <a:r>
              <a:rPr lang="ru-RU" dirty="0" err="1"/>
              <a:t>който</a:t>
            </a:r>
            <a:r>
              <a:rPr lang="ru-RU" dirty="0"/>
              <a:t> е застроен </a:t>
            </a:r>
            <a:r>
              <a:rPr lang="ru-RU" dirty="0" err="1"/>
              <a:t>през</a:t>
            </a:r>
            <a:r>
              <a:rPr lang="ru-RU" dirty="0"/>
              <a:t> 17 и 18 век.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605992851"/>
      </p:ext>
    </p:extLst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 descr="изтеглен файл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1642"/>
          </a:xfr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Незнайният воин</a:t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Под свода на </a:t>
            </a:r>
            <a:r>
              <a:rPr lang="ru-RU" dirty="0" err="1" smtClean="0"/>
              <a:t>Триумфалната</a:t>
            </a:r>
            <a:r>
              <a:rPr lang="ru-RU" dirty="0" smtClean="0"/>
              <a:t> арка се </a:t>
            </a:r>
            <a:r>
              <a:rPr lang="ru-RU" dirty="0" err="1" smtClean="0"/>
              <a:t>намира</a:t>
            </a:r>
            <a:r>
              <a:rPr lang="ru-RU" dirty="0" smtClean="0"/>
              <a:t> </a:t>
            </a:r>
            <a:r>
              <a:rPr lang="ru-RU" dirty="0" err="1" smtClean="0"/>
              <a:t>Гробът</a:t>
            </a:r>
            <a:r>
              <a:rPr lang="ru-RU" dirty="0" smtClean="0"/>
              <a:t> на </a:t>
            </a:r>
            <a:r>
              <a:rPr lang="ru-RU" dirty="0" err="1" smtClean="0"/>
              <a:t>Незнайния</a:t>
            </a:r>
            <a:r>
              <a:rPr lang="ru-RU" dirty="0" smtClean="0"/>
              <a:t> воин от </a:t>
            </a:r>
            <a:r>
              <a:rPr lang="ru-RU" dirty="0" err="1" smtClean="0"/>
              <a:t>Първата</a:t>
            </a:r>
            <a:r>
              <a:rPr lang="ru-RU" dirty="0" smtClean="0"/>
              <a:t> </a:t>
            </a:r>
            <a:r>
              <a:rPr lang="ru-RU" dirty="0" err="1" smtClean="0"/>
              <a:t>световна</a:t>
            </a:r>
            <a:r>
              <a:rPr lang="ru-RU" dirty="0" smtClean="0"/>
              <a:t> война. Той е </a:t>
            </a:r>
            <a:r>
              <a:rPr lang="ru-RU" dirty="0" err="1" smtClean="0"/>
              <a:t>поставен</a:t>
            </a:r>
            <a:r>
              <a:rPr lang="ru-RU" dirty="0" smtClean="0"/>
              <a:t> в </a:t>
            </a:r>
            <a:r>
              <a:rPr lang="ru-RU" dirty="0" err="1" smtClean="0"/>
              <a:t>Деня</a:t>
            </a:r>
            <a:r>
              <a:rPr lang="ru-RU" dirty="0" smtClean="0"/>
              <a:t> на </a:t>
            </a:r>
            <a:r>
              <a:rPr lang="ru-RU" dirty="0" err="1" smtClean="0"/>
              <a:t>примирието</a:t>
            </a:r>
            <a:r>
              <a:rPr lang="ru-RU" dirty="0" smtClean="0"/>
              <a:t> </a:t>
            </a:r>
            <a:r>
              <a:rPr lang="ru-RU" dirty="0" err="1" smtClean="0"/>
              <a:t>през</a:t>
            </a:r>
            <a:r>
              <a:rPr lang="ru-RU" dirty="0" smtClean="0"/>
              <a:t> 1920 г., </a:t>
            </a:r>
            <a:r>
              <a:rPr lang="ru-RU" dirty="0" err="1" smtClean="0"/>
              <a:t>когато</a:t>
            </a:r>
            <a:r>
              <a:rPr lang="ru-RU" dirty="0" smtClean="0"/>
              <a:t> е запален и </a:t>
            </a:r>
            <a:r>
              <a:rPr lang="ru-RU" dirty="0" err="1" smtClean="0"/>
              <a:t>първият</a:t>
            </a:r>
            <a:r>
              <a:rPr lang="ru-RU" dirty="0" smtClean="0"/>
              <a:t> вечен </a:t>
            </a:r>
            <a:r>
              <a:rPr lang="ru-RU" dirty="0" err="1" smtClean="0"/>
              <a:t>огън</a:t>
            </a:r>
            <a:r>
              <a:rPr lang="ru-RU" dirty="0" smtClean="0"/>
              <a:t> в </a:t>
            </a:r>
            <a:r>
              <a:rPr lang="ru-RU" dirty="0" err="1" smtClean="0"/>
              <a:t>Западна</a:t>
            </a:r>
            <a:r>
              <a:rPr lang="ru-RU" dirty="0" smtClean="0"/>
              <a:t> и </a:t>
            </a:r>
            <a:r>
              <a:rPr lang="ru-RU" dirty="0" err="1" smtClean="0"/>
              <a:t>Източна</a:t>
            </a:r>
            <a:r>
              <a:rPr lang="ru-RU" dirty="0" smtClean="0"/>
              <a:t> Европа, </a:t>
            </a:r>
            <a:r>
              <a:rPr lang="ru-RU" dirty="0" err="1" smtClean="0"/>
              <a:t>откакто</a:t>
            </a:r>
            <a:r>
              <a:rPr lang="ru-RU" dirty="0" smtClean="0"/>
              <a:t> </a:t>
            </a:r>
            <a:r>
              <a:rPr lang="ru-RU" dirty="0" err="1" smtClean="0"/>
              <a:t>огънят</a:t>
            </a:r>
            <a:r>
              <a:rPr lang="ru-RU" dirty="0" smtClean="0"/>
              <a:t> на Веста бил </a:t>
            </a:r>
            <a:r>
              <a:rPr lang="ru-RU" dirty="0" err="1" smtClean="0"/>
              <a:t>загасен</a:t>
            </a:r>
            <a:r>
              <a:rPr lang="ru-RU" dirty="0" smtClean="0"/>
              <a:t> </a:t>
            </a:r>
            <a:r>
              <a:rPr lang="ru-RU" dirty="0" err="1" smtClean="0"/>
              <a:t>през</a:t>
            </a:r>
            <a:r>
              <a:rPr lang="ru-RU" dirty="0" smtClean="0"/>
              <a:t> IV в. </a:t>
            </a:r>
            <a:r>
              <a:rPr lang="ru-RU" dirty="0" err="1" smtClean="0"/>
              <a:t>Пламъкът</a:t>
            </a:r>
            <a:r>
              <a:rPr lang="ru-RU" dirty="0" smtClean="0"/>
              <a:t> гори в </a:t>
            </a:r>
            <a:r>
              <a:rPr lang="ru-RU" dirty="0" err="1" smtClean="0"/>
              <a:t>памет</a:t>
            </a:r>
            <a:r>
              <a:rPr lang="ru-RU" dirty="0" smtClean="0"/>
              <a:t> на </a:t>
            </a:r>
            <a:r>
              <a:rPr lang="ru-RU" dirty="0" err="1" smtClean="0"/>
              <a:t>всички</a:t>
            </a:r>
            <a:r>
              <a:rPr lang="ru-RU" dirty="0" smtClean="0"/>
              <a:t> </a:t>
            </a:r>
            <a:r>
              <a:rPr lang="ru-RU" dirty="0" err="1" smtClean="0"/>
              <a:t>загинали</a:t>
            </a:r>
            <a:r>
              <a:rPr lang="ru-RU" dirty="0" smtClean="0"/>
              <a:t>, </a:t>
            </a:r>
            <a:r>
              <a:rPr lang="ru-RU" dirty="0" err="1" smtClean="0"/>
              <a:t>които</a:t>
            </a:r>
            <a:r>
              <a:rPr lang="ru-RU" dirty="0" smtClean="0"/>
              <a:t> не </a:t>
            </a:r>
            <a:r>
              <a:rPr lang="ru-RU" dirty="0" err="1" smtClean="0"/>
              <a:t>са</a:t>
            </a:r>
            <a:r>
              <a:rPr lang="ru-RU" dirty="0" smtClean="0"/>
              <a:t> били </a:t>
            </a:r>
            <a:r>
              <a:rPr lang="ru-RU" dirty="0" err="1" smtClean="0"/>
              <a:t>идентифицирани</a:t>
            </a:r>
            <a:r>
              <a:rPr lang="ru-RU" dirty="0" smtClean="0"/>
              <a:t> (в момента гори за </a:t>
            </a:r>
            <a:r>
              <a:rPr lang="ru-RU" dirty="0" err="1" smtClean="0"/>
              <a:t>загиналите</a:t>
            </a:r>
            <a:r>
              <a:rPr lang="ru-RU" dirty="0" smtClean="0"/>
              <a:t> и в 2-те </a:t>
            </a:r>
            <a:r>
              <a:rPr lang="ru-RU" dirty="0" err="1" smtClean="0"/>
              <a:t>световни</a:t>
            </a:r>
            <a:r>
              <a:rPr lang="ru-RU" dirty="0" smtClean="0"/>
              <a:t> </a:t>
            </a:r>
            <a:r>
              <a:rPr lang="ru-RU" dirty="0" err="1" smtClean="0"/>
              <a:t>войни</a:t>
            </a:r>
            <a:r>
              <a:rPr lang="ru-RU" dirty="0" smtClean="0"/>
              <a:t>). </a:t>
            </a:r>
            <a:r>
              <a:rPr lang="ru-RU" dirty="0" err="1" smtClean="0"/>
              <a:t>Според</a:t>
            </a:r>
            <a:r>
              <a:rPr lang="ru-RU" dirty="0" smtClean="0"/>
              <a:t> </a:t>
            </a:r>
            <a:r>
              <a:rPr lang="ru-RU" dirty="0" err="1" smtClean="0"/>
              <a:t>телевизионна</a:t>
            </a:r>
            <a:r>
              <a:rPr lang="ru-RU" dirty="0" smtClean="0"/>
              <a:t> </a:t>
            </a:r>
            <a:r>
              <a:rPr lang="ru-RU" dirty="0" err="1" smtClean="0"/>
              <a:t>програма</a:t>
            </a:r>
            <a:r>
              <a:rPr lang="ru-RU" dirty="0" smtClean="0"/>
              <a:t> от 2008 г., </a:t>
            </a:r>
            <a:r>
              <a:rPr lang="ru-RU" dirty="0" err="1" smtClean="0"/>
              <a:t>представена</a:t>
            </a:r>
            <a:r>
              <a:rPr lang="ru-RU" dirty="0" smtClean="0"/>
              <a:t> от Риф </a:t>
            </a:r>
            <a:r>
              <a:rPr lang="ru-RU" dirty="0" err="1" smtClean="0"/>
              <a:t>Джоунс</a:t>
            </a:r>
            <a:r>
              <a:rPr lang="ru-RU" dirty="0" smtClean="0"/>
              <a:t>, </a:t>
            </a:r>
            <a:r>
              <a:rPr lang="ru-RU" dirty="0" err="1" smtClean="0"/>
              <a:t>вечният</a:t>
            </a:r>
            <a:r>
              <a:rPr lang="ru-RU" dirty="0" smtClean="0"/>
              <a:t> </a:t>
            </a:r>
            <a:r>
              <a:rPr lang="ru-RU" dirty="0" err="1" smtClean="0"/>
              <a:t>пламък</a:t>
            </a:r>
            <a:r>
              <a:rPr lang="ru-RU" dirty="0" smtClean="0"/>
              <a:t> е бил </a:t>
            </a:r>
            <a:r>
              <a:rPr lang="ru-RU" dirty="0" err="1" smtClean="0"/>
              <a:t>гасен</a:t>
            </a:r>
            <a:r>
              <a:rPr lang="ru-RU" dirty="0" smtClean="0"/>
              <a:t> само </a:t>
            </a:r>
            <a:r>
              <a:rPr lang="ru-RU" dirty="0" err="1" smtClean="0"/>
              <a:t>веднъж</a:t>
            </a:r>
            <a:r>
              <a:rPr lang="ru-RU" dirty="0" smtClean="0"/>
              <a:t>, от </a:t>
            </a:r>
            <a:r>
              <a:rPr lang="ru-RU" dirty="0" err="1" smtClean="0"/>
              <a:t>пиян</a:t>
            </a:r>
            <a:r>
              <a:rPr lang="ru-RU" dirty="0" smtClean="0"/>
              <a:t> </a:t>
            </a:r>
            <a:r>
              <a:rPr lang="ru-RU" dirty="0" err="1" smtClean="0"/>
              <a:t>мексикански</a:t>
            </a:r>
            <a:r>
              <a:rPr lang="ru-RU" dirty="0" smtClean="0"/>
              <a:t> футболен </a:t>
            </a:r>
            <a:r>
              <a:rPr lang="ru-RU" dirty="0" err="1" smtClean="0"/>
              <a:t>почитател</a:t>
            </a:r>
            <a:r>
              <a:rPr lang="ru-RU" dirty="0" smtClean="0"/>
              <a:t>, в </a:t>
            </a:r>
            <a:r>
              <a:rPr lang="ru-RU" dirty="0" err="1" smtClean="0"/>
              <a:t>деня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който</a:t>
            </a:r>
            <a:r>
              <a:rPr lang="ru-RU" dirty="0" smtClean="0"/>
              <a:t> Франция </a:t>
            </a:r>
            <a:r>
              <a:rPr lang="ru-RU" dirty="0" err="1" smtClean="0"/>
              <a:t>побеждава</a:t>
            </a:r>
            <a:r>
              <a:rPr lang="ru-RU" dirty="0" smtClean="0"/>
              <a:t> Бразилия. </a:t>
            </a:r>
            <a:r>
              <a:rPr lang="ru-RU" dirty="0" err="1" smtClean="0"/>
              <a:t>Най-вероятно</a:t>
            </a:r>
            <a:r>
              <a:rPr lang="ru-RU" dirty="0" smtClean="0"/>
              <a:t> става </a:t>
            </a:r>
            <a:r>
              <a:rPr lang="ru-RU" dirty="0" err="1" smtClean="0"/>
              <a:t>въпрос</a:t>
            </a:r>
            <a:r>
              <a:rPr lang="ru-RU" dirty="0" smtClean="0"/>
              <a:t> за финала на </a:t>
            </a:r>
            <a:r>
              <a:rPr lang="ru-RU" dirty="0" err="1" smtClean="0"/>
              <a:t>Световното</a:t>
            </a:r>
            <a:r>
              <a:rPr lang="ru-RU" dirty="0" smtClean="0"/>
              <a:t> </a:t>
            </a:r>
            <a:r>
              <a:rPr lang="ru-RU" dirty="0" err="1" smtClean="0"/>
              <a:t>първенство</a:t>
            </a:r>
            <a:r>
              <a:rPr lang="ru-RU" dirty="0" smtClean="0"/>
              <a:t> по футбол </a:t>
            </a:r>
            <a:r>
              <a:rPr lang="ru-RU" dirty="0" err="1" smtClean="0"/>
              <a:t>през</a:t>
            </a:r>
            <a:r>
              <a:rPr lang="ru-RU" dirty="0" smtClean="0"/>
              <a:t> 1998 г.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всеки</a:t>
            </a:r>
            <a:r>
              <a:rPr lang="ru-RU" dirty="0" smtClean="0"/>
              <a:t> 11 </a:t>
            </a:r>
            <a:r>
              <a:rPr lang="ru-RU" dirty="0" err="1" smtClean="0"/>
              <a:t>ноември</a:t>
            </a:r>
            <a:r>
              <a:rPr lang="ru-RU" dirty="0" smtClean="0"/>
              <a:t> под </a:t>
            </a:r>
            <a:r>
              <a:rPr lang="ru-RU" dirty="0" err="1" smtClean="0"/>
              <a:t>Триумфалната</a:t>
            </a:r>
            <a:r>
              <a:rPr lang="ru-RU" dirty="0" smtClean="0"/>
              <a:t> арка се </a:t>
            </a:r>
            <a:r>
              <a:rPr lang="ru-RU" dirty="0" err="1" smtClean="0"/>
              <a:t>провежда</a:t>
            </a:r>
            <a:r>
              <a:rPr lang="ru-RU" dirty="0" smtClean="0"/>
              <a:t> церемония в </a:t>
            </a:r>
            <a:r>
              <a:rPr lang="ru-RU" dirty="0" err="1" smtClean="0"/>
              <a:t>чест</a:t>
            </a:r>
            <a:r>
              <a:rPr lang="ru-RU" dirty="0" smtClean="0"/>
              <a:t> на </a:t>
            </a:r>
            <a:r>
              <a:rPr lang="ru-RU" dirty="0" err="1" smtClean="0"/>
              <a:t>годишнината</a:t>
            </a:r>
            <a:r>
              <a:rPr lang="ru-RU" dirty="0" smtClean="0"/>
              <a:t> от </a:t>
            </a:r>
            <a:r>
              <a:rPr lang="ru-RU" dirty="0" err="1" smtClean="0"/>
              <a:t>примирието</a:t>
            </a:r>
            <a:r>
              <a:rPr lang="ru-RU" dirty="0" smtClean="0"/>
              <a:t>, подписано между Франция и Германия </a:t>
            </a:r>
            <a:r>
              <a:rPr lang="ru-RU" dirty="0" err="1" smtClean="0"/>
              <a:t>през</a:t>
            </a:r>
            <a:r>
              <a:rPr lang="ru-RU" dirty="0" smtClean="0"/>
              <a:t> 1918 г. На 12 </a:t>
            </a:r>
            <a:r>
              <a:rPr lang="ru-RU" dirty="0" err="1" smtClean="0"/>
              <a:t>ноември</a:t>
            </a:r>
            <a:r>
              <a:rPr lang="ru-RU" dirty="0" smtClean="0"/>
              <a:t> 1919 г. </a:t>
            </a:r>
            <a:r>
              <a:rPr lang="ru-RU" dirty="0" err="1" smtClean="0"/>
              <a:t>първоначално</a:t>
            </a:r>
            <a:r>
              <a:rPr lang="ru-RU" dirty="0" smtClean="0"/>
              <a:t> е решено </a:t>
            </a:r>
            <a:r>
              <a:rPr lang="ru-RU" dirty="0" err="1" smtClean="0"/>
              <a:t>тленните</a:t>
            </a:r>
            <a:r>
              <a:rPr lang="ru-RU" dirty="0" smtClean="0"/>
              <a:t> останки на </a:t>
            </a:r>
            <a:r>
              <a:rPr lang="ru-RU" dirty="0" err="1" smtClean="0"/>
              <a:t>Незнайния</a:t>
            </a:r>
            <a:r>
              <a:rPr lang="ru-RU" dirty="0" smtClean="0"/>
              <a:t> воин да се </a:t>
            </a:r>
            <a:r>
              <a:rPr lang="ru-RU" dirty="0" err="1" smtClean="0"/>
              <a:t>преместят</a:t>
            </a:r>
            <a:r>
              <a:rPr lang="ru-RU" dirty="0" smtClean="0"/>
              <a:t> в Пантеона, но </a:t>
            </a:r>
            <a:r>
              <a:rPr lang="ru-RU" dirty="0" err="1" smtClean="0"/>
              <a:t>обществена</a:t>
            </a:r>
            <a:r>
              <a:rPr lang="ru-RU" dirty="0" smtClean="0"/>
              <a:t> кампания води до </a:t>
            </a:r>
            <a:r>
              <a:rPr lang="ru-RU" dirty="0" err="1" smtClean="0"/>
              <a:t>решението</a:t>
            </a:r>
            <a:r>
              <a:rPr lang="ru-RU" dirty="0" smtClean="0"/>
              <a:t> те да </a:t>
            </a:r>
            <a:r>
              <a:rPr lang="ru-RU" dirty="0" err="1" smtClean="0"/>
              <a:t>бъдат</a:t>
            </a:r>
            <a:r>
              <a:rPr lang="ru-RU" dirty="0" smtClean="0"/>
              <a:t> </a:t>
            </a:r>
            <a:r>
              <a:rPr lang="ru-RU" dirty="0" err="1" smtClean="0"/>
              <a:t>оставени</a:t>
            </a:r>
            <a:r>
              <a:rPr lang="ru-RU" dirty="0" smtClean="0"/>
              <a:t> в </a:t>
            </a:r>
            <a:r>
              <a:rPr lang="ru-RU" dirty="0" err="1" smtClean="0"/>
              <a:t>Триумфалната</a:t>
            </a:r>
            <a:r>
              <a:rPr lang="ru-RU" dirty="0" smtClean="0"/>
              <a:t> арка. На 10 </a:t>
            </a:r>
            <a:r>
              <a:rPr lang="ru-RU" dirty="0" err="1" smtClean="0"/>
              <a:t>ноември</a:t>
            </a:r>
            <a:r>
              <a:rPr lang="ru-RU" dirty="0" smtClean="0"/>
              <a:t> 1920 г. </a:t>
            </a:r>
            <a:r>
              <a:rPr lang="ru-RU" dirty="0" err="1" smtClean="0"/>
              <a:t>ковчегът</a:t>
            </a:r>
            <a:r>
              <a:rPr lang="ru-RU" dirty="0" smtClean="0"/>
              <a:t> е положен в </a:t>
            </a:r>
            <a:r>
              <a:rPr lang="ru-RU" dirty="0" err="1" smtClean="0"/>
              <a:t>параклиса</a:t>
            </a:r>
            <a:r>
              <a:rPr lang="ru-RU" dirty="0" smtClean="0"/>
              <a:t> на 1-ия </a:t>
            </a:r>
            <a:r>
              <a:rPr lang="ru-RU" dirty="0" err="1" smtClean="0"/>
              <a:t>етаж</a:t>
            </a:r>
            <a:r>
              <a:rPr lang="ru-RU" dirty="0" smtClean="0"/>
              <a:t> на </a:t>
            </a:r>
            <a:r>
              <a:rPr lang="ru-RU" dirty="0" err="1" smtClean="0"/>
              <a:t>арката</a:t>
            </a:r>
            <a:r>
              <a:rPr lang="ru-RU" dirty="0" smtClean="0"/>
              <a:t>, а на </a:t>
            </a:r>
            <a:r>
              <a:rPr lang="ru-RU" dirty="0" err="1" smtClean="0"/>
              <a:t>сегашното</a:t>
            </a:r>
            <a:r>
              <a:rPr lang="ru-RU" dirty="0" smtClean="0"/>
              <a:t> си </a:t>
            </a:r>
            <a:r>
              <a:rPr lang="ru-RU" dirty="0" err="1" smtClean="0"/>
              <a:t>място</a:t>
            </a:r>
            <a:r>
              <a:rPr lang="ru-RU" dirty="0" smtClean="0"/>
              <a:t> е от 28 </a:t>
            </a:r>
            <a:r>
              <a:rPr lang="ru-RU" dirty="0" err="1" smtClean="0"/>
              <a:t>януари</a:t>
            </a:r>
            <a:r>
              <a:rPr lang="ru-RU" dirty="0" smtClean="0"/>
              <a:t> 1921 г. </a:t>
            </a:r>
            <a:r>
              <a:rPr lang="ru-RU" dirty="0" err="1" smtClean="0"/>
              <a:t>Върху</a:t>
            </a:r>
            <a:r>
              <a:rPr lang="ru-RU" dirty="0" smtClean="0"/>
              <a:t> </a:t>
            </a:r>
            <a:r>
              <a:rPr lang="ru-RU" dirty="0" err="1" smtClean="0"/>
              <a:t>горната</a:t>
            </a:r>
            <a:r>
              <a:rPr lang="ru-RU" dirty="0" smtClean="0"/>
              <a:t> </a:t>
            </a:r>
            <a:r>
              <a:rPr lang="ru-RU" dirty="0" err="1" smtClean="0"/>
              <a:t>плоча</a:t>
            </a:r>
            <a:r>
              <a:rPr lang="ru-RU" dirty="0" smtClean="0"/>
              <a:t> на ковчега е вписано ICI REPOSE UN SOLDAT FRANÇAIS MORT POUR LA PATRIE 1914 – 1918 („Тук лежи </a:t>
            </a:r>
            <a:r>
              <a:rPr lang="ru-RU" dirty="0" err="1" smtClean="0"/>
              <a:t>френски</a:t>
            </a:r>
            <a:r>
              <a:rPr lang="ru-RU" dirty="0" smtClean="0"/>
              <a:t> </a:t>
            </a:r>
            <a:r>
              <a:rPr lang="ru-RU" dirty="0" err="1" smtClean="0"/>
              <a:t>войник</a:t>
            </a:r>
            <a:r>
              <a:rPr lang="ru-RU" dirty="0" smtClean="0"/>
              <a:t>, </a:t>
            </a:r>
            <a:r>
              <a:rPr lang="ru-RU" dirty="0" err="1" smtClean="0"/>
              <a:t>загинал</a:t>
            </a:r>
            <a:r>
              <a:rPr lang="ru-RU" dirty="0" smtClean="0"/>
              <a:t> за </a:t>
            </a:r>
            <a:r>
              <a:rPr lang="ru-RU" dirty="0" err="1" smtClean="0"/>
              <a:t>своята</a:t>
            </a:r>
            <a:r>
              <a:rPr lang="ru-RU" dirty="0" smtClean="0"/>
              <a:t> родина 1914 – 1918“).</a:t>
            </a:r>
          </a:p>
          <a:p>
            <a:r>
              <a:rPr lang="ru-RU" dirty="0" err="1" smtClean="0"/>
              <a:t>През</a:t>
            </a:r>
            <a:r>
              <a:rPr lang="ru-RU" dirty="0" smtClean="0"/>
              <a:t> 1961 г. </a:t>
            </a:r>
            <a:r>
              <a:rPr lang="ru-RU" dirty="0" err="1" smtClean="0"/>
              <a:t>американският</a:t>
            </a:r>
            <a:r>
              <a:rPr lang="ru-RU" dirty="0" smtClean="0"/>
              <a:t> президент Джон </a:t>
            </a:r>
            <a:r>
              <a:rPr lang="ru-RU" dirty="0" err="1" smtClean="0"/>
              <a:t>Кенеди</a:t>
            </a:r>
            <a:r>
              <a:rPr lang="ru-RU" dirty="0" smtClean="0"/>
              <a:t> и </a:t>
            </a:r>
            <a:r>
              <a:rPr lang="ru-RU" dirty="0" err="1" smtClean="0"/>
              <a:t>първата</a:t>
            </a:r>
            <a:r>
              <a:rPr lang="ru-RU" dirty="0" smtClean="0"/>
              <a:t> дама Жаклин </a:t>
            </a:r>
            <a:r>
              <a:rPr lang="ru-RU" dirty="0" err="1" smtClean="0"/>
              <a:t>Кенеди</a:t>
            </a:r>
            <a:r>
              <a:rPr lang="ru-RU" dirty="0" smtClean="0"/>
              <a:t> </a:t>
            </a:r>
            <a:r>
              <a:rPr lang="ru-RU" dirty="0" err="1" smtClean="0"/>
              <a:t>показват</a:t>
            </a:r>
            <a:r>
              <a:rPr lang="ru-RU" dirty="0" smtClean="0"/>
              <a:t> </a:t>
            </a:r>
            <a:r>
              <a:rPr lang="ru-RU" dirty="0" err="1" smtClean="0"/>
              <a:t>уважението</a:t>
            </a:r>
            <a:r>
              <a:rPr lang="ru-RU" dirty="0" smtClean="0"/>
              <a:t> си </a:t>
            </a:r>
            <a:r>
              <a:rPr lang="ru-RU" dirty="0" err="1" smtClean="0"/>
              <a:t>към</a:t>
            </a:r>
            <a:r>
              <a:rPr lang="ru-RU" dirty="0" smtClean="0"/>
              <a:t> гроба на </a:t>
            </a:r>
            <a:r>
              <a:rPr lang="ru-RU" dirty="0" err="1" smtClean="0"/>
              <a:t>Незнайния</a:t>
            </a:r>
            <a:r>
              <a:rPr lang="ru-RU" dirty="0" smtClean="0"/>
              <a:t> воин, </a:t>
            </a:r>
            <a:r>
              <a:rPr lang="ru-RU" dirty="0" err="1" smtClean="0"/>
              <a:t>като</a:t>
            </a:r>
            <a:r>
              <a:rPr lang="ru-RU" dirty="0" smtClean="0"/>
              <a:t> го </a:t>
            </a:r>
            <a:r>
              <a:rPr lang="ru-RU" dirty="0" err="1" smtClean="0"/>
              <a:t>посещават</a:t>
            </a:r>
            <a:r>
              <a:rPr lang="ru-RU" dirty="0" smtClean="0"/>
              <a:t> </a:t>
            </a:r>
            <a:r>
              <a:rPr lang="ru-RU" dirty="0" err="1" smtClean="0"/>
              <a:t>заедно</a:t>
            </a:r>
            <a:r>
              <a:rPr lang="ru-RU" dirty="0" smtClean="0"/>
              <a:t> с </a:t>
            </a:r>
            <a:r>
              <a:rPr lang="ru-RU" dirty="0" err="1" smtClean="0"/>
              <a:t>френския</a:t>
            </a:r>
            <a:r>
              <a:rPr lang="ru-RU" dirty="0" smtClean="0"/>
              <a:t> президент </a:t>
            </a:r>
            <a:r>
              <a:rPr lang="ru-RU" dirty="0" err="1" smtClean="0"/>
              <a:t>Шарл</a:t>
            </a:r>
            <a:r>
              <a:rPr lang="ru-RU" dirty="0" smtClean="0"/>
              <a:t> </a:t>
            </a:r>
            <a:r>
              <a:rPr lang="ru-RU" dirty="0" err="1" smtClean="0"/>
              <a:t>дьо</a:t>
            </a:r>
            <a:r>
              <a:rPr lang="ru-RU" dirty="0" smtClean="0"/>
              <a:t> Гол. След </a:t>
            </a:r>
            <a:r>
              <a:rPr lang="ru-RU" dirty="0" err="1" smtClean="0"/>
              <a:t>убийството</a:t>
            </a:r>
            <a:r>
              <a:rPr lang="ru-RU" dirty="0" smtClean="0"/>
              <a:t> на </a:t>
            </a:r>
            <a:r>
              <a:rPr lang="ru-RU" dirty="0" err="1" smtClean="0"/>
              <a:t>Кенеди</a:t>
            </a:r>
            <a:r>
              <a:rPr lang="ru-RU" dirty="0" smtClean="0"/>
              <a:t> </a:t>
            </a:r>
            <a:r>
              <a:rPr lang="ru-RU" dirty="0" err="1" smtClean="0"/>
              <a:t>през</a:t>
            </a:r>
            <a:r>
              <a:rPr lang="ru-RU" dirty="0" smtClean="0"/>
              <a:t> 1963 г., </a:t>
            </a:r>
            <a:r>
              <a:rPr lang="ru-RU" dirty="0" err="1" smtClean="0"/>
              <a:t>спомняйки</a:t>
            </a:r>
            <a:r>
              <a:rPr lang="ru-RU" dirty="0" smtClean="0"/>
              <a:t> си за </a:t>
            </a:r>
            <a:r>
              <a:rPr lang="ru-RU" dirty="0" err="1" smtClean="0"/>
              <a:t>вечния</a:t>
            </a:r>
            <a:r>
              <a:rPr lang="ru-RU" dirty="0" smtClean="0"/>
              <a:t> </a:t>
            </a:r>
            <a:r>
              <a:rPr lang="ru-RU" dirty="0" err="1" smtClean="0"/>
              <a:t>огън</a:t>
            </a:r>
            <a:r>
              <a:rPr lang="ru-RU" dirty="0" smtClean="0"/>
              <a:t> на </a:t>
            </a:r>
            <a:r>
              <a:rPr lang="ru-RU" dirty="0" err="1" smtClean="0"/>
              <a:t>Триумфалната</a:t>
            </a:r>
            <a:r>
              <a:rPr lang="ru-RU" dirty="0" smtClean="0"/>
              <a:t> арка, г-жа </a:t>
            </a:r>
            <a:r>
              <a:rPr lang="ru-RU" dirty="0" err="1" smtClean="0"/>
              <a:t>Кенеди</a:t>
            </a:r>
            <a:r>
              <a:rPr lang="ru-RU" dirty="0" smtClean="0"/>
              <a:t> </a:t>
            </a:r>
            <a:r>
              <a:rPr lang="ru-RU" dirty="0" err="1" smtClean="0"/>
              <a:t>настоява</a:t>
            </a:r>
            <a:r>
              <a:rPr lang="ru-RU" dirty="0" smtClean="0"/>
              <a:t> вечен </a:t>
            </a:r>
            <a:r>
              <a:rPr lang="ru-RU" dirty="0" err="1" smtClean="0"/>
              <a:t>огън</a:t>
            </a:r>
            <a:r>
              <a:rPr lang="ru-RU" dirty="0" smtClean="0"/>
              <a:t> да гори и на гроба на </a:t>
            </a:r>
            <a:r>
              <a:rPr lang="ru-RU" dirty="0" err="1" smtClean="0"/>
              <a:t>съпруга</a:t>
            </a:r>
            <a:r>
              <a:rPr lang="ru-RU" dirty="0" smtClean="0"/>
              <a:t> </a:t>
            </a:r>
            <a:r>
              <a:rPr lang="ru-RU" dirty="0" err="1" smtClean="0"/>
              <a:t>ѝ </a:t>
            </a:r>
            <a:r>
              <a:rPr lang="ru-RU" dirty="0" smtClean="0"/>
              <a:t>в </a:t>
            </a:r>
            <a:r>
              <a:rPr lang="ru-RU" dirty="0" err="1" smtClean="0"/>
              <a:t>Националното</a:t>
            </a:r>
            <a:r>
              <a:rPr lang="ru-RU" dirty="0" smtClean="0"/>
              <a:t> </a:t>
            </a:r>
            <a:r>
              <a:rPr lang="ru-RU" dirty="0" err="1" smtClean="0"/>
              <a:t>гробище</a:t>
            </a:r>
            <a:r>
              <a:rPr lang="ru-RU" dirty="0" smtClean="0"/>
              <a:t> 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Арлингтън</a:t>
            </a:r>
            <a:r>
              <a:rPr lang="ru-RU" dirty="0" smtClean="0"/>
              <a:t>, </a:t>
            </a:r>
            <a:r>
              <a:rPr lang="ru-RU" dirty="0" err="1" smtClean="0"/>
              <a:t>Вирджиния</a:t>
            </a:r>
            <a:r>
              <a:rPr lang="ru-RU" dirty="0" smtClean="0"/>
              <a:t>. </a:t>
            </a:r>
            <a:r>
              <a:rPr lang="ru-RU" dirty="0" err="1" smtClean="0"/>
              <a:t>Шарл</a:t>
            </a:r>
            <a:r>
              <a:rPr lang="ru-RU" dirty="0" smtClean="0"/>
              <a:t> </a:t>
            </a:r>
            <a:r>
              <a:rPr lang="ru-RU" dirty="0" err="1" smtClean="0"/>
              <a:t>дьо</a:t>
            </a:r>
            <a:r>
              <a:rPr lang="ru-RU" dirty="0" smtClean="0"/>
              <a:t> Гол </a:t>
            </a:r>
            <a:r>
              <a:rPr lang="ru-RU" dirty="0" err="1" smtClean="0"/>
              <a:t>заминава</a:t>
            </a:r>
            <a:r>
              <a:rPr lang="ru-RU" dirty="0" smtClean="0"/>
              <a:t> за Вашингтон, за да </a:t>
            </a:r>
            <a:r>
              <a:rPr lang="ru-RU" dirty="0" err="1" smtClean="0"/>
              <a:t>присъства</a:t>
            </a:r>
            <a:r>
              <a:rPr lang="ru-RU" dirty="0" smtClean="0"/>
              <a:t> на </a:t>
            </a:r>
            <a:r>
              <a:rPr lang="ru-RU" dirty="0" err="1" smtClean="0"/>
              <a:t>държавното</a:t>
            </a:r>
            <a:r>
              <a:rPr lang="ru-RU" dirty="0" smtClean="0"/>
              <a:t> погребение, на </a:t>
            </a:r>
            <a:r>
              <a:rPr lang="ru-RU" dirty="0" err="1" smtClean="0"/>
              <a:t>което</a:t>
            </a:r>
            <a:r>
              <a:rPr lang="ru-RU" dirty="0" smtClean="0"/>
              <a:t> Жаклин </a:t>
            </a:r>
            <a:r>
              <a:rPr lang="ru-RU" dirty="0" err="1" smtClean="0"/>
              <a:t>Кенеди</a:t>
            </a:r>
            <a:r>
              <a:rPr lang="ru-RU" dirty="0" smtClean="0"/>
              <a:t> </a:t>
            </a:r>
            <a:r>
              <a:rPr lang="ru-RU" dirty="0" err="1" smtClean="0"/>
              <a:t>запалва</a:t>
            </a:r>
            <a:r>
              <a:rPr lang="ru-RU" dirty="0" smtClean="0"/>
              <a:t> </a:t>
            </a:r>
            <a:r>
              <a:rPr lang="ru-RU" dirty="0" err="1" smtClean="0"/>
              <a:t>вечния</a:t>
            </a:r>
            <a:r>
              <a:rPr lang="ru-RU" dirty="0" smtClean="0"/>
              <a:t> </a:t>
            </a:r>
            <a:r>
              <a:rPr lang="ru-RU" dirty="0" err="1" smtClean="0"/>
              <a:t>огън</a:t>
            </a:r>
            <a:r>
              <a:rPr lang="ru-RU" dirty="0" smtClean="0"/>
              <a:t>, от </a:t>
            </a:r>
            <a:r>
              <a:rPr lang="ru-RU" dirty="0" err="1" smtClean="0"/>
              <a:t>който</a:t>
            </a:r>
            <a:r>
              <a:rPr lang="ru-RU" dirty="0" smtClean="0"/>
              <a:t> е била </a:t>
            </a:r>
            <a:r>
              <a:rPr lang="ru-RU" dirty="0" err="1" smtClean="0"/>
              <a:t>вдъхновена</a:t>
            </a:r>
            <a:r>
              <a:rPr lang="ru-RU" dirty="0" smtClean="0"/>
              <a:t> при </a:t>
            </a:r>
            <a:r>
              <a:rPr lang="ru-RU" dirty="0" err="1" smtClean="0"/>
              <a:t>нейното</a:t>
            </a:r>
            <a:r>
              <a:rPr lang="ru-RU" dirty="0" smtClean="0"/>
              <a:t> посещение </a:t>
            </a:r>
            <a:r>
              <a:rPr lang="ru-RU" dirty="0" err="1" smtClean="0"/>
              <a:t>във</a:t>
            </a:r>
            <a:r>
              <a:rPr lang="ru-RU" dirty="0" smtClean="0"/>
              <a:t> Франция.</a:t>
            </a:r>
            <a:endParaRPr lang="ru-RU" dirty="0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Достъп</a:t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До </a:t>
            </a:r>
            <a:r>
              <a:rPr lang="ru-RU" dirty="0" err="1" smtClean="0"/>
              <a:t>Триумфалната</a:t>
            </a:r>
            <a:r>
              <a:rPr lang="ru-RU" dirty="0" smtClean="0"/>
              <a:t> арка се </a:t>
            </a:r>
            <a:r>
              <a:rPr lang="ru-RU" dirty="0" err="1" smtClean="0"/>
              <a:t>достига</a:t>
            </a:r>
            <a:r>
              <a:rPr lang="ru-RU" dirty="0" smtClean="0"/>
              <a:t> чрез RER или метро,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спирката</a:t>
            </a:r>
            <a:r>
              <a:rPr lang="ru-RU" dirty="0" smtClean="0"/>
              <a:t> се </a:t>
            </a:r>
            <a:r>
              <a:rPr lang="ru-RU" dirty="0" err="1" smtClean="0"/>
              <a:t>казва</a:t>
            </a:r>
            <a:r>
              <a:rPr lang="ru-RU" dirty="0" smtClean="0"/>
              <a:t> „</a:t>
            </a:r>
            <a:r>
              <a:rPr lang="ru-RU" dirty="0" err="1" smtClean="0"/>
              <a:t>Шарл</a:t>
            </a:r>
            <a:r>
              <a:rPr lang="ru-RU" dirty="0" smtClean="0"/>
              <a:t> </a:t>
            </a:r>
            <a:r>
              <a:rPr lang="ru-RU" dirty="0" err="1" smtClean="0"/>
              <a:t>дьо</a:t>
            </a:r>
            <a:r>
              <a:rPr lang="ru-RU" dirty="0" smtClean="0"/>
              <a:t> Гол </a:t>
            </a:r>
            <a:r>
              <a:rPr lang="ru-RU" dirty="0" err="1" smtClean="0"/>
              <a:t>Етуал</a:t>
            </a:r>
            <a:r>
              <a:rPr lang="ru-RU" dirty="0" smtClean="0"/>
              <a:t>“. </a:t>
            </a:r>
            <a:r>
              <a:rPr lang="ru-RU" dirty="0" err="1" smtClean="0"/>
              <a:t>Поради</a:t>
            </a:r>
            <a:r>
              <a:rPr lang="ru-RU" dirty="0" smtClean="0"/>
              <a:t> </a:t>
            </a:r>
            <a:r>
              <a:rPr lang="ru-RU" dirty="0" err="1" smtClean="0"/>
              <a:t>силния</a:t>
            </a:r>
            <a:r>
              <a:rPr lang="ru-RU" dirty="0" smtClean="0"/>
              <a:t> трафик около </a:t>
            </a:r>
            <a:r>
              <a:rPr lang="ru-RU" dirty="0" err="1" smtClean="0"/>
              <a:t>кръстовището</a:t>
            </a:r>
            <a:r>
              <a:rPr lang="ru-RU" dirty="0" smtClean="0"/>
              <a:t>, в </a:t>
            </a:r>
            <a:r>
              <a:rPr lang="ru-RU" dirty="0" err="1" smtClean="0"/>
              <a:t>центъра</a:t>
            </a:r>
            <a:r>
              <a:rPr lang="ru-RU" dirty="0" smtClean="0"/>
              <a:t> на </a:t>
            </a:r>
            <a:r>
              <a:rPr lang="ru-RU" dirty="0" err="1" smtClean="0"/>
              <a:t>което</a:t>
            </a:r>
            <a:r>
              <a:rPr lang="ru-RU" dirty="0" smtClean="0"/>
              <a:t> се </a:t>
            </a:r>
            <a:r>
              <a:rPr lang="ru-RU" dirty="0" err="1" smtClean="0"/>
              <a:t>намира</a:t>
            </a:r>
            <a:r>
              <a:rPr lang="ru-RU" dirty="0" smtClean="0"/>
              <a:t> </a:t>
            </a:r>
            <a:r>
              <a:rPr lang="ru-RU" dirty="0" err="1" smtClean="0"/>
              <a:t>арката</a:t>
            </a:r>
            <a:r>
              <a:rPr lang="ru-RU" dirty="0" smtClean="0"/>
              <a:t>, </a:t>
            </a:r>
            <a:r>
              <a:rPr lang="ru-RU" dirty="0" err="1" smtClean="0"/>
              <a:t>се</a:t>
            </a:r>
            <a:r>
              <a:rPr lang="ru-RU" dirty="0" smtClean="0"/>
              <a:t> </a:t>
            </a:r>
            <a:r>
              <a:rPr lang="ru-RU" dirty="0" err="1" smtClean="0"/>
              <a:t>препоръчва</a:t>
            </a:r>
            <a:r>
              <a:rPr lang="ru-RU" dirty="0" smtClean="0"/>
              <a:t> </a:t>
            </a:r>
            <a:r>
              <a:rPr lang="ru-RU" dirty="0" err="1" smtClean="0"/>
              <a:t>пешеходците</a:t>
            </a:r>
            <a:r>
              <a:rPr lang="ru-RU" dirty="0" smtClean="0"/>
              <a:t> да </a:t>
            </a:r>
            <a:r>
              <a:rPr lang="ru-RU" dirty="0" err="1" smtClean="0"/>
              <a:t>използват</a:t>
            </a:r>
            <a:r>
              <a:rPr lang="ru-RU" dirty="0" smtClean="0"/>
              <a:t> </a:t>
            </a:r>
            <a:r>
              <a:rPr lang="ru-RU" dirty="0" err="1" smtClean="0"/>
              <a:t>някой</a:t>
            </a:r>
            <a:r>
              <a:rPr lang="ru-RU" dirty="0" smtClean="0"/>
              <a:t> от 2-та </a:t>
            </a:r>
            <a:r>
              <a:rPr lang="ru-RU" dirty="0" err="1" smtClean="0"/>
              <a:t>подлеза</a:t>
            </a:r>
            <a:r>
              <a:rPr lang="ru-RU" dirty="0" smtClean="0"/>
              <a:t>, </a:t>
            </a:r>
            <a:r>
              <a:rPr lang="ru-RU" dirty="0" err="1" smtClean="0"/>
              <a:t>разположени</a:t>
            </a:r>
            <a:r>
              <a:rPr lang="ru-RU" dirty="0" smtClean="0"/>
              <a:t> на </a:t>
            </a:r>
            <a:r>
              <a:rPr lang="ru-RU" dirty="0" err="1" smtClean="0"/>
              <a:t>Champs</a:t>
            </a:r>
            <a:r>
              <a:rPr lang="ru-RU" dirty="0" smtClean="0"/>
              <a:t> </a:t>
            </a:r>
            <a:r>
              <a:rPr lang="ru-RU" dirty="0" err="1" smtClean="0"/>
              <a:t>Élysées</a:t>
            </a:r>
            <a:r>
              <a:rPr lang="ru-RU" dirty="0" smtClean="0"/>
              <a:t> и </a:t>
            </a:r>
            <a:r>
              <a:rPr lang="ru-RU" dirty="0" err="1" smtClean="0"/>
              <a:t>Avenue</a:t>
            </a:r>
            <a:r>
              <a:rPr lang="ru-RU" dirty="0" smtClean="0"/>
              <a:t> </a:t>
            </a:r>
            <a:r>
              <a:rPr lang="ru-RU" dirty="0" err="1" smtClean="0"/>
              <a:t>de</a:t>
            </a:r>
            <a:r>
              <a:rPr lang="ru-RU" dirty="0" smtClean="0"/>
              <a:t> </a:t>
            </a:r>
            <a:r>
              <a:rPr lang="ru-RU" dirty="0" err="1" smtClean="0"/>
              <a:t>la</a:t>
            </a:r>
            <a:r>
              <a:rPr lang="ru-RU" dirty="0" smtClean="0"/>
              <a:t> </a:t>
            </a:r>
            <a:r>
              <a:rPr lang="ru-RU" dirty="0" err="1" smtClean="0"/>
              <a:t>Grande</a:t>
            </a:r>
            <a:r>
              <a:rPr lang="ru-RU" dirty="0" smtClean="0"/>
              <a:t> </a:t>
            </a:r>
            <a:r>
              <a:rPr lang="ru-RU" dirty="0" err="1" smtClean="0"/>
              <a:t>Armée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Триумфалната</a:t>
            </a:r>
            <a:r>
              <a:rPr lang="ru-RU" dirty="0" smtClean="0"/>
              <a:t> арка </a:t>
            </a:r>
            <a:r>
              <a:rPr lang="ru-RU" dirty="0" err="1" smtClean="0"/>
              <a:t>има</a:t>
            </a:r>
            <a:r>
              <a:rPr lang="ru-RU" dirty="0" smtClean="0"/>
              <a:t> </a:t>
            </a:r>
            <a:r>
              <a:rPr lang="ru-RU" dirty="0" err="1" smtClean="0"/>
              <a:t>асансьор</a:t>
            </a:r>
            <a:r>
              <a:rPr lang="ru-RU" dirty="0" smtClean="0"/>
              <a:t>, </a:t>
            </a:r>
            <a:r>
              <a:rPr lang="ru-RU" dirty="0" err="1" smtClean="0"/>
              <a:t>който</a:t>
            </a:r>
            <a:r>
              <a:rPr lang="ru-RU" dirty="0" smtClean="0"/>
              <a:t> води </a:t>
            </a:r>
            <a:r>
              <a:rPr lang="ru-RU" dirty="0" err="1" smtClean="0"/>
              <a:t>посетителите</a:t>
            </a:r>
            <a:r>
              <a:rPr lang="ru-RU" dirty="0" smtClean="0"/>
              <a:t> почти до </a:t>
            </a:r>
            <a:r>
              <a:rPr lang="ru-RU" dirty="0" err="1" smtClean="0"/>
              <a:t>върха</a:t>
            </a:r>
            <a:r>
              <a:rPr lang="ru-RU" dirty="0" smtClean="0"/>
              <a:t>, </a:t>
            </a:r>
            <a:r>
              <a:rPr lang="ru-RU" dirty="0" err="1" smtClean="0"/>
              <a:t>до</a:t>
            </a:r>
            <a:r>
              <a:rPr lang="ru-RU" dirty="0" smtClean="0"/>
              <a:t> </a:t>
            </a:r>
            <a:r>
              <a:rPr lang="ru-RU" dirty="0" err="1" smtClean="0"/>
              <a:t>малко</a:t>
            </a:r>
            <a:r>
              <a:rPr lang="ru-RU" dirty="0" smtClean="0"/>
              <a:t> </a:t>
            </a:r>
            <a:r>
              <a:rPr lang="ru-RU" dirty="0" err="1" smtClean="0"/>
              <a:t>таванско</a:t>
            </a:r>
            <a:r>
              <a:rPr lang="ru-RU" dirty="0" smtClean="0"/>
              <a:t> помещение. Там се </a:t>
            </a:r>
            <a:r>
              <a:rPr lang="ru-RU" dirty="0" err="1" smtClean="0"/>
              <a:t>намира</a:t>
            </a:r>
            <a:r>
              <a:rPr lang="ru-RU" dirty="0" smtClean="0"/>
              <a:t> музей, </a:t>
            </a:r>
            <a:r>
              <a:rPr lang="ru-RU" dirty="0" err="1" smtClean="0"/>
              <a:t>който</a:t>
            </a:r>
            <a:r>
              <a:rPr lang="ru-RU" dirty="0" smtClean="0"/>
              <a:t> </a:t>
            </a:r>
            <a:r>
              <a:rPr lang="ru-RU" dirty="0" err="1" smtClean="0"/>
              <a:t>съдържа</a:t>
            </a:r>
            <a:r>
              <a:rPr lang="ru-RU" dirty="0" smtClean="0"/>
              <a:t> модели на </a:t>
            </a:r>
            <a:r>
              <a:rPr lang="ru-RU" dirty="0" err="1" smtClean="0"/>
              <a:t>арката</a:t>
            </a:r>
            <a:r>
              <a:rPr lang="ru-RU" dirty="0" smtClean="0"/>
              <a:t> и в </a:t>
            </a:r>
            <a:r>
              <a:rPr lang="ru-RU" dirty="0" err="1" smtClean="0"/>
              <a:t>който</a:t>
            </a:r>
            <a:r>
              <a:rPr lang="ru-RU" dirty="0" smtClean="0"/>
              <a:t> се </a:t>
            </a:r>
            <a:r>
              <a:rPr lang="ru-RU" dirty="0" err="1" smtClean="0"/>
              <a:t>разказва</a:t>
            </a:r>
            <a:r>
              <a:rPr lang="ru-RU" dirty="0" smtClean="0"/>
              <a:t> за </a:t>
            </a:r>
            <a:r>
              <a:rPr lang="ru-RU" dirty="0" err="1" smtClean="0"/>
              <a:t>нейната</a:t>
            </a:r>
            <a:r>
              <a:rPr lang="ru-RU" dirty="0" smtClean="0"/>
              <a:t> история </a:t>
            </a:r>
            <a:r>
              <a:rPr lang="ru-RU" dirty="0" err="1" smtClean="0"/>
              <a:t>още</a:t>
            </a:r>
            <a:r>
              <a:rPr lang="ru-RU" dirty="0" smtClean="0"/>
              <a:t> от </a:t>
            </a:r>
            <a:r>
              <a:rPr lang="ru-RU" dirty="0" err="1" smtClean="0"/>
              <a:t>построяването</a:t>
            </a:r>
            <a:r>
              <a:rPr lang="ru-RU" dirty="0" smtClean="0"/>
              <a:t> </a:t>
            </a:r>
            <a:r>
              <a:rPr lang="ru-RU" dirty="0" err="1" smtClean="0"/>
              <a:t>ѝ</a:t>
            </a:r>
            <a:r>
              <a:rPr lang="ru-RU" dirty="0" smtClean="0"/>
              <a:t>. От </a:t>
            </a:r>
            <a:r>
              <a:rPr lang="ru-RU" dirty="0" err="1" smtClean="0"/>
              <a:t>този</a:t>
            </a:r>
            <a:r>
              <a:rPr lang="ru-RU" dirty="0" smtClean="0"/>
              <a:t> музей до </a:t>
            </a:r>
            <a:r>
              <a:rPr lang="ru-RU" dirty="0" err="1" smtClean="0"/>
              <a:t>терасата</a:t>
            </a:r>
            <a:r>
              <a:rPr lang="ru-RU" dirty="0" smtClean="0"/>
              <a:t>, от </a:t>
            </a:r>
            <a:r>
              <a:rPr lang="ru-RU" dirty="0" err="1" smtClean="0"/>
              <a:t>която</a:t>
            </a:r>
            <a:r>
              <a:rPr lang="ru-RU" dirty="0" smtClean="0"/>
              <a:t> </a:t>
            </a:r>
            <a:r>
              <a:rPr lang="ru-RU" dirty="0" err="1" smtClean="0"/>
              <a:t>има</a:t>
            </a:r>
            <a:r>
              <a:rPr lang="ru-RU" dirty="0" smtClean="0"/>
              <a:t> </a:t>
            </a:r>
            <a:r>
              <a:rPr lang="ru-RU" dirty="0" err="1" smtClean="0"/>
              <a:t>панорамна</a:t>
            </a:r>
            <a:r>
              <a:rPr lang="ru-RU" dirty="0" smtClean="0"/>
              <a:t> </a:t>
            </a:r>
            <a:r>
              <a:rPr lang="ru-RU" dirty="0" err="1" smtClean="0"/>
              <a:t>гледка</a:t>
            </a:r>
            <a:r>
              <a:rPr lang="ru-RU" dirty="0" smtClean="0"/>
              <a:t> </a:t>
            </a:r>
            <a:r>
              <a:rPr lang="ru-RU" dirty="0" err="1" smtClean="0"/>
              <a:t>към</a:t>
            </a:r>
            <a:r>
              <a:rPr lang="ru-RU" dirty="0" smtClean="0"/>
              <a:t> Париж, </a:t>
            </a:r>
            <a:r>
              <a:rPr lang="ru-RU" dirty="0" err="1" smtClean="0"/>
              <a:t>остават</a:t>
            </a:r>
            <a:r>
              <a:rPr lang="ru-RU" dirty="0" smtClean="0"/>
              <a:t> да се </a:t>
            </a:r>
            <a:r>
              <a:rPr lang="ru-RU" dirty="0" err="1" smtClean="0"/>
              <a:t>изкачат</a:t>
            </a:r>
            <a:r>
              <a:rPr lang="ru-RU" dirty="0" smtClean="0"/>
              <a:t> само 46 </a:t>
            </a:r>
            <a:r>
              <a:rPr lang="ru-RU" dirty="0" err="1" smtClean="0"/>
              <a:t>стъпала</a:t>
            </a:r>
            <a:r>
              <a:rPr lang="ru-RU" dirty="0" smtClean="0"/>
              <a:t>.</a:t>
            </a:r>
          </a:p>
          <a:p>
            <a:endParaRPr lang="bg-BG" dirty="0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 smtClean="0"/>
              <a:t>Парижка Света Богородица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„Света Богородица“</a:t>
            </a:r>
            <a:r>
              <a:rPr lang="ru-RU" dirty="0" smtClean="0"/>
              <a:t>, </a:t>
            </a:r>
            <a:r>
              <a:rPr lang="ru-RU" dirty="0" err="1" smtClean="0"/>
              <a:t>наричана</a:t>
            </a:r>
            <a:r>
              <a:rPr lang="ru-RU" dirty="0" smtClean="0"/>
              <a:t> </a:t>
            </a:r>
            <a:r>
              <a:rPr lang="ru-RU" dirty="0" err="1" smtClean="0"/>
              <a:t>още</a:t>
            </a:r>
            <a:r>
              <a:rPr lang="ru-RU" dirty="0" smtClean="0"/>
              <a:t> </a:t>
            </a:r>
            <a:r>
              <a:rPr lang="ru-RU" b="1" dirty="0" err="1" smtClean="0"/>
              <a:t>Парижката</a:t>
            </a:r>
            <a:r>
              <a:rPr lang="ru-RU" b="1" dirty="0" smtClean="0"/>
              <a:t> „Света Богородица“</a:t>
            </a:r>
            <a:r>
              <a:rPr lang="ru-RU" dirty="0" smtClean="0"/>
              <a:t> (на </a:t>
            </a:r>
            <a:r>
              <a:rPr lang="ru-RU" dirty="0" err="1" smtClean="0"/>
              <a:t>френски</a:t>
            </a:r>
            <a:r>
              <a:rPr lang="ru-RU" dirty="0" smtClean="0"/>
              <a:t>: </a:t>
            </a:r>
            <a:r>
              <a:rPr lang="ru-RU" i="1" dirty="0" err="1" smtClean="0"/>
              <a:t>Notre-Dame</a:t>
            </a:r>
            <a:r>
              <a:rPr lang="ru-RU" i="1" dirty="0" smtClean="0"/>
              <a:t> </a:t>
            </a:r>
            <a:r>
              <a:rPr lang="ru-RU" i="1" dirty="0" err="1" smtClean="0"/>
              <a:t>de</a:t>
            </a:r>
            <a:r>
              <a:rPr lang="ru-RU" i="1" dirty="0" smtClean="0"/>
              <a:t> </a:t>
            </a:r>
            <a:r>
              <a:rPr lang="ru-RU" i="1" dirty="0" err="1" smtClean="0"/>
              <a:t>Paris</a:t>
            </a:r>
            <a:r>
              <a:rPr lang="ru-RU" dirty="0" smtClean="0"/>
              <a:t> – </a:t>
            </a:r>
            <a:r>
              <a:rPr lang="ru-RU" i="1" dirty="0" err="1" smtClean="0"/>
              <a:t>Нотърдам</a:t>
            </a:r>
            <a:r>
              <a:rPr lang="ru-RU" i="1" dirty="0" smtClean="0"/>
              <a:t> </a:t>
            </a:r>
            <a:r>
              <a:rPr lang="ru-RU" i="1" dirty="0" err="1" smtClean="0"/>
              <a:t>дьо</a:t>
            </a:r>
            <a:r>
              <a:rPr lang="ru-RU" i="1" dirty="0" smtClean="0"/>
              <a:t> Пари</a:t>
            </a:r>
            <a:r>
              <a:rPr lang="ru-RU" dirty="0" smtClean="0"/>
              <a:t>), е </a:t>
            </a:r>
            <a:r>
              <a:rPr lang="ru-RU" dirty="0" err="1" smtClean="0"/>
              <a:t>католическа</a:t>
            </a:r>
            <a:r>
              <a:rPr lang="ru-RU" dirty="0" smtClean="0"/>
              <a:t> </a:t>
            </a:r>
            <a:r>
              <a:rPr lang="ru-RU" dirty="0" err="1" smtClean="0"/>
              <a:t>катедрала</a:t>
            </a:r>
            <a:r>
              <a:rPr lang="ru-RU" dirty="0" smtClean="0"/>
              <a:t> в Париж.</a:t>
            </a:r>
          </a:p>
          <a:p>
            <a:r>
              <a:rPr lang="ru-RU" dirty="0" smtClean="0"/>
              <a:t>Построена е </a:t>
            </a:r>
            <a:r>
              <a:rPr lang="ru-RU" dirty="0" err="1" smtClean="0"/>
              <a:t>през</a:t>
            </a:r>
            <a:r>
              <a:rPr lang="ru-RU" dirty="0" smtClean="0"/>
              <a:t> 1163 – 1345 г.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една</a:t>
            </a:r>
            <a:r>
              <a:rPr lang="ru-RU" dirty="0" smtClean="0"/>
              <a:t> от </a:t>
            </a:r>
            <a:r>
              <a:rPr lang="ru-RU" dirty="0" err="1" smtClean="0"/>
              <a:t>първите</a:t>
            </a:r>
            <a:r>
              <a:rPr lang="ru-RU" dirty="0" smtClean="0"/>
              <a:t> </a:t>
            </a:r>
            <a:r>
              <a:rPr lang="ru-RU" dirty="0" err="1" smtClean="0"/>
              <a:t>катедрали</a:t>
            </a:r>
            <a:r>
              <a:rPr lang="ru-RU" dirty="0" smtClean="0"/>
              <a:t> в готически </a:t>
            </a:r>
            <a:r>
              <a:rPr lang="ru-RU" dirty="0" err="1" smtClean="0"/>
              <a:t>стил</a:t>
            </a:r>
            <a:r>
              <a:rPr lang="ru-RU" dirty="0" smtClean="0"/>
              <a:t> на остров Сите на река Сена, в </a:t>
            </a:r>
            <a:r>
              <a:rPr lang="ru-RU" dirty="0" err="1" smtClean="0"/>
              <a:t>центъра</a:t>
            </a:r>
            <a:r>
              <a:rPr lang="ru-RU" dirty="0" smtClean="0"/>
              <a:t> на града. </a:t>
            </a:r>
            <a:r>
              <a:rPr lang="ru-RU" dirty="0" err="1" smtClean="0"/>
              <a:t>Повечето</a:t>
            </a:r>
            <a:r>
              <a:rPr lang="ru-RU" dirty="0" smtClean="0"/>
              <a:t> </a:t>
            </a:r>
            <a:r>
              <a:rPr lang="ru-RU" dirty="0" err="1" smtClean="0"/>
              <a:t>скулптурна</a:t>
            </a:r>
            <a:r>
              <a:rPr lang="ru-RU" dirty="0" smtClean="0"/>
              <a:t> </a:t>
            </a:r>
            <a:r>
              <a:rPr lang="ru-RU" dirty="0" err="1" smtClean="0"/>
              <a:t>украса</a:t>
            </a:r>
            <a:r>
              <a:rPr lang="ru-RU" dirty="0" smtClean="0"/>
              <a:t> на </a:t>
            </a:r>
            <a:r>
              <a:rPr lang="ru-RU" dirty="0" err="1" smtClean="0"/>
              <a:t>фасадата</a:t>
            </a:r>
            <a:r>
              <a:rPr lang="ru-RU" dirty="0" smtClean="0"/>
              <a:t>, </a:t>
            </a:r>
            <a:r>
              <a:rPr lang="ru-RU" dirty="0" err="1" smtClean="0"/>
              <a:t>която</a:t>
            </a:r>
            <a:r>
              <a:rPr lang="ru-RU" dirty="0" smtClean="0"/>
              <a:t> се смята за </a:t>
            </a:r>
            <a:r>
              <a:rPr lang="ru-RU" dirty="0" err="1" smtClean="0"/>
              <a:t>една</a:t>
            </a:r>
            <a:r>
              <a:rPr lang="ru-RU" dirty="0" smtClean="0"/>
              <a:t> от </a:t>
            </a:r>
            <a:r>
              <a:rPr lang="ru-RU" dirty="0" err="1" smtClean="0"/>
              <a:t>най-красивите</a:t>
            </a:r>
            <a:r>
              <a:rPr lang="ru-RU" dirty="0" smtClean="0"/>
              <a:t>, </a:t>
            </a:r>
            <a:r>
              <a:rPr lang="ru-RU" dirty="0" err="1" smtClean="0"/>
              <a:t>датира</a:t>
            </a:r>
            <a:r>
              <a:rPr lang="ru-RU" dirty="0" smtClean="0"/>
              <a:t> от 19 век. Тук Наполеон I е </a:t>
            </a:r>
            <a:r>
              <a:rPr lang="ru-RU" dirty="0" err="1" smtClean="0"/>
              <a:t>коронясан</a:t>
            </a:r>
            <a:r>
              <a:rPr lang="ru-RU" dirty="0" smtClean="0"/>
              <a:t> </a:t>
            </a:r>
            <a:r>
              <a:rPr lang="ru-RU" dirty="0" err="1" smtClean="0"/>
              <a:t>като</a:t>
            </a:r>
            <a:r>
              <a:rPr lang="ru-RU" dirty="0" smtClean="0"/>
              <a:t> император.</a:t>
            </a:r>
          </a:p>
          <a:p>
            <a:endParaRPr lang="bg-BG" dirty="0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214414" y="428604"/>
            <a:ext cx="7719274" cy="5819796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Име</a:t>
            </a:r>
            <a:endParaRPr lang="ru-RU" dirty="0" smtClean="0"/>
          </a:p>
          <a:p>
            <a:r>
              <a:rPr lang="ru-RU" b="1" dirty="0" err="1" smtClean="0"/>
              <a:t>Нотърдам</a:t>
            </a:r>
            <a:r>
              <a:rPr lang="ru-RU" dirty="0" smtClean="0"/>
              <a:t> </a:t>
            </a:r>
            <a:r>
              <a:rPr lang="ru-RU" dirty="0" err="1" smtClean="0"/>
              <a:t>буквално</a:t>
            </a:r>
            <a:r>
              <a:rPr lang="ru-RU" dirty="0" smtClean="0"/>
              <a:t> </a:t>
            </a:r>
            <a:r>
              <a:rPr lang="ru-RU" dirty="0" err="1" smtClean="0"/>
              <a:t>означава</a:t>
            </a:r>
            <a:r>
              <a:rPr lang="ru-RU" dirty="0" smtClean="0"/>
              <a:t> „</a:t>
            </a:r>
            <a:r>
              <a:rPr lang="ru-RU" dirty="0" err="1" smtClean="0"/>
              <a:t>Нашата</a:t>
            </a:r>
            <a:r>
              <a:rPr lang="ru-RU" dirty="0" smtClean="0"/>
              <a:t> Дама", и е популярно </a:t>
            </a:r>
            <a:r>
              <a:rPr lang="ru-RU" dirty="0" err="1" smtClean="0"/>
              <a:t>римокатолическо</a:t>
            </a:r>
            <a:r>
              <a:rPr lang="ru-RU" dirty="0" smtClean="0"/>
              <a:t> наименование на </a:t>
            </a:r>
            <a:r>
              <a:rPr lang="ru-RU" dirty="0" err="1" smtClean="0"/>
              <a:t>Пресвета</a:t>
            </a:r>
            <a:r>
              <a:rPr lang="ru-RU" dirty="0" smtClean="0"/>
              <a:t> Богородица, </a:t>
            </a:r>
            <a:r>
              <a:rPr lang="ru-RU" dirty="0" err="1" smtClean="0"/>
              <a:t>отговарящо</a:t>
            </a:r>
            <a:r>
              <a:rPr lang="ru-RU" dirty="0" smtClean="0"/>
              <a:t> например на </a:t>
            </a:r>
            <a:r>
              <a:rPr lang="ru-RU" dirty="0" err="1" smtClean="0"/>
              <a:t>немското</a:t>
            </a:r>
            <a:r>
              <a:rPr lang="ru-RU" dirty="0" smtClean="0"/>
              <a:t> </a:t>
            </a:r>
            <a:r>
              <a:rPr lang="ru-RU" i="1" dirty="0" err="1" smtClean="0"/>
              <a:t>Unsere</a:t>
            </a:r>
            <a:r>
              <a:rPr lang="ru-RU" i="1" dirty="0" smtClean="0"/>
              <a:t> </a:t>
            </a:r>
            <a:r>
              <a:rPr lang="ru-RU" i="1" dirty="0" err="1" smtClean="0"/>
              <a:t>Liebe</a:t>
            </a:r>
            <a:r>
              <a:rPr lang="ru-RU" i="1" dirty="0" smtClean="0"/>
              <a:t> </a:t>
            </a:r>
            <a:r>
              <a:rPr lang="ru-RU" i="1" dirty="0" err="1" smtClean="0"/>
              <a:t>Frau</a:t>
            </a:r>
            <a:r>
              <a:rPr lang="ru-RU" dirty="0" smtClean="0"/>
              <a:t> / </a:t>
            </a:r>
            <a:r>
              <a:rPr lang="ru-RU" i="1" dirty="0" err="1" smtClean="0"/>
              <a:t>Liebfrauenkirche</a:t>
            </a:r>
            <a:r>
              <a:rPr lang="ru-RU" dirty="0" smtClean="0"/>
              <a:t>, </a:t>
            </a:r>
            <a:r>
              <a:rPr lang="ru-RU" dirty="0" err="1" smtClean="0"/>
              <a:t>италианското</a:t>
            </a:r>
            <a:r>
              <a:rPr lang="ru-RU" dirty="0" smtClean="0"/>
              <a:t> </a:t>
            </a:r>
            <a:r>
              <a:rPr lang="ru-RU" i="1" dirty="0" err="1" smtClean="0"/>
              <a:t>Nostra</a:t>
            </a:r>
            <a:r>
              <a:rPr lang="ru-RU" i="1" dirty="0" smtClean="0"/>
              <a:t> </a:t>
            </a:r>
            <a:r>
              <a:rPr lang="ru-RU" i="1" dirty="0" err="1" smtClean="0"/>
              <a:t>Signora</a:t>
            </a:r>
            <a:r>
              <a:rPr lang="ru-RU" dirty="0" smtClean="0"/>
              <a:t>, </a:t>
            </a:r>
            <a:r>
              <a:rPr lang="ru-RU" dirty="0" err="1" smtClean="0"/>
              <a:t>испанското</a:t>
            </a:r>
            <a:r>
              <a:rPr lang="ru-RU" dirty="0" smtClean="0"/>
              <a:t> </a:t>
            </a:r>
            <a:r>
              <a:rPr lang="ru-RU" i="1" dirty="0" err="1" smtClean="0"/>
              <a:t>Nuestra</a:t>
            </a:r>
            <a:r>
              <a:rPr lang="ru-RU" i="1" dirty="0" smtClean="0"/>
              <a:t> </a:t>
            </a:r>
            <a:r>
              <a:rPr lang="ru-RU" i="1" dirty="0" err="1" smtClean="0"/>
              <a:t>Seňora</a:t>
            </a:r>
            <a:r>
              <a:rPr lang="ru-RU" dirty="0" smtClean="0"/>
              <a:t>, </a:t>
            </a:r>
            <a:r>
              <a:rPr lang="ru-RU" dirty="0" err="1" smtClean="0"/>
              <a:t>полското</a:t>
            </a:r>
            <a:r>
              <a:rPr lang="ru-RU" dirty="0" smtClean="0"/>
              <a:t> </a:t>
            </a:r>
            <a:r>
              <a:rPr lang="ru-RU" i="1" dirty="0" err="1" smtClean="0"/>
              <a:t>Nasza</a:t>
            </a:r>
            <a:r>
              <a:rPr lang="ru-RU" i="1" dirty="0" smtClean="0"/>
              <a:t> </a:t>
            </a:r>
            <a:r>
              <a:rPr lang="ru-RU" i="1" dirty="0" err="1" smtClean="0"/>
              <a:t>Panna</a:t>
            </a:r>
            <a:r>
              <a:rPr lang="ru-RU" dirty="0" smtClean="0"/>
              <a:t> и </a:t>
            </a:r>
            <a:r>
              <a:rPr lang="ru-RU" dirty="0" err="1" smtClean="0"/>
              <a:t>хърватското</a:t>
            </a:r>
            <a:r>
              <a:rPr lang="ru-RU" dirty="0" smtClean="0"/>
              <a:t> </a:t>
            </a:r>
            <a:r>
              <a:rPr lang="ru-RU" i="1" dirty="0" err="1" smtClean="0"/>
              <a:t>Velika</a:t>
            </a:r>
            <a:r>
              <a:rPr lang="ru-RU" i="1" dirty="0" smtClean="0"/>
              <a:t> </a:t>
            </a:r>
            <a:r>
              <a:rPr lang="ru-RU" i="1" dirty="0" err="1" smtClean="0"/>
              <a:t>Gospa</a:t>
            </a:r>
            <a:r>
              <a:rPr lang="ru-RU" dirty="0" smtClean="0"/>
              <a:t>. </a:t>
            </a:r>
            <a:r>
              <a:rPr lang="ru-RU" dirty="0" err="1" smtClean="0"/>
              <a:t>Съществуват</a:t>
            </a:r>
            <a:r>
              <a:rPr lang="ru-RU" dirty="0" smtClean="0"/>
              <a:t> много </a:t>
            </a:r>
            <a:r>
              <a:rPr lang="ru-RU" dirty="0" err="1" smtClean="0"/>
              <a:t>християнски</a:t>
            </a:r>
            <a:r>
              <a:rPr lang="ru-RU" dirty="0" smtClean="0"/>
              <a:t> </a:t>
            </a:r>
            <a:r>
              <a:rPr lang="ru-RU" dirty="0" err="1" smtClean="0"/>
              <a:t>храмове</a:t>
            </a:r>
            <a:r>
              <a:rPr lang="ru-RU" dirty="0" smtClean="0"/>
              <a:t>, </a:t>
            </a:r>
            <a:r>
              <a:rPr lang="ru-RU" dirty="0" err="1" smtClean="0"/>
              <a:t>носещи</a:t>
            </a:r>
            <a:r>
              <a:rPr lang="ru-RU" dirty="0" smtClean="0"/>
              <a:t> подобно </a:t>
            </a:r>
            <a:r>
              <a:rPr lang="ru-RU" dirty="0" err="1" smtClean="0"/>
              <a:t>име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История</a:t>
            </a:r>
          </a:p>
          <a:p>
            <a:r>
              <a:rPr lang="ru-RU" dirty="0" err="1" smtClean="0"/>
              <a:t>Катедралата</a:t>
            </a:r>
            <a:r>
              <a:rPr lang="ru-RU" dirty="0" smtClean="0"/>
              <a:t> „</a:t>
            </a:r>
            <a:r>
              <a:rPr lang="ru-RU" dirty="0" err="1" smtClean="0"/>
              <a:t>Парижката</a:t>
            </a:r>
            <a:r>
              <a:rPr lang="ru-RU" dirty="0" smtClean="0"/>
              <a:t> Света Богородица" е </a:t>
            </a:r>
            <a:r>
              <a:rPr lang="ru-RU" dirty="0" err="1" smtClean="0"/>
              <a:t>издигната</a:t>
            </a:r>
            <a:r>
              <a:rPr lang="ru-RU" dirty="0" smtClean="0"/>
              <a:t> на остров Сите </a:t>
            </a:r>
            <a:r>
              <a:rPr lang="ru-RU" dirty="0" err="1" smtClean="0"/>
              <a:t>върху</a:t>
            </a:r>
            <a:r>
              <a:rPr lang="ru-RU" dirty="0" smtClean="0"/>
              <a:t> </a:t>
            </a:r>
            <a:r>
              <a:rPr lang="ru-RU" dirty="0" err="1" smtClean="0"/>
              <a:t>основите</a:t>
            </a:r>
            <a:r>
              <a:rPr lang="ru-RU" dirty="0" smtClean="0"/>
              <a:t> на древен </a:t>
            </a:r>
            <a:r>
              <a:rPr lang="ru-RU" dirty="0" err="1" smtClean="0"/>
              <a:t>римски</a:t>
            </a:r>
            <a:r>
              <a:rPr lang="ru-RU" dirty="0" smtClean="0"/>
              <a:t> храм. </a:t>
            </a:r>
            <a:r>
              <a:rPr lang="ru-RU" dirty="0" err="1" smtClean="0"/>
              <a:t>Идеята</a:t>
            </a:r>
            <a:r>
              <a:rPr lang="ru-RU" dirty="0" smtClean="0"/>
              <a:t> за </a:t>
            </a:r>
            <a:r>
              <a:rPr lang="ru-RU" dirty="0" err="1" smtClean="0"/>
              <a:t>изграждането</a:t>
            </a:r>
            <a:r>
              <a:rPr lang="ru-RU" dirty="0" smtClean="0"/>
              <a:t> ѝ е на </a:t>
            </a:r>
            <a:r>
              <a:rPr lang="ru-RU" dirty="0" err="1" smtClean="0"/>
              <a:t>парижкия</a:t>
            </a:r>
            <a:r>
              <a:rPr lang="ru-RU" dirty="0" smtClean="0"/>
              <a:t> епископ Морис де </a:t>
            </a:r>
            <a:r>
              <a:rPr lang="ru-RU" dirty="0" err="1" smtClean="0"/>
              <a:t>Сюли</a:t>
            </a:r>
            <a:r>
              <a:rPr lang="ru-RU" dirty="0" smtClean="0"/>
              <a:t>, </a:t>
            </a:r>
            <a:r>
              <a:rPr lang="ru-RU" dirty="0" err="1" smtClean="0"/>
              <a:t>който</a:t>
            </a:r>
            <a:r>
              <a:rPr lang="ru-RU" dirty="0" smtClean="0"/>
              <a:t> </a:t>
            </a:r>
            <a:r>
              <a:rPr lang="ru-RU" dirty="0" err="1" smtClean="0"/>
              <a:t>финансира</a:t>
            </a:r>
            <a:r>
              <a:rPr lang="ru-RU" dirty="0" smtClean="0"/>
              <a:t> проекта </a:t>
            </a:r>
            <a:r>
              <a:rPr lang="ru-RU" dirty="0" err="1" smtClean="0"/>
              <a:t>със</a:t>
            </a:r>
            <a:r>
              <a:rPr lang="ru-RU" dirty="0" smtClean="0"/>
              <a:t> средства, </a:t>
            </a:r>
            <a:r>
              <a:rPr lang="ru-RU" dirty="0" err="1" smtClean="0"/>
              <a:t>получени</a:t>
            </a:r>
            <a:r>
              <a:rPr lang="ru-RU" dirty="0" smtClean="0"/>
              <a:t> от </a:t>
            </a:r>
            <a:r>
              <a:rPr lang="ru-RU" dirty="0" err="1" smtClean="0"/>
              <a:t>духовенството</a:t>
            </a:r>
            <a:r>
              <a:rPr lang="ru-RU" dirty="0" smtClean="0"/>
              <a:t>, </a:t>
            </a:r>
            <a:r>
              <a:rPr lang="ru-RU" dirty="0" err="1" smtClean="0"/>
              <a:t>кралят</a:t>
            </a:r>
            <a:r>
              <a:rPr lang="ru-RU" dirty="0" smtClean="0"/>
              <a:t>, </a:t>
            </a:r>
            <a:r>
              <a:rPr lang="ru-RU" dirty="0" err="1" smtClean="0"/>
              <a:t>благородниците</a:t>
            </a:r>
            <a:r>
              <a:rPr lang="ru-RU" dirty="0" smtClean="0"/>
              <a:t>, </a:t>
            </a:r>
            <a:r>
              <a:rPr lang="ru-RU" dirty="0" err="1" smtClean="0"/>
              <a:t>дори</a:t>
            </a:r>
            <a:r>
              <a:rPr lang="ru-RU" dirty="0" smtClean="0"/>
              <a:t> и от </a:t>
            </a:r>
            <a:r>
              <a:rPr lang="ru-RU" dirty="0" err="1" smtClean="0"/>
              <a:t>дребната</a:t>
            </a:r>
            <a:r>
              <a:rPr lang="ru-RU" dirty="0" smtClean="0"/>
              <a:t> </a:t>
            </a:r>
            <a:r>
              <a:rPr lang="ru-RU" dirty="0" err="1" smtClean="0"/>
              <a:t>буржоазия</a:t>
            </a:r>
            <a:r>
              <a:rPr lang="ru-RU" dirty="0" smtClean="0"/>
              <a:t>. </a:t>
            </a:r>
            <a:r>
              <a:rPr lang="ru-RU" dirty="0" err="1" smtClean="0"/>
              <a:t>През</a:t>
            </a:r>
            <a:r>
              <a:rPr lang="ru-RU" dirty="0" smtClean="0"/>
              <a:t> 1163 г. папа </a:t>
            </a:r>
            <a:r>
              <a:rPr lang="ru-RU" dirty="0" err="1" smtClean="0"/>
              <a:t>Александър</a:t>
            </a:r>
            <a:r>
              <a:rPr lang="ru-RU" dirty="0" smtClean="0"/>
              <a:t> III </a:t>
            </a:r>
            <a:r>
              <a:rPr lang="ru-RU" dirty="0" err="1" smtClean="0"/>
              <a:t>полага</a:t>
            </a:r>
            <a:r>
              <a:rPr lang="ru-RU" dirty="0" smtClean="0"/>
              <a:t> </a:t>
            </a:r>
            <a:r>
              <a:rPr lang="ru-RU" dirty="0" err="1" smtClean="0"/>
              <a:t>първия</a:t>
            </a:r>
            <a:r>
              <a:rPr lang="ru-RU" dirty="0" smtClean="0"/>
              <a:t> </a:t>
            </a:r>
            <a:r>
              <a:rPr lang="ru-RU" dirty="0" err="1" smtClean="0"/>
              <a:t>камък</a:t>
            </a:r>
            <a:r>
              <a:rPr lang="ru-RU" dirty="0" smtClean="0"/>
              <a:t> и в </a:t>
            </a:r>
            <a:r>
              <a:rPr lang="ru-RU" dirty="0" err="1" smtClean="0"/>
              <a:t>продължение</a:t>
            </a:r>
            <a:r>
              <a:rPr lang="ru-RU" dirty="0" smtClean="0"/>
              <a:t> на </a:t>
            </a:r>
            <a:r>
              <a:rPr lang="ru-RU" dirty="0" err="1" smtClean="0"/>
              <a:t>близо</a:t>
            </a:r>
            <a:r>
              <a:rPr lang="ru-RU" dirty="0" smtClean="0"/>
              <a:t> 2 века </a:t>
            </a:r>
            <a:r>
              <a:rPr lang="ru-RU" dirty="0" err="1" smtClean="0"/>
              <a:t>няколко</a:t>
            </a:r>
            <a:r>
              <a:rPr lang="ru-RU" dirty="0" smtClean="0"/>
              <a:t> поколения </a:t>
            </a:r>
            <a:r>
              <a:rPr lang="ru-RU" dirty="0" err="1" smtClean="0"/>
              <a:t>архитекти</a:t>
            </a:r>
            <a:r>
              <a:rPr lang="ru-RU" dirty="0" smtClean="0"/>
              <a:t> и </a:t>
            </a:r>
            <a:r>
              <a:rPr lang="ru-RU" dirty="0" err="1" smtClean="0"/>
              <a:t>работници</a:t>
            </a:r>
            <a:r>
              <a:rPr lang="ru-RU" dirty="0" smtClean="0"/>
              <a:t> </a:t>
            </a:r>
            <a:r>
              <a:rPr lang="ru-RU" dirty="0" err="1" smtClean="0"/>
              <a:t>работят</a:t>
            </a:r>
            <a:r>
              <a:rPr lang="ru-RU" dirty="0" smtClean="0"/>
              <a:t> по </a:t>
            </a:r>
            <a:r>
              <a:rPr lang="ru-RU" dirty="0" err="1" smtClean="0"/>
              <a:t>нея</a:t>
            </a:r>
            <a:r>
              <a:rPr lang="ru-RU" dirty="0" smtClean="0"/>
              <a:t>. </a:t>
            </a:r>
            <a:r>
              <a:rPr lang="ru-RU" dirty="0" err="1" smtClean="0"/>
              <a:t>Катедралата</a:t>
            </a:r>
            <a:r>
              <a:rPr lang="ru-RU" dirty="0" smtClean="0"/>
              <a:t> е </a:t>
            </a:r>
            <a:r>
              <a:rPr lang="ru-RU" dirty="0" err="1" smtClean="0"/>
              <a:t>напълно</a:t>
            </a:r>
            <a:r>
              <a:rPr lang="ru-RU" dirty="0" smtClean="0"/>
              <a:t> </a:t>
            </a:r>
            <a:r>
              <a:rPr lang="ru-RU" dirty="0" err="1" smtClean="0"/>
              <a:t>завършена</a:t>
            </a:r>
            <a:r>
              <a:rPr lang="ru-RU" dirty="0" smtClean="0"/>
              <a:t> </a:t>
            </a:r>
            <a:r>
              <a:rPr lang="ru-RU" dirty="0" err="1" smtClean="0"/>
              <a:t>през</a:t>
            </a:r>
            <a:r>
              <a:rPr lang="ru-RU" dirty="0" smtClean="0"/>
              <a:t> 1345 г. </a:t>
            </a:r>
            <a:r>
              <a:rPr lang="ru-RU" dirty="0" err="1" smtClean="0"/>
              <a:t>Тя</a:t>
            </a:r>
            <a:r>
              <a:rPr lang="ru-RU" dirty="0" smtClean="0"/>
              <a:t> е </a:t>
            </a:r>
            <a:r>
              <a:rPr lang="ru-RU" dirty="0" err="1" smtClean="0"/>
              <a:t>едно</a:t>
            </a:r>
            <a:r>
              <a:rPr lang="ru-RU" dirty="0" smtClean="0"/>
              <a:t> от </a:t>
            </a:r>
            <a:r>
              <a:rPr lang="ru-RU" dirty="0" err="1" smtClean="0"/>
              <a:t>най-великите</a:t>
            </a:r>
            <a:r>
              <a:rPr lang="ru-RU" dirty="0" smtClean="0"/>
              <a:t> постижения на </a:t>
            </a:r>
            <a:r>
              <a:rPr lang="ru-RU" dirty="0" err="1" smtClean="0"/>
              <a:t>готическата</a:t>
            </a:r>
            <a:r>
              <a:rPr lang="ru-RU" dirty="0" smtClean="0"/>
              <a:t> архитектура.</a:t>
            </a:r>
          </a:p>
          <a:p>
            <a:endParaRPr lang="bg-BG" dirty="0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433522" cy="939784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Архитектура</a:t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67348"/>
          </a:xfrm>
        </p:spPr>
        <p:txBody>
          <a:bodyPr>
            <a:normAutofit/>
          </a:bodyPr>
          <a:lstStyle/>
          <a:p>
            <a:r>
              <a:rPr lang="ru-RU" sz="1100" dirty="0" err="1" smtClean="0"/>
              <a:t>Катедралата</a:t>
            </a:r>
            <a:r>
              <a:rPr lang="ru-RU" sz="1100" dirty="0" smtClean="0"/>
              <a:t> „</a:t>
            </a:r>
            <a:r>
              <a:rPr lang="ru-RU" sz="1100" dirty="0" err="1" smtClean="0"/>
              <a:t>Парижката</a:t>
            </a:r>
            <a:r>
              <a:rPr lang="ru-RU" sz="1100" dirty="0" smtClean="0"/>
              <a:t> Света Богородица" е един от </a:t>
            </a:r>
            <a:r>
              <a:rPr lang="ru-RU" sz="1100" dirty="0" err="1" smtClean="0"/>
              <a:t>върховете</a:t>
            </a:r>
            <a:r>
              <a:rPr lang="ru-RU" sz="1100" dirty="0" smtClean="0"/>
              <a:t> </a:t>
            </a:r>
            <a:r>
              <a:rPr lang="ru-RU" sz="1100" dirty="0" err="1" smtClean="0"/>
              <a:t>във</a:t>
            </a:r>
            <a:r>
              <a:rPr lang="ru-RU" sz="1100" dirty="0" smtClean="0"/>
              <a:t> </a:t>
            </a:r>
            <a:r>
              <a:rPr lang="ru-RU" sz="1100" dirty="0" err="1" smtClean="0"/>
              <a:t>френското</a:t>
            </a:r>
            <a:r>
              <a:rPr lang="ru-RU" sz="1100" dirty="0" smtClean="0"/>
              <a:t> </a:t>
            </a:r>
            <a:r>
              <a:rPr lang="ru-RU" sz="1100" dirty="0" err="1" smtClean="0"/>
              <a:t>изкуство</a:t>
            </a:r>
            <a:r>
              <a:rPr lang="ru-RU" sz="1100" dirty="0" smtClean="0"/>
              <a:t> с </a:t>
            </a:r>
            <a:r>
              <a:rPr lang="ru-RU" sz="1100" dirty="0" err="1" smtClean="0"/>
              <a:t>удивителното</a:t>
            </a:r>
            <a:r>
              <a:rPr lang="ru-RU" sz="1100" dirty="0" smtClean="0"/>
              <a:t> равновесие на </a:t>
            </a:r>
            <a:r>
              <a:rPr lang="ru-RU" sz="1100" dirty="0" err="1" smtClean="0"/>
              <a:t>пропорциите</a:t>
            </a:r>
            <a:r>
              <a:rPr lang="ru-RU" sz="1100" dirty="0" smtClean="0"/>
              <a:t> и </a:t>
            </a:r>
            <a:r>
              <a:rPr lang="ru-RU" sz="1100" dirty="0" err="1" smtClean="0"/>
              <a:t>хармоничната</a:t>
            </a:r>
            <a:r>
              <a:rPr lang="ru-RU" sz="1100" dirty="0" smtClean="0"/>
              <a:t> си фасада. </a:t>
            </a:r>
            <a:r>
              <a:rPr lang="ru-RU" sz="1100" dirty="0" err="1" smtClean="0"/>
              <a:t>Дълга</a:t>
            </a:r>
            <a:r>
              <a:rPr lang="ru-RU" sz="1100" dirty="0" smtClean="0"/>
              <a:t> е 130 </a:t>
            </a:r>
            <a:r>
              <a:rPr lang="ru-RU" sz="1100" dirty="0" err="1" smtClean="0"/>
              <a:t>m</a:t>
            </a:r>
            <a:r>
              <a:rPr lang="ru-RU" sz="1100" dirty="0" smtClean="0"/>
              <a:t> и е широка 50 </a:t>
            </a:r>
            <a:r>
              <a:rPr lang="ru-RU" sz="1100" dirty="0" err="1" smtClean="0"/>
              <a:t>m</a:t>
            </a:r>
            <a:r>
              <a:rPr lang="ru-RU" sz="1100" dirty="0" smtClean="0"/>
              <a:t>, а 3-етажните </a:t>
            </a:r>
            <a:r>
              <a:rPr lang="ru-RU" sz="1100" dirty="0" err="1" smtClean="0"/>
              <a:t>квадратни</a:t>
            </a:r>
            <a:r>
              <a:rPr lang="ru-RU" sz="1100" dirty="0" smtClean="0"/>
              <a:t> кули </a:t>
            </a:r>
            <a:r>
              <a:rPr lang="ru-RU" sz="1100" dirty="0" err="1" smtClean="0"/>
              <a:t>са</a:t>
            </a:r>
            <a:r>
              <a:rPr lang="ru-RU" sz="1100" dirty="0" smtClean="0"/>
              <a:t> </a:t>
            </a:r>
            <a:r>
              <a:rPr lang="ru-RU" sz="1100" dirty="0" err="1" smtClean="0"/>
              <a:t>високи</a:t>
            </a:r>
            <a:r>
              <a:rPr lang="ru-RU" sz="1100" dirty="0" smtClean="0"/>
              <a:t> 69 </a:t>
            </a:r>
            <a:r>
              <a:rPr lang="ru-RU" sz="1100" dirty="0" err="1" smtClean="0"/>
              <a:t>m</a:t>
            </a:r>
            <a:r>
              <a:rPr lang="ru-RU" sz="1100" dirty="0" smtClean="0"/>
              <a:t>. В </a:t>
            </a:r>
            <a:r>
              <a:rPr lang="ru-RU" sz="1100" dirty="0" err="1" smtClean="0"/>
              <a:t>южната</a:t>
            </a:r>
            <a:r>
              <a:rPr lang="ru-RU" sz="1100" dirty="0" smtClean="0"/>
              <a:t> </a:t>
            </a:r>
            <a:r>
              <a:rPr lang="ru-RU" sz="1100" dirty="0" err="1" smtClean="0"/>
              <a:t>кула</a:t>
            </a:r>
            <a:r>
              <a:rPr lang="ru-RU" sz="1100" dirty="0" smtClean="0"/>
              <a:t> </a:t>
            </a:r>
            <a:r>
              <a:rPr lang="ru-RU" sz="1100" dirty="0" err="1" smtClean="0"/>
              <a:t>са</a:t>
            </a:r>
            <a:r>
              <a:rPr lang="ru-RU" sz="1100" dirty="0" smtClean="0"/>
              <a:t> </a:t>
            </a:r>
            <a:r>
              <a:rPr lang="ru-RU" sz="1100" dirty="0" err="1" smtClean="0"/>
              <a:t>разположени</a:t>
            </a:r>
            <a:r>
              <a:rPr lang="ru-RU" sz="1100" dirty="0" smtClean="0"/>
              <a:t> </a:t>
            </a:r>
            <a:r>
              <a:rPr lang="ru-RU" sz="1100" dirty="0" err="1" smtClean="0"/>
              <a:t>камбаните</a:t>
            </a:r>
            <a:r>
              <a:rPr lang="ru-RU" sz="1100" dirty="0" smtClean="0"/>
              <a:t>, </a:t>
            </a:r>
            <a:r>
              <a:rPr lang="ru-RU" sz="1100" dirty="0" err="1" smtClean="0"/>
              <a:t>най-голямата</a:t>
            </a:r>
            <a:r>
              <a:rPr lang="ru-RU" sz="1100" dirty="0" smtClean="0"/>
              <a:t> от </a:t>
            </a:r>
            <a:r>
              <a:rPr lang="ru-RU" sz="1100" dirty="0" err="1" smtClean="0"/>
              <a:t>които</a:t>
            </a:r>
            <a:r>
              <a:rPr lang="ru-RU" sz="1100" dirty="0" smtClean="0"/>
              <a:t> </a:t>
            </a:r>
            <a:r>
              <a:rPr lang="ru-RU" sz="1100" dirty="0" err="1" smtClean="0"/>
              <a:t>тежи</a:t>
            </a:r>
            <a:r>
              <a:rPr lang="ru-RU" sz="1100" dirty="0" smtClean="0"/>
              <a:t> 15 </a:t>
            </a:r>
            <a:r>
              <a:rPr lang="ru-RU" sz="1100" dirty="0" err="1" smtClean="0"/>
              <a:t>t</a:t>
            </a:r>
            <a:r>
              <a:rPr lang="ru-RU" sz="1100" dirty="0" smtClean="0"/>
              <a:t>., а само </a:t>
            </a:r>
            <a:r>
              <a:rPr lang="ru-RU" sz="1100" dirty="0" err="1" smtClean="0"/>
              <a:t>езикът</a:t>
            </a:r>
            <a:r>
              <a:rPr lang="ru-RU" sz="1100" dirty="0" smtClean="0"/>
              <a:t> ѝ </a:t>
            </a:r>
            <a:r>
              <a:rPr lang="ru-RU" sz="1100" dirty="0" err="1" smtClean="0"/>
              <a:t>надвишава</a:t>
            </a:r>
            <a:r>
              <a:rPr lang="ru-RU" sz="1100" dirty="0" smtClean="0"/>
              <a:t> 500 </a:t>
            </a:r>
            <a:r>
              <a:rPr lang="ru-RU" sz="1100" dirty="0" err="1" smtClean="0"/>
              <a:t>kg</a:t>
            </a:r>
            <a:r>
              <a:rPr lang="ru-RU" sz="1100" dirty="0" smtClean="0"/>
              <a:t>. </a:t>
            </a:r>
            <a:r>
              <a:rPr lang="ru-RU" sz="1100" dirty="0" err="1" smtClean="0"/>
              <a:t>Стрелата</a:t>
            </a:r>
            <a:r>
              <a:rPr lang="ru-RU" sz="1100" dirty="0" smtClean="0"/>
              <a:t> е с </a:t>
            </a:r>
            <a:r>
              <a:rPr lang="ru-RU" sz="1100" dirty="0" err="1" smtClean="0"/>
              <a:t>височина</a:t>
            </a:r>
            <a:r>
              <a:rPr lang="ru-RU" sz="1100" dirty="0" smtClean="0"/>
              <a:t> 96 </a:t>
            </a:r>
            <a:r>
              <a:rPr lang="ru-RU" sz="1100" dirty="0" err="1" smtClean="0"/>
              <a:t>m</a:t>
            </a:r>
            <a:r>
              <a:rPr lang="ru-RU" sz="1100" dirty="0" smtClean="0"/>
              <a:t>.</a:t>
            </a:r>
          </a:p>
          <a:p>
            <a:r>
              <a:rPr lang="ru-RU" sz="1100" dirty="0" err="1" smtClean="0"/>
              <a:t>Катедралата</a:t>
            </a:r>
            <a:r>
              <a:rPr lang="ru-RU" sz="1100" dirty="0" smtClean="0"/>
              <a:t> </a:t>
            </a:r>
            <a:r>
              <a:rPr lang="ru-RU" sz="1100" dirty="0" err="1" smtClean="0"/>
              <a:t>има</a:t>
            </a:r>
            <a:r>
              <a:rPr lang="ru-RU" sz="1100" dirty="0" smtClean="0"/>
              <a:t> 3 портала. </a:t>
            </a:r>
            <a:r>
              <a:rPr lang="ru-RU" sz="1100" dirty="0" err="1" smtClean="0"/>
              <a:t>Първият</a:t>
            </a:r>
            <a:r>
              <a:rPr lang="ru-RU" sz="1100" dirty="0" smtClean="0"/>
              <a:t> е на Св. </a:t>
            </a:r>
            <a:r>
              <a:rPr lang="ru-RU" sz="1100" dirty="0" err="1" smtClean="0"/>
              <a:t>Ана</a:t>
            </a:r>
            <a:r>
              <a:rPr lang="ru-RU" sz="1100" dirty="0" smtClean="0"/>
              <a:t>(</a:t>
            </a:r>
            <a:r>
              <a:rPr lang="ru-RU" sz="1100" dirty="0" err="1" smtClean="0"/>
              <a:t>майката</a:t>
            </a:r>
            <a:r>
              <a:rPr lang="ru-RU" sz="1100" dirty="0" smtClean="0"/>
              <a:t> на Дева Мария), </a:t>
            </a:r>
            <a:r>
              <a:rPr lang="ru-RU" sz="1100" dirty="0" err="1" smtClean="0"/>
              <a:t>средният</a:t>
            </a:r>
            <a:r>
              <a:rPr lang="ru-RU" sz="1100" dirty="0" smtClean="0"/>
              <a:t> </a:t>
            </a:r>
            <a:r>
              <a:rPr lang="ru-RU" sz="1100" dirty="0" err="1" smtClean="0"/>
              <a:t>изобразява</a:t>
            </a:r>
            <a:r>
              <a:rPr lang="ru-RU" sz="1100" dirty="0" smtClean="0"/>
              <a:t> </a:t>
            </a:r>
            <a:r>
              <a:rPr lang="ru-RU" sz="1100" dirty="0" err="1" smtClean="0"/>
              <a:t>Страшния</a:t>
            </a:r>
            <a:r>
              <a:rPr lang="ru-RU" sz="1100" dirty="0" smtClean="0"/>
              <a:t> </a:t>
            </a:r>
            <a:r>
              <a:rPr lang="ru-RU" sz="1100" dirty="0" err="1" smtClean="0"/>
              <a:t>съд</a:t>
            </a:r>
            <a:r>
              <a:rPr lang="ru-RU" sz="1100" dirty="0" smtClean="0"/>
              <a:t>, а </a:t>
            </a:r>
            <a:r>
              <a:rPr lang="ru-RU" sz="1100" dirty="0" err="1" smtClean="0"/>
              <a:t>третият</a:t>
            </a:r>
            <a:r>
              <a:rPr lang="ru-RU" sz="1100" dirty="0" smtClean="0"/>
              <a:t> е на Дева Мария. </a:t>
            </a:r>
            <a:r>
              <a:rPr lang="ru-RU" sz="1100" dirty="0" err="1" smtClean="0"/>
              <a:t>Двата</a:t>
            </a:r>
            <a:r>
              <a:rPr lang="ru-RU" sz="1100" dirty="0" smtClean="0"/>
              <a:t> </a:t>
            </a:r>
            <a:r>
              <a:rPr lang="ru-RU" sz="1100" dirty="0" err="1" smtClean="0"/>
              <a:t>крайни</a:t>
            </a:r>
            <a:r>
              <a:rPr lang="ru-RU" sz="1100" dirty="0" smtClean="0"/>
              <a:t> портала </a:t>
            </a:r>
            <a:r>
              <a:rPr lang="ru-RU" sz="1100" dirty="0" err="1" smtClean="0"/>
              <a:t>са</a:t>
            </a:r>
            <a:r>
              <a:rPr lang="ru-RU" sz="1100" dirty="0" smtClean="0"/>
              <a:t> </a:t>
            </a:r>
            <a:r>
              <a:rPr lang="ru-RU" sz="1100" dirty="0" err="1" smtClean="0"/>
              <a:t>напълно</a:t>
            </a:r>
            <a:r>
              <a:rPr lang="ru-RU" sz="1100" dirty="0" smtClean="0"/>
              <a:t> </a:t>
            </a:r>
            <a:r>
              <a:rPr lang="ru-RU" sz="1100" dirty="0" err="1" smtClean="0"/>
              <a:t>еднакви</a:t>
            </a:r>
            <a:r>
              <a:rPr lang="ru-RU" sz="1100" dirty="0" smtClean="0"/>
              <a:t>. </a:t>
            </a:r>
            <a:r>
              <a:rPr lang="ru-RU" sz="1100" dirty="0" err="1" smtClean="0"/>
              <a:t>Легендата</a:t>
            </a:r>
            <a:r>
              <a:rPr lang="ru-RU" sz="1100" dirty="0" smtClean="0"/>
              <a:t> </a:t>
            </a:r>
            <a:r>
              <a:rPr lang="ru-RU" sz="1100" dirty="0" err="1" smtClean="0"/>
              <a:t>разказва</a:t>
            </a:r>
            <a:r>
              <a:rPr lang="ru-RU" sz="1100" dirty="0" smtClean="0"/>
              <a:t>, </a:t>
            </a:r>
            <a:r>
              <a:rPr lang="ru-RU" sz="1100" dirty="0" err="1" smtClean="0"/>
              <a:t>че</a:t>
            </a:r>
            <a:r>
              <a:rPr lang="ru-RU" sz="1100" dirty="0" smtClean="0"/>
              <a:t> </a:t>
            </a:r>
            <a:r>
              <a:rPr lang="ru-RU" sz="1100" dirty="0" err="1" smtClean="0"/>
              <a:t>майсторът</a:t>
            </a:r>
            <a:r>
              <a:rPr lang="ru-RU" sz="1100" dirty="0" smtClean="0"/>
              <a:t> на </a:t>
            </a:r>
            <a:r>
              <a:rPr lang="ru-RU" sz="1100" dirty="0" err="1" smtClean="0"/>
              <a:t>порталите</a:t>
            </a:r>
            <a:r>
              <a:rPr lang="ru-RU" sz="1100" dirty="0" smtClean="0"/>
              <a:t> не </a:t>
            </a:r>
            <a:r>
              <a:rPr lang="ru-RU" sz="1100" dirty="0" err="1" smtClean="0"/>
              <a:t>могъл</a:t>
            </a:r>
            <a:r>
              <a:rPr lang="ru-RU" sz="1100" dirty="0" smtClean="0"/>
              <a:t> да </a:t>
            </a:r>
            <a:r>
              <a:rPr lang="ru-RU" sz="1100" dirty="0" err="1" smtClean="0"/>
              <a:t>направи</a:t>
            </a:r>
            <a:r>
              <a:rPr lang="ru-RU" sz="1100" dirty="0" smtClean="0"/>
              <a:t> </a:t>
            </a:r>
            <a:r>
              <a:rPr lang="ru-RU" sz="1100" dirty="0" err="1" smtClean="0"/>
              <a:t>средния</a:t>
            </a:r>
            <a:r>
              <a:rPr lang="ru-RU" sz="1100" dirty="0" smtClean="0"/>
              <a:t>, </a:t>
            </a:r>
            <a:r>
              <a:rPr lang="ru-RU" sz="1100" dirty="0" err="1" smtClean="0"/>
              <a:t>тъй</a:t>
            </a:r>
            <a:r>
              <a:rPr lang="ru-RU" sz="1100" dirty="0" smtClean="0"/>
              <a:t> </a:t>
            </a:r>
            <a:r>
              <a:rPr lang="ru-RU" sz="1100" dirty="0" err="1" smtClean="0"/>
              <a:t>като</a:t>
            </a:r>
            <a:r>
              <a:rPr lang="ru-RU" sz="1100" dirty="0" smtClean="0"/>
              <a:t> бил продал </a:t>
            </a:r>
            <a:r>
              <a:rPr lang="ru-RU" sz="1100" dirty="0" err="1" smtClean="0"/>
              <a:t>душата</a:t>
            </a:r>
            <a:r>
              <a:rPr lang="ru-RU" sz="1100" dirty="0" smtClean="0"/>
              <a:t> си на </a:t>
            </a:r>
            <a:r>
              <a:rPr lang="ru-RU" sz="1100" dirty="0" err="1" smtClean="0"/>
              <a:t>дявола</a:t>
            </a:r>
            <a:r>
              <a:rPr lang="ru-RU" sz="1100" dirty="0" smtClean="0"/>
              <a:t>, </a:t>
            </a:r>
            <a:r>
              <a:rPr lang="ru-RU" sz="1100" dirty="0" err="1" smtClean="0"/>
              <a:t>затова</a:t>
            </a:r>
            <a:r>
              <a:rPr lang="ru-RU" sz="1100" dirty="0" smtClean="0"/>
              <a:t> той бил </a:t>
            </a:r>
            <a:r>
              <a:rPr lang="ru-RU" sz="1100" dirty="0" err="1" smtClean="0"/>
              <a:t>направен</a:t>
            </a:r>
            <a:r>
              <a:rPr lang="ru-RU" sz="1100" dirty="0" smtClean="0"/>
              <a:t> от друг и се </a:t>
            </a:r>
            <a:r>
              <a:rPr lang="ru-RU" sz="1100" dirty="0" err="1" smtClean="0"/>
              <a:t>различавал</a:t>
            </a:r>
            <a:r>
              <a:rPr lang="ru-RU" sz="1100" dirty="0" smtClean="0"/>
              <a:t> от </a:t>
            </a:r>
            <a:r>
              <a:rPr lang="ru-RU" sz="1100" dirty="0" err="1" smtClean="0"/>
              <a:t>останалите</a:t>
            </a:r>
            <a:r>
              <a:rPr lang="ru-RU" sz="1100" dirty="0" smtClean="0"/>
              <a:t> </a:t>
            </a:r>
            <a:r>
              <a:rPr lang="ru-RU" sz="1100" dirty="0" err="1" smtClean="0"/>
              <a:t>портали</a:t>
            </a:r>
            <a:r>
              <a:rPr lang="ru-RU" sz="1100" dirty="0" smtClean="0"/>
              <a:t>. Над </a:t>
            </a:r>
            <a:r>
              <a:rPr lang="ru-RU" sz="1100" dirty="0" err="1" smtClean="0"/>
              <a:t>порталите</a:t>
            </a:r>
            <a:r>
              <a:rPr lang="ru-RU" sz="1100" dirty="0" smtClean="0"/>
              <a:t> е </a:t>
            </a:r>
            <a:r>
              <a:rPr lang="ru-RU" sz="1100" dirty="0" err="1" smtClean="0"/>
              <a:t>разположена</a:t>
            </a:r>
            <a:r>
              <a:rPr lang="ru-RU" sz="1100" dirty="0" smtClean="0"/>
              <a:t> </a:t>
            </a:r>
            <a:r>
              <a:rPr lang="ru-RU" sz="1100" dirty="0" err="1" smtClean="0"/>
              <a:t>розетката</a:t>
            </a:r>
            <a:r>
              <a:rPr lang="ru-RU" sz="1100" dirty="0" smtClean="0"/>
              <a:t> с </a:t>
            </a:r>
            <a:r>
              <a:rPr lang="ru-RU" sz="1100" dirty="0" err="1" smtClean="0"/>
              <a:t>диаметър</a:t>
            </a:r>
            <a:r>
              <a:rPr lang="ru-RU" sz="1100" dirty="0" smtClean="0"/>
              <a:t> 10 </a:t>
            </a:r>
            <a:r>
              <a:rPr lang="ru-RU" sz="1100" dirty="0" err="1" smtClean="0"/>
              <a:t>m</a:t>
            </a:r>
            <a:r>
              <a:rPr lang="ru-RU" sz="1100" dirty="0" smtClean="0"/>
              <a:t>, а под </a:t>
            </a:r>
            <a:r>
              <a:rPr lang="ru-RU" sz="1100" dirty="0" err="1" smtClean="0"/>
              <a:t>нея</a:t>
            </a:r>
            <a:r>
              <a:rPr lang="ru-RU" sz="1100" dirty="0" smtClean="0"/>
              <a:t> се </a:t>
            </a:r>
            <a:r>
              <a:rPr lang="ru-RU" sz="1100" dirty="0" err="1" smtClean="0"/>
              <a:t>намират</a:t>
            </a:r>
            <a:r>
              <a:rPr lang="ru-RU" sz="1100" dirty="0" smtClean="0"/>
              <a:t> 28 статуи на библейски личности.</a:t>
            </a:r>
          </a:p>
          <a:p>
            <a:r>
              <a:rPr lang="ru-RU" sz="1100" dirty="0" err="1" smtClean="0"/>
              <a:t>Още</a:t>
            </a:r>
            <a:r>
              <a:rPr lang="ru-RU" sz="1100" dirty="0" smtClean="0"/>
              <a:t> с </a:t>
            </a:r>
            <a:r>
              <a:rPr lang="ru-RU" sz="1100" dirty="0" err="1" smtClean="0"/>
              <a:t>влизането</a:t>
            </a:r>
            <a:r>
              <a:rPr lang="ru-RU" sz="1100" dirty="0" smtClean="0"/>
              <a:t> </a:t>
            </a:r>
            <a:r>
              <a:rPr lang="ru-RU" sz="1100" dirty="0" err="1" smtClean="0"/>
              <a:t>погледът</a:t>
            </a:r>
            <a:r>
              <a:rPr lang="ru-RU" sz="1100" dirty="0" smtClean="0"/>
              <a:t> на посетителя </a:t>
            </a:r>
            <a:r>
              <a:rPr lang="ru-RU" sz="1100" dirty="0" err="1" smtClean="0"/>
              <a:t>обхваща</a:t>
            </a:r>
            <a:r>
              <a:rPr lang="ru-RU" sz="1100" dirty="0" smtClean="0"/>
              <a:t> </a:t>
            </a:r>
            <a:r>
              <a:rPr lang="ru-RU" sz="1100" dirty="0" err="1" smtClean="0"/>
              <a:t>високия</a:t>
            </a:r>
            <a:r>
              <a:rPr lang="ru-RU" sz="1100" dirty="0" smtClean="0"/>
              <a:t> </a:t>
            </a:r>
            <a:r>
              <a:rPr lang="ru-RU" sz="1100" dirty="0" err="1" smtClean="0"/>
              <a:t>кораб</a:t>
            </a:r>
            <a:r>
              <a:rPr lang="ru-RU" sz="1100" dirty="0" smtClean="0"/>
              <a:t>, </a:t>
            </a:r>
            <a:r>
              <a:rPr lang="ru-RU" sz="1100" dirty="0" err="1" smtClean="0"/>
              <a:t>широката</a:t>
            </a:r>
            <a:r>
              <a:rPr lang="ru-RU" sz="1100" dirty="0" smtClean="0"/>
              <a:t> </a:t>
            </a:r>
            <a:r>
              <a:rPr lang="ru-RU" sz="1100" dirty="0" err="1" smtClean="0"/>
              <a:t>напречна</a:t>
            </a:r>
            <a:r>
              <a:rPr lang="ru-RU" sz="1100" dirty="0" smtClean="0"/>
              <a:t> </a:t>
            </a:r>
            <a:r>
              <a:rPr lang="ru-RU" sz="1100" dirty="0" err="1" smtClean="0"/>
              <a:t>галерия</a:t>
            </a:r>
            <a:r>
              <a:rPr lang="ru-RU" sz="1100" dirty="0" smtClean="0"/>
              <a:t> и </a:t>
            </a:r>
            <a:r>
              <a:rPr lang="ru-RU" sz="1100" dirty="0" err="1" smtClean="0"/>
              <a:t>дълбок</a:t>
            </a:r>
            <a:r>
              <a:rPr lang="ru-RU" sz="1100" dirty="0" smtClean="0"/>
              <a:t> хор и </a:t>
            </a:r>
            <a:r>
              <a:rPr lang="ru-RU" sz="1100" dirty="0" err="1" smtClean="0"/>
              <a:t>централния</a:t>
            </a:r>
            <a:r>
              <a:rPr lang="ru-RU" sz="1100" dirty="0" smtClean="0"/>
              <a:t> </a:t>
            </a:r>
            <a:r>
              <a:rPr lang="ru-RU" sz="1100" dirty="0" err="1" smtClean="0"/>
              <a:t>олтар</a:t>
            </a:r>
            <a:r>
              <a:rPr lang="ru-RU" sz="1100" dirty="0" smtClean="0"/>
              <a:t>. </a:t>
            </a:r>
            <a:r>
              <a:rPr lang="ru-RU" sz="1100" dirty="0" err="1" smtClean="0"/>
              <a:t>Прекрасни</a:t>
            </a:r>
            <a:r>
              <a:rPr lang="ru-RU" sz="1100" dirty="0" smtClean="0"/>
              <a:t> </a:t>
            </a:r>
            <a:r>
              <a:rPr lang="ru-RU" sz="1100" dirty="0" err="1" smtClean="0"/>
              <a:t>розети</a:t>
            </a:r>
            <a:r>
              <a:rPr lang="ru-RU" sz="1100" dirty="0" smtClean="0"/>
              <a:t> от 13 век красят </a:t>
            </a:r>
            <a:r>
              <a:rPr lang="ru-RU" sz="1100" dirty="0" err="1" smtClean="0"/>
              <a:t>катедралата</a:t>
            </a:r>
            <a:r>
              <a:rPr lang="ru-RU" sz="1100" dirty="0" smtClean="0"/>
              <a:t> от запад, север и юг. </a:t>
            </a:r>
            <a:r>
              <a:rPr lang="ru-RU" sz="1100" dirty="0" err="1" smtClean="0"/>
              <a:t>Витражът</a:t>
            </a:r>
            <a:r>
              <a:rPr lang="ru-RU" sz="1100" dirty="0" smtClean="0"/>
              <a:t> на </a:t>
            </a:r>
            <a:r>
              <a:rPr lang="ru-RU" sz="1100" dirty="0" err="1" smtClean="0"/>
              <a:t>северната</a:t>
            </a:r>
            <a:r>
              <a:rPr lang="ru-RU" sz="1100" dirty="0" smtClean="0"/>
              <a:t> </a:t>
            </a:r>
            <a:r>
              <a:rPr lang="ru-RU" sz="1100" dirty="0" err="1" smtClean="0"/>
              <a:t>розета</a:t>
            </a:r>
            <a:r>
              <a:rPr lang="ru-RU" sz="1100" dirty="0" smtClean="0"/>
              <a:t> </a:t>
            </a:r>
            <a:r>
              <a:rPr lang="ru-RU" sz="1100" dirty="0" err="1" smtClean="0"/>
              <a:t>изобразява</a:t>
            </a:r>
            <a:r>
              <a:rPr lang="ru-RU" sz="1100" dirty="0" smtClean="0"/>
              <a:t> Света Богородица, </a:t>
            </a:r>
            <a:r>
              <a:rPr lang="ru-RU" sz="1100" dirty="0" err="1" smtClean="0"/>
              <a:t>заобиколена</a:t>
            </a:r>
            <a:r>
              <a:rPr lang="ru-RU" sz="1100" dirty="0" smtClean="0"/>
              <a:t> от персонажи от </a:t>
            </a:r>
            <a:r>
              <a:rPr lang="ru-RU" sz="1100" dirty="0" err="1" smtClean="0"/>
              <a:t>Стария</a:t>
            </a:r>
            <a:r>
              <a:rPr lang="ru-RU" sz="1100" dirty="0" smtClean="0"/>
              <a:t> завет. </a:t>
            </a:r>
            <a:r>
              <a:rPr lang="ru-RU" sz="1100" dirty="0" err="1" smtClean="0"/>
              <a:t>Витражът</a:t>
            </a:r>
            <a:r>
              <a:rPr lang="ru-RU" sz="1100" dirty="0" smtClean="0"/>
              <a:t> на </a:t>
            </a:r>
            <a:r>
              <a:rPr lang="ru-RU" sz="1100" dirty="0" err="1" smtClean="0"/>
              <a:t>южната</a:t>
            </a:r>
            <a:r>
              <a:rPr lang="ru-RU" sz="1100" dirty="0" smtClean="0"/>
              <a:t> </a:t>
            </a:r>
            <a:r>
              <a:rPr lang="ru-RU" sz="1100" dirty="0" err="1" smtClean="0"/>
              <a:t>розета</a:t>
            </a:r>
            <a:r>
              <a:rPr lang="ru-RU" sz="1100" dirty="0" smtClean="0"/>
              <a:t> </a:t>
            </a:r>
            <a:r>
              <a:rPr lang="ru-RU" sz="1100" dirty="0" err="1" smtClean="0"/>
              <a:t>показва</a:t>
            </a:r>
            <a:r>
              <a:rPr lang="ru-RU" sz="1100" dirty="0" smtClean="0"/>
              <a:t> Христос, </a:t>
            </a:r>
            <a:r>
              <a:rPr lang="ru-RU" sz="1100" dirty="0" err="1" smtClean="0"/>
              <a:t>заобиколен</a:t>
            </a:r>
            <a:r>
              <a:rPr lang="ru-RU" sz="1100" dirty="0" smtClean="0"/>
              <a:t> от </a:t>
            </a:r>
            <a:r>
              <a:rPr lang="ru-RU" sz="1100" dirty="0" err="1" smtClean="0"/>
              <a:t>девите</a:t>
            </a:r>
            <a:r>
              <a:rPr lang="ru-RU" sz="1100" dirty="0" smtClean="0"/>
              <a:t>, </a:t>
            </a:r>
            <a:r>
              <a:rPr lang="ru-RU" sz="1100" dirty="0" err="1" smtClean="0"/>
              <a:t>светците</a:t>
            </a:r>
            <a:r>
              <a:rPr lang="ru-RU" sz="1100" dirty="0" smtClean="0"/>
              <a:t> и 12-те </a:t>
            </a:r>
            <a:r>
              <a:rPr lang="ru-RU" sz="1100" dirty="0" err="1" smtClean="0"/>
              <a:t>апостоли</a:t>
            </a:r>
            <a:r>
              <a:rPr lang="ru-RU" sz="1100" dirty="0" smtClean="0"/>
              <a:t>. </a:t>
            </a:r>
            <a:r>
              <a:rPr lang="ru-RU" sz="1100" dirty="0" err="1" smtClean="0"/>
              <a:t>Западната</a:t>
            </a:r>
            <a:r>
              <a:rPr lang="ru-RU" sz="1100" dirty="0" smtClean="0"/>
              <a:t> </a:t>
            </a:r>
            <a:r>
              <a:rPr lang="ru-RU" sz="1100" dirty="0" err="1" smtClean="0"/>
              <a:t>розета</a:t>
            </a:r>
            <a:r>
              <a:rPr lang="ru-RU" sz="1100" dirty="0" smtClean="0"/>
              <a:t> </a:t>
            </a:r>
            <a:r>
              <a:rPr lang="ru-RU" sz="1100" dirty="0" err="1" smtClean="0"/>
              <a:t>изобразява</a:t>
            </a:r>
            <a:r>
              <a:rPr lang="ru-RU" sz="1100" dirty="0" smtClean="0"/>
              <a:t> </a:t>
            </a:r>
            <a:r>
              <a:rPr lang="ru-RU" sz="1100" dirty="0" err="1" smtClean="0"/>
              <a:t>Светата</a:t>
            </a:r>
            <a:r>
              <a:rPr lang="ru-RU" sz="1100" dirty="0" smtClean="0"/>
              <a:t> Дева, </a:t>
            </a:r>
            <a:r>
              <a:rPr lang="ru-RU" sz="1100" dirty="0" err="1" smtClean="0"/>
              <a:t>заобиколена</a:t>
            </a:r>
            <a:r>
              <a:rPr lang="ru-RU" sz="1100" dirty="0" smtClean="0"/>
              <a:t> от </a:t>
            </a:r>
            <a:r>
              <a:rPr lang="ru-RU" sz="1100" dirty="0" err="1" smtClean="0"/>
              <a:t>добродетелите</a:t>
            </a:r>
            <a:r>
              <a:rPr lang="ru-RU" sz="1100" dirty="0" smtClean="0"/>
              <a:t> и </a:t>
            </a:r>
            <a:r>
              <a:rPr lang="ru-RU" sz="1100" dirty="0" err="1" smtClean="0"/>
              <a:t>пороците</a:t>
            </a:r>
            <a:r>
              <a:rPr lang="ru-RU" sz="1100" dirty="0" smtClean="0"/>
              <a:t>. В </a:t>
            </a:r>
            <a:r>
              <a:rPr lang="ru-RU" sz="1100" dirty="0" err="1" smtClean="0"/>
              <a:t>катедралата</a:t>
            </a:r>
            <a:r>
              <a:rPr lang="ru-RU" sz="1100" dirty="0" smtClean="0"/>
              <a:t> се </a:t>
            </a:r>
            <a:r>
              <a:rPr lang="ru-RU" sz="1100" dirty="0" err="1" smtClean="0"/>
              <a:t>намира</a:t>
            </a:r>
            <a:r>
              <a:rPr lang="ru-RU" sz="1100" dirty="0" smtClean="0"/>
              <a:t> статуя, известна под </a:t>
            </a:r>
            <a:r>
              <a:rPr lang="ru-RU" sz="1100" dirty="0" err="1" smtClean="0"/>
              <a:t>името</a:t>
            </a:r>
            <a:r>
              <a:rPr lang="ru-RU" sz="1100" dirty="0" smtClean="0"/>
              <a:t> „</a:t>
            </a:r>
            <a:r>
              <a:rPr lang="ru-RU" sz="1100" dirty="0" err="1" smtClean="0"/>
              <a:t>Парижката</a:t>
            </a:r>
            <a:r>
              <a:rPr lang="ru-RU" sz="1100" dirty="0" smtClean="0"/>
              <a:t> Света Богородица“. </a:t>
            </a:r>
            <a:r>
              <a:rPr lang="ru-RU" sz="1100" dirty="0" err="1" smtClean="0"/>
              <a:t>Тази</a:t>
            </a:r>
            <a:r>
              <a:rPr lang="ru-RU" sz="1100" dirty="0" smtClean="0"/>
              <a:t> </a:t>
            </a:r>
            <a:r>
              <a:rPr lang="ru-RU" sz="1100" dirty="0" err="1" smtClean="0"/>
              <a:t>скулптура</a:t>
            </a:r>
            <a:r>
              <a:rPr lang="ru-RU" sz="1100" dirty="0" smtClean="0"/>
              <a:t> от 14 век е </a:t>
            </a:r>
            <a:r>
              <a:rPr lang="ru-RU" sz="1100" dirty="0" err="1" smtClean="0"/>
              <a:t>пренесена</a:t>
            </a:r>
            <a:r>
              <a:rPr lang="ru-RU" sz="1100" dirty="0" smtClean="0"/>
              <a:t> тук от </a:t>
            </a:r>
            <a:r>
              <a:rPr lang="ru-RU" sz="1100" dirty="0" err="1" smtClean="0"/>
              <a:t>параклиса</a:t>
            </a:r>
            <a:r>
              <a:rPr lang="ru-RU" sz="1100" dirty="0" smtClean="0"/>
              <a:t> </a:t>
            </a:r>
            <a:r>
              <a:rPr lang="ru-RU" sz="1100" dirty="0" err="1" smtClean="0"/>
              <a:t>Сент</a:t>
            </a:r>
            <a:r>
              <a:rPr lang="ru-RU" sz="1100" dirty="0" smtClean="0"/>
              <a:t> </a:t>
            </a:r>
            <a:r>
              <a:rPr lang="ru-RU" sz="1100" dirty="0" err="1" smtClean="0"/>
              <a:t>Енян</a:t>
            </a:r>
            <a:r>
              <a:rPr lang="ru-RU" sz="1100" dirty="0" smtClean="0"/>
              <a:t>. Зад </a:t>
            </a:r>
            <a:r>
              <a:rPr lang="ru-RU" sz="1100" dirty="0" err="1" smtClean="0"/>
              <a:t>главния</a:t>
            </a:r>
            <a:r>
              <a:rPr lang="ru-RU" sz="1100" dirty="0" smtClean="0"/>
              <a:t> </a:t>
            </a:r>
            <a:r>
              <a:rPr lang="ru-RU" sz="1100" dirty="0" err="1" smtClean="0"/>
              <a:t>олтар</a:t>
            </a:r>
            <a:r>
              <a:rPr lang="ru-RU" sz="1100" dirty="0" smtClean="0"/>
              <a:t> се </a:t>
            </a:r>
            <a:r>
              <a:rPr lang="ru-RU" sz="1100" dirty="0" err="1" smtClean="0"/>
              <a:t>намира</a:t>
            </a:r>
            <a:r>
              <a:rPr lang="ru-RU" sz="1100" dirty="0" smtClean="0"/>
              <a:t> </a:t>
            </a:r>
            <a:r>
              <a:rPr lang="ru-RU" sz="1100" dirty="0" err="1" smtClean="0"/>
              <a:t>прекрасната</a:t>
            </a:r>
            <a:r>
              <a:rPr lang="ru-RU" sz="1100" dirty="0" smtClean="0"/>
              <a:t> </a:t>
            </a:r>
            <a:r>
              <a:rPr lang="ru-RU" sz="1100" dirty="0" err="1" smtClean="0"/>
              <a:t>скулптурна</a:t>
            </a:r>
            <a:r>
              <a:rPr lang="ru-RU" sz="1100" dirty="0" smtClean="0"/>
              <a:t> композиция на Никола Кусту – „</a:t>
            </a:r>
            <a:r>
              <a:rPr lang="ru-RU" sz="1100" dirty="0" err="1" smtClean="0"/>
              <a:t>Пиета</a:t>
            </a:r>
            <a:r>
              <a:rPr lang="ru-RU" sz="1100" dirty="0" smtClean="0"/>
              <a:t>“. Там се </a:t>
            </a:r>
            <a:r>
              <a:rPr lang="ru-RU" sz="1100" dirty="0" err="1" smtClean="0"/>
              <a:t>намират</a:t>
            </a:r>
            <a:r>
              <a:rPr lang="ru-RU" sz="1100" dirty="0" smtClean="0"/>
              <a:t> и </a:t>
            </a:r>
            <a:r>
              <a:rPr lang="ru-RU" sz="1100" dirty="0" err="1" smtClean="0"/>
              <a:t>статуите</a:t>
            </a:r>
            <a:r>
              <a:rPr lang="ru-RU" sz="1100" dirty="0" smtClean="0"/>
              <a:t> на Луи XIII и Луи XIV.</a:t>
            </a:r>
          </a:p>
          <a:p>
            <a:r>
              <a:rPr lang="ru-RU" sz="1100" dirty="0" smtClean="0"/>
              <a:t>След </a:t>
            </a:r>
            <a:r>
              <a:rPr lang="ru-RU" sz="1100" dirty="0" err="1" smtClean="0"/>
              <a:t>дълъг</a:t>
            </a:r>
            <a:r>
              <a:rPr lang="ru-RU" sz="1100" dirty="0" smtClean="0"/>
              <a:t> </a:t>
            </a:r>
            <a:r>
              <a:rPr lang="ru-RU" sz="1100" dirty="0" err="1" smtClean="0"/>
              <a:t>брачен</a:t>
            </a:r>
            <a:r>
              <a:rPr lang="ru-RU" sz="1100" dirty="0" smtClean="0"/>
              <a:t> период без да </a:t>
            </a:r>
            <a:r>
              <a:rPr lang="ru-RU" sz="1100" dirty="0" err="1" smtClean="0"/>
              <a:t>има</a:t>
            </a:r>
            <a:r>
              <a:rPr lang="ru-RU" sz="1100" dirty="0" smtClean="0"/>
              <a:t> наследник, Луи XIII </a:t>
            </a:r>
            <a:r>
              <a:rPr lang="ru-RU" sz="1100" dirty="0" err="1" smtClean="0"/>
              <a:t>дава</a:t>
            </a:r>
            <a:r>
              <a:rPr lang="ru-RU" sz="1100" dirty="0" smtClean="0"/>
              <a:t> обет, </a:t>
            </a:r>
            <a:r>
              <a:rPr lang="ru-RU" sz="1100" dirty="0" err="1" smtClean="0"/>
              <a:t>че</a:t>
            </a:r>
            <a:r>
              <a:rPr lang="ru-RU" sz="1100" dirty="0" smtClean="0"/>
              <a:t> </a:t>
            </a:r>
            <a:r>
              <a:rPr lang="ru-RU" sz="1100" dirty="0" err="1" smtClean="0"/>
              <a:t>ако</a:t>
            </a:r>
            <a:r>
              <a:rPr lang="ru-RU" sz="1100" dirty="0" smtClean="0"/>
              <a:t> </a:t>
            </a:r>
            <a:r>
              <a:rPr lang="ru-RU" sz="1100" dirty="0" err="1" smtClean="0"/>
              <a:t>има</a:t>
            </a:r>
            <a:r>
              <a:rPr lang="ru-RU" sz="1100" dirty="0" smtClean="0"/>
              <a:t> </a:t>
            </a:r>
            <a:r>
              <a:rPr lang="ru-RU" sz="1100" dirty="0" err="1" smtClean="0"/>
              <a:t>син</a:t>
            </a:r>
            <a:r>
              <a:rPr lang="ru-RU" sz="1100" dirty="0" smtClean="0"/>
              <a:t>, </a:t>
            </a:r>
            <a:r>
              <a:rPr lang="ru-RU" sz="1100" dirty="0" err="1" smtClean="0"/>
              <a:t>ще</a:t>
            </a:r>
            <a:r>
              <a:rPr lang="ru-RU" sz="1100" dirty="0" smtClean="0"/>
              <a:t> </a:t>
            </a:r>
            <a:r>
              <a:rPr lang="ru-RU" sz="1100" dirty="0" err="1" smtClean="0"/>
              <a:t>реконструира</a:t>
            </a:r>
            <a:r>
              <a:rPr lang="ru-RU" sz="1100" dirty="0" smtClean="0"/>
              <a:t> </a:t>
            </a:r>
            <a:r>
              <a:rPr lang="ru-RU" sz="1100" dirty="0" err="1" smtClean="0"/>
              <a:t>катедралата</a:t>
            </a:r>
            <a:r>
              <a:rPr lang="ru-RU" sz="1100" dirty="0" smtClean="0"/>
              <a:t>. </a:t>
            </a:r>
            <a:r>
              <a:rPr lang="ru-RU" sz="1100" dirty="0" err="1" smtClean="0"/>
              <a:t>Когато</a:t>
            </a:r>
            <a:r>
              <a:rPr lang="ru-RU" sz="1100" dirty="0" smtClean="0"/>
              <a:t> </a:t>
            </a:r>
            <a:r>
              <a:rPr lang="ru-RU" sz="1100" dirty="0" err="1" smtClean="0"/>
              <a:t>през</a:t>
            </a:r>
            <a:r>
              <a:rPr lang="ru-RU" sz="1100" dirty="0" smtClean="0"/>
              <a:t> 1638 г. </a:t>
            </a:r>
            <a:r>
              <a:rPr lang="ru-RU" sz="1100" dirty="0" err="1" smtClean="0"/>
              <a:t>му</a:t>
            </a:r>
            <a:r>
              <a:rPr lang="ru-RU" sz="1100" dirty="0" smtClean="0"/>
              <a:t> се </a:t>
            </a:r>
            <a:r>
              <a:rPr lang="ru-RU" sz="1100" dirty="0" err="1" smtClean="0"/>
              <a:t>ражда</a:t>
            </a:r>
            <a:r>
              <a:rPr lang="ru-RU" sz="1100" dirty="0" smtClean="0"/>
              <a:t> </a:t>
            </a:r>
            <a:r>
              <a:rPr lang="ru-RU" sz="1100" dirty="0" err="1" smtClean="0"/>
              <a:t>момче</a:t>
            </a:r>
            <a:r>
              <a:rPr lang="ru-RU" sz="1100" dirty="0" smtClean="0"/>
              <a:t>, той </a:t>
            </a:r>
            <a:r>
              <a:rPr lang="ru-RU" sz="1100" dirty="0" err="1" smtClean="0"/>
              <a:t>започва</a:t>
            </a:r>
            <a:r>
              <a:rPr lang="ru-RU" sz="1100" dirty="0" smtClean="0"/>
              <a:t> </a:t>
            </a:r>
            <a:r>
              <a:rPr lang="ru-RU" sz="1100" dirty="0" err="1" smtClean="0"/>
              <a:t>изпълнението</a:t>
            </a:r>
            <a:r>
              <a:rPr lang="ru-RU" sz="1100" dirty="0" smtClean="0"/>
              <a:t> на обета си. </a:t>
            </a:r>
            <a:r>
              <a:rPr lang="ru-RU" sz="1100" dirty="0" err="1" smtClean="0"/>
              <a:t>Тази</a:t>
            </a:r>
            <a:r>
              <a:rPr lang="ru-RU" sz="1100" dirty="0" smtClean="0"/>
              <a:t> работа </a:t>
            </a:r>
            <a:r>
              <a:rPr lang="ru-RU" sz="1100" dirty="0" err="1" smtClean="0"/>
              <a:t>отнема</a:t>
            </a:r>
            <a:r>
              <a:rPr lang="ru-RU" sz="1100" dirty="0" smtClean="0"/>
              <a:t> 60 </a:t>
            </a:r>
            <a:r>
              <a:rPr lang="ru-RU" sz="1100" dirty="0" err="1" smtClean="0"/>
              <a:t>години</a:t>
            </a:r>
            <a:r>
              <a:rPr lang="ru-RU" sz="1100" dirty="0" smtClean="0"/>
              <a:t>. От </a:t>
            </a:r>
            <a:r>
              <a:rPr lang="ru-RU" sz="1100" dirty="0" err="1" smtClean="0"/>
              <a:t>този</a:t>
            </a:r>
            <a:r>
              <a:rPr lang="ru-RU" sz="1100" dirty="0" smtClean="0"/>
              <a:t> обет </a:t>
            </a:r>
            <a:r>
              <a:rPr lang="ru-RU" sz="1100" dirty="0" err="1" smtClean="0"/>
              <a:t>са</a:t>
            </a:r>
            <a:r>
              <a:rPr lang="ru-RU" sz="1100" dirty="0" smtClean="0"/>
              <a:t> </a:t>
            </a:r>
            <a:r>
              <a:rPr lang="ru-RU" sz="1100" dirty="0" err="1" smtClean="0"/>
              <a:t>креслата</a:t>
            </a:r>
            <a:r>
              <a:rPr lang="ru-RU" sz="1100" dirty="0" smtClean="0"/>
              <a:t> в хора на </a:t>
            </a:r>
            <a:r>
              <a:rPr lang="ru-RU" sz="1100" dirty="0" err="1" smtClean="0"/>
              <a:t>катедралата</a:t>
            </a:r>
            <a:r>
              <a:rPr lang="ru-RU" sz="1100" dirty="0" smtClean="0"/>
              <a:t>, </a:t>
            </a:r>
            <a:r>
              <a:rPr lang="ru-RU" sz="1100" dirty="0" err="1" smtClean="0"/>
              <a:t>покрити</a:t>
            </a:r>
            <a:r>
              <a:rPr lang="ru-RU" sz="1100" dirty="0" smtClean="0"/>
              <a:t> с </a:t>
            </a:r>
            <a:r>
              <a:rPr lang="ru-RU" sz="1100" dirty="0" err="1" smtClean="0"/>
              <a:t>чудесни</a:t>
            </a:r>
            <a:r>
              <a:rPr lang="ru-RU" sz="1100" dirty="0" smtClean="0"/>
              <a:t> </a:t>
            </a:r>
            <a:r>
              <a:rPr lang="ru-RU" sz="1100" dirty="0" err="1" smtClean="0"/>
              <a:t>дърворезби</a:t>
            </a:r>
            <a:r>
              <a:rPr lang="ru-RU" sz="1100" dirty="0" smtClean="0"/>
              <a:t>, </a:t>
            </a:r>
            <a:r>
              <a:rPr lang="ru-RU" sz="1100" dirty="0" err="1" smtClean="0"/>
              <a:t>изобразяващи</a:t>
            </a:r>
            <a:r>
              <a:rPr lang="ru-RU" sz="1100" dirty="0" smtClean="0"/>
              <a:t> </a:t>
            </a:r>
            <a:r>
              <a:rPr lang="ru-RU" sz="1100" dirty="0" err="1" smtClean="0"/>
              <a:t>сцени</a:t>
            </a:r>
            <a:r>
              <a:rPr lang="ru-RU" sz="1100" dirty="0" smtClean="0"/>
              <a:t> от живота на Света Богородица.</a:t>
            </a:r>
          </a:p>
          <a:p>
            <a:r>
              <a:rPr lang="ru-RU" sz="1100" dirty="0" smtClean="0"/>
              <a:t>В </a:t>
            </a:r>
            <a:r>
              <a:rPr lang="ru-RU" sz="1100" dirty="0" err="1" smtClean="0"/>
              <a:t>западната</a:t>
            </a:r>
            <a:r>
              <a:rPr lang="ru-RU" sz="1100" dirty="0" smtClean="0"/>
              <a:t> част на „</a:t>
            </a:r>
            <a:r>
              <a:rPr lang="ru-RU" sz="1100" dirty="0" err="1" smtClean="0"/>
              <a:t>Парижката</a:t>
            </a:r>
            <a:r>
              <a:rPr lang="ru-RU" sz="1100" dirty="0" smtClean="0"/>
              <a:t> Света Богородица" се </a:t>
            </a:r>
            <a:r>
              <a:rPr lang="ru-RU" sz="1100" dirty="0" err="1" smtClean="0"/>
              <a:t>намира</a:t>
            </a:r>
            <a:r>
              <a:rPr lang="ru-RU" sz="1100" dirty="0" smtClean="0"/>
              <a:t> </a:t>
            </a:r>
            <a:r>
              <a:rPr lang="ru-RU" sz="1100" dirty="0" err="1" smtClean="0"/>
              <a:t>съкровищницата</a:t>
            </a:r>
            <a:r>
              <a:rPr lang="ru-RU" sz="1100" dirty="0" smtClean="0"/>
              <a:t>, </a:t>
            </a:r>
            <a:r>
              <a:rPr lang="ru-RU" sz="1100" dirty="0" err="1" smtClean="0"/>
              <a:t>където</a:t>
            </a:r>
            <a:r>
              <a:rPr lang="ru-RU" sz="1100" dirty="0" smtClean="0"/>
              <a:t> </a:t>
            </a:r>
            <a:r>
              <a:rPr lang="ru-RU" sz="1100" dirty="0" err="1" smtClean="0"/>
              <a:t>се</a:t>
            </a:r>
            <a:r>
              <a:rPr lang="ru-RU" sz="1100" dirty="0" smtClean="0"/>
              <a:t> </a:t>
            </a:r>
            <a:r>
              <a:rPr lang="ru-RU" sz="1100" dirty="0" err="1" smtClean="0"/>
              <a:t>съхраняват</a:t>
            </a:r>
            <a:r>
              <a:rPr lang="ru-RU" sz="1100" dirty="0" smtClean="0"/>
              <a:t> </a:t>
            </a:r>
            <a:r>
              <a:rPr lang="ru-RU" sz="1100" dirty="0" err="1" smtClean="0"/>
              <a:t>ценни</a:t>
            </a:r>
            <a:r>
              <a:rPr lang="ru-RU" sz="1100" dirty="0" smtClean="0"/>
              <a:t> </a:t>
            </a:r>
            <a:r>
              <a:rPr lang="ru-RU" sz="1100" dirty="0" err="1" smtClean="0"/>
              <a:t>богослужебни</a:t>
            </a:r>
            <a:r>
              <a:rPr lang="ru-RU" sz="1100" dirty="0" smtClean="0"/>
              <a:t> </a:t>
            </a:r>
            <a:r>
              <a:rPr lang="ru-RU" sz="1100" dirty="0" err="1" smtClean="0"/>
              <a:t>предмети</a:t>
            </a:r>
            <a:r>
              <a:rPr lang="ru-RU" sz="1100" dirty="0" smtClean="0"/>
              <a:t>. В </a:t>
            </a:r>
            <a:r>
              <a:rPr lang="ru-RU" sz="1100" dirty="0" err="1" smtClean="0"/>
              <a:t>археологическата</a:t>
            </a:r>
            <a:r>
              <a:rPr lang="ru-RU" sz="1100" dirty="0" smtClean="0"/>
              <a:t> крипта под </a:t>
            </a:r>
            <a:r>
              <a:rPr lang="ru-RU" sz="1100" dirty="0" err="1" smtClean="0"/>
              <a:t>площада</a:t>
            </a:r>
            <a:r>
              <a:rPr lang="ru-RU" sz="1100" dirty="0" smtClean="0"/>
              <a:t> пред </a:t>
            </a:r>
            <a:r>
              <a:rPr lang="ru-RU" sz="1100" dirty="0" err="1" smtClean="0"/>
              <a:t>катедралата</a:t>
            </a:r>
            <a:r>
              <a:rPr lang="ru-RU" sz="1100" dirty="0" smtClean="0"/>
              <a:t> </a:t>
            </a:r>
            <a:r>
              <a:rPr lang="ru-RU" sz="1100" dirty="0" err="1" smtClean="0"/>
              <a:t>са</a:t>
            </a:r>
            <a:r>
              <a:rPr lang="ru-RU" sz="1100" dirty="0" smtClean="0"/>
              <a:t> </a:t>
            </a:r>
            <a:r>
              <a:rPr lang="ru-RU" sz="1100" dirty="0" err="1" smtClean="0"/>
              <a:t>изложени</a:t>
            </a:r>
            <a:r>
              <a:rPr lang="ru-RU" sz="1100" dirty="0" smtClean="0"/>
              <a:t> </a:t>
            </a:r>
            <a:r>
              <a:rPr lang="ru-RU" sz="1100" dirty="0" err="1" smtClean="0"/>
              <a:t>гало-римски</a:t>
            </a:r>
            <a:r>
              <a:rPr lang="ru-RU" sz="1100" dirty="0" smtClean="0"/>
              <a:t> и </a:t>
            </a:r>
            <a:r>
              <a:rPr lang="ru-RU" sz="1100" dirty="0" err="1" smtClean="0"/>
              <a:t>по-късни</a:t>
            </a:r>
            <a:r>
              <a:rPr lang="ru-RU" sz="1100" dirty="0" smtClean="0"/>
              <a:t> останки, </a:t>
            </a:r>
            <a:r>
              <a:rPr lang="ru-RU" sz="1100" dirty="0" err="1" smtClean="0"/>
              <a:t>намерени</a:t>
            </a:r>
            <a:r>
              <a:rPr lang="ru-RU" sz="1100" dirty="0" smtClean="0"/>
              <a:t> на </a:t>
            </a:r>
            <a:r>
              <a:rPr lang="ru-RU" sz="1100" dirty="0" err="1" smtClean="0"/>
              <a:t>това</a:t>
            </a:r>
            <a:r>
              <a:rPr lang="ru-RU" sz="1100" dirty="0" smtClean="0"/>
              <a:t> </a:t>
            </a:r>
            <a:r>
              <a:rPr lang="ru-RU" sz="1100" dirty="0" err="1" smtClean="0"/>
              <a:t>място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„</a:t>
            </a:r>
            <a:r>
              <a:rPr lang="ru-RU" sz="1100" dirty="0" err="1" smtClean="0"/>
              <a:t>Парижката</a:t>
            </a:r>
            <a:r>
              <a:rPr lang="ru-RU" sz="1100" dirty="0" smtClean="0"/>
              <a:t> Света Богородица" </a:t>
            </a:r>
            <a:r>
              <a:rPr lang="ru-RU" sz="1100" dirty="0" err="1" smtClean="0"/>
              <a:t>има</a:t>
            </a:r>
            <a:r>
              <a:rPr lang="ru-RU" sz="1100" dirty="0" smtClean="0"/>
              <a:t> чудесен орган и </a:t>
            </a:r>
            <a:r>
              <a:rPr lang="ru-RU" sz="1100" dirty="0" err="1" smtClean="0"/>
              <a:t>съвършена</a:t>
            </a:r>
            <a:r>
              <a:rPr lang="ru-RU" sz="1100" dirty="0" smtClean="0"/>
              <a:t> акустика. Там </a:t>
            </a:r>
            <a:r>
              <a:rPr lang="ru-RU" sz="1100" dirty="0" err="1" smtClean="0"/>
              <a:t>всяка</a:t>
            </a:r>
            <a:r>
              <a:rPr lang="ru-RU" sz="1100" dirty="0" smtClean="0"/>
              <a:t> неделя в 17:30 часа се </a:t>
            </a:r>
            <a:r>
              <a:rPr lang="ru-RU" sz="1100" dirty="0" err="1" smtClean="0"/>
              <a:t>провеждат</a:t>
            </a:r>
            <a:r>
              <a:rPr lang="ru-RU" sz="1100" dirty="0" smtClean="0"/>
              <a:t> </a:t>
            </a:r>
            <a:r>
              <a:rPr lang="ru-RU" sz="1100" dirty="0" err="1" smtClean="0"/>
              <a:t>безплатни</a:t>
            </a:r>
            <a:r>
              <a:rPr lang="ru-RU" sz="1100" dirty="0" smtClean="0"/>
              <a:t> </a:t>
            </a:r>
            <a:r>
              <a:rPr lang="ru-RU" sz="1100" dirty="0" err="1" smtClean="0"/>
              <a:t>концерти</a:t>
            </a:r>
            <a:r>
              <a:rPr lang="ru-RU" sz="1100" dirty="0" smtClean="0"/>
              <a:t>. </a:t>
            </a:r>
            <a:r>
              <a:rPr lang="ru-RU" sz="1100" dirty="0" err="1" smtClean="0"/>
              <a:t>Катедралата</a:t>
            </a:r>
            <a:r>
              <a:rPr lang="ru-RU" sz="1100" dirty="0" smtClean="0"/>
              <a:t> </a:t>
            </a:r>
            <a:r>
              <a:rPr lang="ru-RU" sz="1100" dirty="0" err="1" smtClean="0"/>
              <a:t>побира</a:t>
            </a:r>
            <a:r>
              <a:rPr lang="ru-RU" sz="1100" dirty="0" smtClean="0"/>
              <a:t> 9 000 души.</a:t>
            </a:r>
          </a:p>
          <a:p>
            <a:pPr>
              <a:buNone/>
            </a:pPr>
            <a:endParaRPr lang="bg-BG" sz="1100" dirty="0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 descr="изтеглен файл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5477"/>
            <a:ext cx="9203147" cy="6893477"/>
          </a:xfr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Пантеон (Париж)</a:t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3400" b="1" dirty="0" err="1" smtClean="0"/>
              <a:t>Пантеонът</a:t>
            </a:r>
            <a:r>
              <a:rPr lang="ru-RU" sz="3400" dirty="0" smtClean="0"/>
              <a:t> (на </a:t>
            </a:r>
            <a:r>
              <a:rPr lang="ru-RU" sz="3400" dirty="0" err="1" smtClean="0"/>
              <a:t>френски</a:t>
            </a:r>
            <a:r>
              <a:rPr lang="ru-RU" sz="3400" dirty="0" smtClean="0"/>
              <a:t>: </a:t>
            </a:r>
            <a:r>
              <a:rPr lang="ru-RU" sz="3400" i="1" dirty="0" err="1" smtClean="0"/>
              <a:t>Panthéon</a:t>
            </a:r>
            <a:r>
              <a:rPr lang="ru-RU" sz="3400" dirty="0" smtClean="0"/>
              <a:t>) е гробница на </a:t>
            </a:r>
            <a:r>
              <a:rPr lang="ru-RU" sz="3400" dirty="0" err="1" smtClean="0"/>
              <a:t>известни</a:t>
            </a:r>
            <a:r>
              <a:rPr lang="ru-RU" sz="3400" dirty="0" smtClean="0"/>
              <a:t> личности, </a:t>
            </a:r>
            <a:r>
              <a:rPr lang="ru-RU" sz="3400" dirty="0" err="1" smtClean="0"/>
              <a:t>намираща</a:t>
            </a:r>
            <a:r>
              <a:rPr lang="ru-RU" sz="3400" dirty="0" smtClean="0"/>
              <a:t> се в </a:t>
            </a:r>
            <a:r>
              <a:rPr lang="ru-RU" sz="3400" dirty="0" err="1" smtClean="0"/>
              <a:t>сърцето</a:t>
            </a:r>
            <a:r>
              <a:rPr lang="ru-RU" sz="3400" dirty="0" smtClean="0"/>
              <a:t> на </a:t>
            </a:r>
            <a:r>
              <a:rPr lang="ru-RU" sz="3400" dirty="0" err="1" smtClean="0"/>
              <a:t>Латинския</a:t>
            </a:r>
            <a:r>
              <a:rPr lang="ru-RU" sz="3400" dirty="0" smtClean="0"/>
              <a:t> квартал в Париж (V </a:t>
            </a:r>
            <a:r>
              <a:rPr lang="ru-RU" sz="3400" dirty="0" err="1" smtClean="0"/>
              <a:t>арондисман</a:t>
            </a:r>
            <a:r>
              <a:rPr lang="ru-RU" sz="3400" dirty="0" smtClean="0"/>
              <a:t>), на </a:t>
            </a:r>
            <a:r>
              <a:rPr lang="ru-RU" sz="3400" dirty="0" err="1" smtClean="0"/>
              <a:t>възвишението</a:t>
            </a:r>
            <a:r>
              <a:rPr lang="ru-RU" sz="3400" dirty="0" smtClean="0"/>
              <a:t> Св. </a:t>
            </a:r>
            <a:r>
              <a:rPr lang="ru-RU" sz="3400" dirty="0" err="1" smtClean="0"/>
              <a:t>Женвиев</a:t>
            </a:r>
            <a:r>
              <a:rPr lang="ru-RU" sz="3400" dirty="0" smtClean="0"/>
              <a:t>.</a:t>
            </a:r>
          </a:p>
          <a:p>
            <a:r>
              <a:rPr lang="ru-RU" sz="3400" dirty="0" err="1" smtClean="0"/>
              <a:t>Мнозина</a:t>
            </a:r>
            <a:r>
              <a:rPr lang="ru-RU" sz="3400" dirty="0" smtClean="0"/>
              <a:t> от </a:t>
            </a:r>
            <a:r>
              <a:rPr lang="ru-RU" sz="3400" dirty="0" err="1" smtClean="0"/>
              <a:t>най-влиятелните</a:t>
            </a:r>
            <a:r>
              <a:rPr lang="ru-RU" sz="3400" dirty="0" smtClean="0"/>
              <a:t> личности </a:t>
            </a:r>
            <a:r>
              <a:rPr lang="ru-RU" sz="3400" dirty="0" err="1" smtClean="0"/>
              <a:t>във</a:t>
            </a:r>
            <a:r>
              <a:rPr lang="ru-RU" sz="3400" dirty="0" smtClean="0"/>
              <a:t> Франция </a:t>
            </a:r>
            <a:r>
              <a:rPr lang="ru-RU" sz="3400" dirty="0" err="1" smtClean="0"/>
              <a:t>са</a:t>
            </a:r>
            <a:r>
              <a:rPr lang="ru-RU" sz="3400" dirty="0" smtClean="0"/>
              <a:t> намерили </a:t>
            </a:r>
            <a:r>
              <a:rPr lang="ru-RU" sz="3400" dirty="0" err="1" smtClean="0"/>
              <a:t>последен</a:t>
            </a:r>
            <a:r>
              <a:rPr lang="ru-RU" sz="3400" dirty="0" smtClean="0"/>
              <a:t> покой в </a:t>
            </a:r>
            <a:r>
              <a:rPr lang="ru-RU" sz="3400" dirty="0" err="1" smtClean="0"/>
              <a:t>тази</a:t>
            </a:r>
            <a:r>
              <a:rPr lang="ru-RU" sz="3400" dirty="0" smtClean="0"/>
              <a:t> огромна </a:t>
            </a:r>
            <a:r>
              <a:rPr lang="ru-RU" sz="3400" dirty="0" err="1" smtClean="0"/>
              <a:t>сграда</a:t>
            </a:r>
            <a:r>
              <a:rPr lang="ru-RU" sz="3400" dirty="0" smtClean="0"/>
              <a:t>, </a:t>
            </a:r>
            <a:r>
              <a:rPr lang="ru-RU" sz="3400" dirty="0" err="1" smtClean="0"/>
              <a:t>извисила</a:t>
            </a:r>
            <a:r>
              <a:rPr lang="ru-RU" sz="3400" dirty="0" smtClean="0"/>
              <a:t> се над </a:t>
            </a:r>
            <a:r>
              <a:rPr lang="ru-RU" sz="3400" dirty="0" err="1" smtClean="0"/>
              <a:t>Латинския</a:t>
            </a:r>
            <a:r>
              <a:rPr lang="ru-RU" sz="3400" dirty="0" smtClean="0"/>
              <a:t> квартал. Сред </a:t>
            </a:r>
            <a:r>
              <a:rPr lang="ru-RU" sz="3400" dirty="0" err="1" smtClean="0"/>
              <a:t>погребаните</a:t>
            </a:r>
            <a:r>
              <a:rPr lang="ru-RU" sz="3400" dirty="0" smtClean="0"/>
              <a:t> </a:t>
            </a:r>
            <a:r>
              <a:rPr lang="ru-RU" sz="3400" dirty="0" err="1" smtClean="0"/>
              <a:t>са</a:t>
            </a:r>
            <a:r>
              <a:rPr lang="ru-RU" sz="3400" dirty="0" smtClean="0"/>
              <a:t>:</a:t>
            </a:r>
          </a:p>
          <a:p>
            <a:r>
              <a:rPr lang="ru-RU" sz="3400" dirty="0" err="1" smtClean="0"/>
              <a:t>Волтер</a:t>
            </a:r>
            <a:endParaRPr lang="ru-RU" sz="3400" dirty="0" smtClean="0"/>
          </a:p>
          <a:p>
            <a:r>
              <a:rPr lang="ru-RU" sz="3400" dirty="0" smtClean="0"/>
              <a:t>Рене Декарт</a:t>
            </a:r>
          </a:p>
          <a:p>
            <a:r>
              <a:rPr lang="ru-RU" sz="3400" dirty="0" smtClean="0"/>
              <a:t>Жан-Жак Русо</a:t>
            </a:r>
          </a:p>
          <a:p>
            <a:r>
              <a:rPr lang="ru-RU" sz="3400" dirty="0" err="1" smtClean="0"/>
              <a:t>Жозеф</a:t>
            </a:r>
            <a:r>
              <a:rPr lang="ru-RU" sz="3400" dirty="0" smtClean="0"/>
              <a:t> Луи Лагранж</a:t>
            </a:r>
          </a:p>
          <a:p>
            <a:r>
              <a:rPr lang="ru-RU" sz="3400" dirty="0" smtClean="0"/>
              <a:t>Виктор </a:t>
            </a:r>
            <a:r>
              <a:rPr lang="ru-RU" sz="3400" dirty="0" err="1" smtClean="0"/>
              <a:t>Юго</a:t>
            </a:r>
            <a:endParaRPr lang="ru-RU" sz="3400" dirty="0" smtClean="0"/>
          </a:p>
          <a:p>
            <a:r>
              <a:rPr lang="ru-RU" sz="3400" dirty="0" err="1" smtClean="0"/>
              <a:t>Лазар</a:t>
            </a:r>
            <a:r>
              <a:rPr lang="ru-RU" sz="3400" dirty="0" smtClean="0"/>
              <a:t> Карно</a:t>
            </a:r>
          </a:p>
          <a:p>
            <a:r>
              <a:rPr lang="ru-RU" sz="3400" dirty="0" smtClean="0"/>
              <a:t>Мари </a:t>
            </a:r>
            <a:r>
              <a:rPr lang="ru-RU" sz="3400" dirty="0" err="1" smtClean="0"/>
              <a:t>Франсоа</a:t>
            </a:r>
            <a:r>
              <a:rPr lang="ru-RU" sz="3400" dirty="0" smtClean="0"/>
              <a:t> Сади Карно</a:t>
            </a:r>
          </a:p>
          <a:p>
            <a:r>
              <a:rPr lang="ru-RU" sz="3400" dirty="0" err="1" smtClean="0"/>
              <a:t>Емил</a:t>
            </a:r>
            <a:r>
              <a:rPr lang="ru-RU" sz="3400" dirty="0" smtClean="0"/>
              <a:t> Зола</a:t>
            </a:r>
          </a:p>
          <a:p>
            <a:r>
              <a:rPr lang="ru-RU" sz="3400" dirty="0" smtClean="0"/>
              <a:t>Луи </a:t>
            </a:r>
            <a:r>
              <a:rPr lang="ru-RU" sz="3400" dirty="0" err="1" smtClean="0"/>
              <a:t>Брайл</a:t>
            </a:r>
            <a:endParaRPr lang="ru-RU" sz="3400" dirty="0" smtClean="0"/>
          </a:p>
          <a:p>
            <a:r>
              <a:rPr lang="ru-RU" sz="3400" dirty="0" err="1" smtClean="0"/>
              <a:t>Пиер</a:t>
            </a:r>
            <a:r>
              <a:rPr lang="ru-RU" sz="3400" dirty="0" smtClean="0"/>
              <a:t> Кюри</a:t>
            </a:r>
          </a:p>
          <a:p>
            <a:r>
              <a:rPr lang="ru-RU" sz="3400" dirty="0" smtClean="0"/>
              <a:t>Мария Кюри</a:t>
            </a:r>
          </a:p>
          <a:p>
            <a:r>
              <a:rPr lang="ru-RU" sz="3400" dirty="0" err="1" smtClean="0"/>
              <a:t>Александър</a:t>
            </a:r>
            <a:r>
              <a:rPr lang="ru-RU" sz="3400" dirty="0" smtClean="0"/>
              <a:t> </a:t>
            </a:r>
            <a:r>
              <a:rPr lang="ru-RU" sz="3400" dirty="0" err="1" smtClean="0"/>
              <a:t>Дюма-баща</a:t>
            </a:r>
            <a:endParaRPr lang="ru-RU" sz="3400" dirty="0" smtClean="0"/>
          </a:p>
          <a:p>
            <a:r>
              <a:rPr lang="ru-RU" sz="3400" dirty="0" smtClean="0"/>
              <a:t>Построена за </a:t>
            </a:r>
            <a:r>
              <a:rPr lang="ru-RU" sz="3400" dirty="0" err="1" smtClean="0"/>
              <a:t>църква</a:t>
            </a:r>
            <a:r>
              <a:rPr lang="ru-RU" sz="3400" dirty="0" smtClean="0"/>
              <a:t> в </a:t>
            </a:r>
            <a:r>
              <a:rPr lang="ru-RU" sz="3400" dirty="0" err="1" smtClean="0"/>
              <a:t>чест</a:t>
            </a:r>
            <a:r>
              <a:rPr lang="ru-RU" sz="3400" dirty="0" smtClean="0"/>
              <a:t> на св. </a:t>
            </a:r>
            <a:r>
              <a:rPr lang="ru-RU" sz="3400" dirty="0" err="1" smtClean="0"/>
              <a:t>Женвиев</a:t>
            </a:r>
            <a:r>
              <a:rPr lang="ru-RU" sz="3400" dirty="0" smtClean="0"/>
              <a:t>, по </a:t>
            </a:r>
            <a:r>
              <a:rPr lang="ru-RU" sz="3400" dirty="0" err="1" smtClean="0"/>
              <a:t>време</a:t>
            </a:r>
            <a:r>
              <a:rPr lang="ru-RU" sz="3400" dirty="0" smtClean="0"/>
              <a:t> на </a:t>
            </a:r>
            <a:r>
              <a:rPr lang="ru-RU" sz="3400" dirty="0" err="1" smtClean="0"/>
              <a:t>Френската</a:t>
            </a:r>
            <a:r>
              <a:rPr lang="ru-RU" sz="3400" dirty="0" smtClean="0"/>
              <a:t> революция </a:t>
            </a:r>
            <a:r>
              <a:rPr lang="ru-RU" sz="3400" dirty="0" err="1" smtClean="0"/>
              <a:t>сградата</a:t>
            </a:r>
            <a:r>
              <a:rPr lang="ru-RU" sz="3400" dirty="0" smtClean="0"/>
              <a:t> е </a:t>
            </a:r>
            <a:r>
              <a:rPr lang="ru-RU" sz="3400" dirty="0" err="1" smtClean="0"/>
              <a:t>превърната</a:t>
            </a:r>
            <a:r>
              <a:rPr lang="ru-RU" sz="3400" dirty="0" smtClean="0"/>
              <a:t> в светски храм в </a:t>
            </a:r>
            <a:r>
              <a:rPr lang="ru-RU" sz="3400" dirty="0" err="1" smtClean="0"/>
              <a:t>прослава</a:t>
            </a:r>
            <a:r>
              <a:rPr lang="ru-RU" sz="3400" dirty="0" smtClean="0"/>
              <a:t> на </a:t>
            </a:r>
            <a:r>
              <a:rPr lang="ru-RU" sz="3400" dirty="0" err="1" smtClean="0"/>
              <a:t>влиятелните</a:t>
            </a:r>
            <a:r>
              <a:rPr lang="ru-RU" sz="3400" dirty="0" smtClean="0"/>
              <a:t> </a:t>
            </a:r>
            <a:r>
              <a:rPr lang="ru-RU" sz="3400" dirty="0" err="1" smtClean="0"/>
              <a:t>французи</a:t>
            </a:r>
            <a:r>
              <a:rPr lang="ru-RU" sz="3400" dirty="0" smtClean="0"/>
              <a:t>, </a:t>
            </a:r>
            <a:r>
              <a:rPr lang="ru-RU" sz="3400" dirty="0" err="1" smtClean="0"/>
              <a:t>погребани</a:t>
            </a:r>
            <a:r>
              <a:rPr lang="ru-RU" sz="3400" dirty="0" smtClean="0"/>
              <a:t> в </a:t>
            </a:r>
            <a:r>
              <a:rPr lang="ru-RU" sz="3400" dirty="0" err="1" smtClean="0"/>
              <a:t>криптата</a:t>
            </a:r>
            <a:r>
              <a:rPr lang="ru-RU" sz="3400" dirty="0" smtClean="0"/>
              <a:t>.</a:t>
            </a:r>
          </a:p>
          <a:p>
            <a:r>
              <a:rPr lang="ru-RU" sz="3400" dirty="0" err="1" smtClean="0"/>
              <a:t>Изграден</a:t>
            </a:r>
            <a:r>
              <a:rPr lang="ru-RU" sz="3400" dirty="0" smtClean="0"/>
              <a:t> в периода 1757-1790 г., </a:t>
            </a:r>
            <a:r>
              <a:rPr lang="ru-RU" sz="3400" dirty="0" err="1" smtClean="0"/>
              <a:t>Пантеонът</a:t>
            </a:r>
            <a:r>
              <a:rPr lang="ru-RU" sz="3400" dirty="0" smtClean="0"/>
              <a:t> е ранен образец на </a:t>
            </a:r>
            <a:r>
              <a:rPr lang="ru-RU" sz="3400" dirty="0" err="1" smtClean="0"/>
              <a:t>неокласическата</a:t>
            </a:r>
            <a:r>
              <a:rPr lang="ru-RU" sz="3400" dirty="0" smtClean="0"/>
              <a:t> архитектура с фасада </a:t>
            </a:r>
            <a:r>
              <a:rPr lang="ru-RU" sz="3400" dirty="0" err="1" smtClean="0"/>
              <a:t>като</a:t>
            </a:r>
            <a:r>
              <a:rPr lang="ru-RU" sz="3400" dirty="0" smtClean="0"/>
              <a:t> на </a:t>
            </a:r>
            <a:r>
              <a:rPr lang="ru-RU" sz="3400" dirty="0" err="1" smtClean="0"/>
              <a:t>първоначалния</a:t>
            </a:r>
            <a:r>
              <a:rPr lang="ru-RU" sz="3400" dirty="0" smtClean="0"/>
              <a:t> Пантеон в Рим и просторен </a:t>
            </a:r>
            <a:r>
              <a:rPr lang="ru-RU" sz="3400" dirty="0" err="1" smtClean="0"/>
              <a:t>интериор</a:t>
            </a:r>
            <a:r>
              <a:rPr lang="ru-RU" sz="3400" dirty="0" smtClean="0"/>
              <a:t> </a:t>
            </a:r>
            <a:r>
              <a:rPr lang="ru-RU" sz="3400" dirty="0" err="1" smtClean="0"/>
              <a:t>във</a:t>
            </a:r>
            <a:r>
              <a:rPr lang="ru-RU" sz="3400" dirty="0" smtClean="0"/>
              <a:t> формата на </a:t>
            </a:r>
            <a:r>
              <a:rPr lang="ru-RU" sz="3400" dirty="0" err="1" smtClean="0"/>
              <a:t>гръцки</a:t>
            </a:r>
            <a:r>
              <a:rPr lang="ru-RU" sz="3400" dirty="0" smtClean="0"/>
              <a:t> </a:t>
            </a:r>
            <a:r>
              <a:rPr lang="ru-RU" sz="3400" dirty="0" err="1" smtClean="0"/>
              <a:t>кръст</a:t>
            </a:r>
            <a:r>
              <a:rPr lang="ru-RU" sz="3400" dirty="0" smtClean="0"/>
              <a:t>. </a:t>
            </a:r>
            <a:r>
              <a:rPr lang="ru-RU" sz="3400" dirty="0" err="1" smtClean="0"/>
              <a:t>Елипсовидният</a:t>
            </a:r>
            <a:r>
              <a:rPr lang="ru-RU" sz="3400" dirty="0" smtClean="0"/>
              <a:t> купол е оказал влияние </a:t>
            </a:r>
            <a:r>
              <a:rPr lang="ru-RU" sz="3400" dirty="0" err="1" smtClean="0"/>
              <a:t>върху</a:t>
            </a:r>
            <a:r>
              <a:rPr lang="ru-RU" sz="3400" dirty="0" smtClean="0"/>
              <a:t> проекта за </a:t>
            </a:r>
            <a:r>
              <a:rPr lang="ru-RU" sz="3400" dirty="0" err="1" smtClean="0"/>
              <a:t>сградата</a:t>
            </a:r>
            <a:r>
              <a:rPr lang="ru-RU" sz="3400" dirty="0" smtClean="0"/>
              <a:t> на </a:t>
            </a:r>
            <a:r>
              <a:rPr lang="ru-RU" sz="3400" dirty="0" err="1" smtClean="0"/>
              <a:t>американския</a:t>
            </a:r>
            <a:r>
              <a:rPr lang="ru-RU" sz="3400" dirty="0" smtClean="0"/>
              <a:t> Капитолий.</a:t>
            </a:r>
          </a:p>
          <a:p>
            <a:r>
              <a:rPr lang="ru-RU" sz="3400" dirty="0" smtClean="0"/>
              <a:t>Тук </a:t>
            </a:r>
            <a:r>
              <a:rPr lang="ru-RU" sz="3400" dirty="0" err="1" smtClean="0"/>
              <a:t>може</a:t>
            </a:r>
            <a:r>
              <a:rPr lang="ru-RU" sz="3400" dirty="0" smtClean="0"/>
              <a:t> да се </a:t>
            </a:r>
            <a:r>
              <a:rPr lang="ru-RU" sz="3400" dirty="0" err="1" smtClean="0"/>
              <a:t>види</a:t>
            </a:r>
            <a:r>
              <a:rPr lang="ru-RU" sz="3400" dirty="0" smtClean="0"/>
              <a:t> и </a:t>
            </a:r>
            <a:r>
              <a:rPr lang="ru-RU" sz="3400" dirty="0" err="1" smtClean="0"/>
              <a:t>така</a:t>
            </a:r>
            <a:r>
              <a:rPr lang="ru-RU" sz="3400" dirty="0" smtClean="0"/>
              <a:t> </a:t>
            </a:r>
            <a:r>
              <a:rPr lang="ru-RU" sz="3400" dirty="0" err="1" smtClean="0"/>
              <a:t>нареченото</a:t>
            </a:r>
            <a:r>
              <a:rPr lang="ru-RU" sz="3400" dirty="0" smtClean="0"/>
              <a:t> Махало на Фуко, </a:t>
            </a:r>
            <a:r>
              <a:rPr lang="ru-RU" sz="3400" dirty="0" err="1" smtClean="0"/>
              <a:t>поставено</a:t>
            </a:r>
            <a:r>
              <a:rPr lang="ru-RU" sz="3400" dirty="0" smtClean="0"/>
              <a:t> </a:t>
            </a:r>
            <a:r>
              <a:rPr lang="ru-RU" sz="3400" dirty="0" err="1" smtClean="0"/>
              <a:t>през</a:t>
            </a:r>
            <a:r>
              <a:rPr lang="ru-RU" sz="3400" dirty="0" smtClean="0"/>
              <a:t> 1851 г. </a:t>
            </a:r>
            <a:r>
              <a:rPr lang="ru-RU" sz="3400" dirty="0" err="1" smtClean="0"/>
              <a:t>Махалото</a:t>
            </a:r>
            <a:r>
              <a:rPr lang="ru-RU" sz="3400" dirty="0" smtClean="0"/>
              <a:t> </a:t>
            </a:r>
            <a:r>
              <a:rPr lang="ru-RU" sz="3400" dirty="0" err="1" smtClean="0"/>
              <a:t>представлява</a:t>
            </a:r>
            <a:r>
              <a:rPr lang="ru-RU" sz="3400" dirty="0" smtClean="0"/>
              <a:t> 27-килограмова сфера, </a:t>
            </a:r>
            <a:r>
              <a:rPr lang="ru-RU" sz="3400" dirty="0" err="1" smtClean="0"/>
              <a:t>която</a:t>
            </a:r>
            <a:r>
              <a:rPr lang="ru-RU" sz="3400" dirty="0" smtClean="0"/>
              <a:t> е закачена на </a:t>
            </a:r>
            <a:r>
              <a:rPr lang="ru-RU" sz="3400" dirty="0" err="1" smtClean="0"/>
              <a:t>стоманено</a:t>
            </a:r>
            <a:r>
              <a:rPr lang="ru-RU" sz="3400" dirty="0" smtClean="0"/>
              <a:t> </a:t>
            </a:r>
            <a:r>
              <a:rPr lang="ru-RU" sz="3400" dirty="0" err="1" smtClean="0"/>
              <a:t>въже</a:t>
            </a:r>
            <a:r>
              <a:rPr lang="ru-RU" sz="3400" dirty="0" smtClean="0"/>
              <a:t>, </a:t>
            </a:r>
            <a:r>
              <a:rPr lang="ru-RU" sz="3400" dirty="0" err="1" smtClean="0"/>
              <a:t>дълго</a:t>
            </a:r>
            <a:r>
              <a:rPr lang="ru-RU" sz="3400" dirty="0" smtClean="0"/>
              <a:t> 67 м. На </a:t>
            </a:r>
            <a:r>
              <a:rPr lang="ru-RU" sz="3400" dirty="0" err="1" smtClean="0"/>
              <a:t>дъното</a:t>
            </a:r>
            <a:r>
              <a:rPr lang="ru-RU" sz="3400" dirty="0" smtClean="0"/>
              <a:t> </a:t>
            </a:r>
            <a:r>
              <a:rPr lang="ru-RU" sz="3400" dirty="0" err="1" smtClean="0"/>
              <a:t>на</a:t>
            </a:r>
            <a:r>
              <a:rPr lang="ru-RU" sz="3400" dirty="0" smtClean="0"/>
              <a:t> </a:t>
            </a:r>
            <a:r>
              <a:rPr lang="ru-RU" sz="3400" dirty="0" err="1" smtClean="0"/>
              <a:t>сферата</a:t>
            </a:r>
            <a:r>
              <a:rPr lang="ru-RU" sz="3400" dirty="0" smtClean="0"/>
              <a:t> </a:t>
            </a:r>
            <a:r>
              <a:rPr lang="ru-RU" sz="3400" dirty="0" err="1" smtClean="0"/>
              <a:t>има</a:t>
            </a:r>
            <a:r>
              <a:rPr lang="ru-RU" sz="3400" dirty="0" smtClean="0"/>
              <a:t> </a:t>
            </a:r>
            <a:r>
              <a:rPr lang="ru-RU" sz="3400" dirty="0" err="1" smtClean="0"/>
              <a:t>метален</a:t>
            </a:r>
            <a:r>
              <a:rPr lang="ru-RU" sz="3400" dirty="0" smtClean="0"/>
              <a:t> шип, </a:t>
            </a:r>
            <a:r>
              <a:rPr lang="ru-RU" sz="3400" dirty="0" err="1" smtClean="0"/>
              <a:t>който</a:t>
            </a:r>
            <a:r>
              <a:rPr lang="ru-RU" sz="3400" dirty="0" smtClean="0"/>
              <a:t> </a:t>
            </a:r>
            <a:r>
              <a:rPr lang="ru-RU" sz="3400" dirty="0" err="1" smtClean="0"/>
              <a:t>очертава</a:t>
            </a:r>
            <a:r>
              <a:rPr lang="ru-RU" sz="3400" dirty="0" smtClean="0"/>
              <a:t> </a:t>
            </a:r>
            <a:r>
              <a:rPr lang="ru-RU" sz="3400" dirty="0" err="1" smtClean="0"/>
              <a:t>движението</a:t>
            </a:r>
            <a:r>
              <a:rPr lang="ru-RU" sz="3400" dirty="0" smtClean="0"/>
              <a:t> на </a:t>
            </a:r>
            <a:r>
              <a:rPr lang="ru-RU" sz="3400" dirty="0" err="1" smtClean="0"/>
              <a:t>махалото</a:t>
            </a:r>
            <a:r>
              <a:rPr lang="ru-RU" sz="3400" dirty="0" smtClean="0"/>
              <a:t> по </a:t>
            </a:r>
            <a:r>
              <a:rPr lang="ru-RU" sz="3400" dirty="0" err="1" smtClean="0"/>
              <a:t>посипания</a:t>
            </a:r>
            <a:r>
              <a:rPr lang="ru-RU" sz="3400" dirty="0" smtClean="0"/>
              <a:t> с </a:t>
            </a:r>
            <a:r>
              <a:rPr lang="ru-RU" sz="3400" dirty="0" err="1" smtClean="0"/>
              <a:t>пясък</a:t>
            </a:r>
            <a:r>
              <a:rPr lang="ru-RU" sz="3400" dirty="0" smtClean="0"/>
              <a:t> под.</a:t>
            </a:r>
          </a:p>
          <a:p>
            <a:endParaRPr lang="bg-BG" dirty="0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6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1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6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1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6" name="Контейнер за съдържание 5" descr="250px-Facade_Panthe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03648" y="836712"/>
            <a:ext cx="7530040" cy="541168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Климат</a:t>
            </a:r>
          </a:p>
          <a:p>
            <a:r>
              <a:rPr lang="ru-RU" dirty="0"/>
              <a:t>Париж е </a:t>
            </a:r>
            <a:r>
              <a:rPr lang="ru-RU" dirty="0" err="1"/>
              <a:t>разположен</a:t>
            </a:r>
            <a:r>
              <a:rPr lang="ru-RU" dirty="0"/>
              <a:t> в </a:t>
            </a:r>
            <a:r>
              <a:rPr lang="ru-RU" dirty="0" err="1"/>
              <a:t>зоната</a:t>
            </a:r>
            <a:r>
              <a:rPr lang="ru-RU" dirty="0"/>
              <a:t> на </a:t>
            </a:r>
            <a:r>
              <a:rPr lang="ru-RU" dirty="0" err="1"/>
              <a:t>умерения</a:t>
            </a:r>
            <a:r>
              <a:rPr lang="ru-RU" dirty="0"/>
              <a:t> </a:t>
            </a:r>
            <a:r>
              <a:rPr lang="ru-RU" dirty="0" err="1"/>
              <a:t>океански</a:t>
            </a:r>
            <a:r>
              <a:rPr lang="ru-RU" dirty="0"/>
              <a:t> климат, но </a:t>
            </a:r>
            <a:r>
              <a:rPr lang="ru-RU" dirty="0" err="1"/>
              <a:t>Северноатлантическото</a:t>
            </a:r>
            <a:r>
              <a:rPr lang="ru-RU" dirty="0"/>
              <a:t> течение на </a:t>
            </a:r>
            <a:r>
              <a:rPr lang="ru-RU" dirty="0" err="1"/>
              <a:t>Атлантическия</a:t>
            </a:r>
            <a:r>
              <a:rPr lang="ru-RU" dirty="0"/>
              <a:t> океан </a:t>
            </a:r>
            <a:r>
              <a:rPr lang="ru-RU" dirty="0" err="1"/>
              <a:t>оказва</a:t>
            </a:r>
            <a:r>
              <a:rPr lang="ru-RU" dirty="0"/>
              <a:t> </a:t>
            </a:r>
            <a:r>
              <a:rPr lang="ru-RU" dirty="0" err="1"/>
              <a:t>своето</a:t>
            </a:r>
            <a:r>
              <a:rPr lang="ru-RU" dirty="0"/>
              <a:t> влияние и </a:t>
            </a:r>
            <a:r>
              <a:rPr lang="ru-RU" dirty="0" err="1"/>
              <a:t>летата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сравнително</a:t>
            </a:r>
            <a:r>
              <a:rPr lang="ru-RU" dirty="0"/>
              <a:t> </a:t>
            </a:r>
            <a:r>
              <a:rPr lang="ru-RU" dirty="0" err="1"/>
              <a:t>прохладни</a:t>
            </a:r>
            <a:r>
              <a:rPr lang="ru-RU" dirty="0"/>
              <a:t> (18 °C </a:t>
            </a:r>
            <a:r>
              <a:rPr lang="ru-RU" dirty="0" err="1"/>
              <a:t>средна</a:t>
            </a:r>
            <a:r>
              <a:rPr lang="ru-RU" dirty="0"/>
              <a:t> температура), </a:t>
            </a:r>
            <a:r>
              <a:rPr lang="ru-RU" dirty="0" err="1"/>
              <a:t>докато</a:t>
            </a:r>
            <a:r>
              <a:rPr lang="ru-RU" dirty="0"/>
              <a:t> </a:t>
            </a:r>
            <a:r>
              <a:rPr lang="ru-RU" dirty="0" err="1"/>
              <a:t>зимите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меки</a:t>
            </a:r>
            <a:r>
              <a:rPr lang="ru-RU" dirty="0"/>
              <a:t> (6 °C </a:t>
            </a:r>
            <a:r>
              <a:rPr lang="ru-RU" dirty="0" err="1"/>
              <a:t>средна</a:t>
            </a:r>
            <a:r>
              <a:rPr lang="ru-RU" dirty="0"/>
              <a:t> температура). </a:t>
            </a:r>
            <a:r>
              <a:rPr lang="ru-RU" dirty="0" err="1"/>
              <a:t>Температурните</a:t>
            </a:r>
            <a:r>
              <a:rPr lang="ru-RU" dirty="0"/>
              <a:t> </a:t>
            </a:r>
            <a:r>
              <a:rPr lang="ru-RU" dirty="0" err="1"/>
              <a:t>амплитуди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малки и </a:t>
            </a:r>
            <a:r>
              <a:rPr lang="ru-RU" dirty="0" err="1"/>
              <a:t>рядко</a:t>
            </a:r>
            <a:r>
              <a:rPr lang="ru-RU" dirty="0"/>
              <a:t> </a:t>
            </a:r>
            <a:r>
              <a:rPr lang="ru-RU" dirty="0" err="1"/>
              <a:t>спадат</a:t>
            </a:r>
            <a:r>
              <a:rPr lang="ru-RU" dirty="0"/>
              <a:t> под 0 °C. </a:t>
            </a:r>
            <a:r>
              <a:rPr lang="ru-RU" dirty="0" err="1"/>
              <a:t>Средната</a:t>
            </a:r>
            <a:r>
              <a:rPr lang="ru-RU" dirty="0"/>
              <a:t> </a:t>
            </a:r>
            <a:r>
              <a:rPr lang="ru-RU" dirty="0" err="1"/>
              <a:t>годишна</a:t>
            </a:r>
            <a:r>
              <a:rPr lang="ru-RU" dirty="0"/>
              <a:t> температура е 10,9 °C, а </a:t>
            </a:r>
            <a:r>
              <a:rPr lang="ru-RU" dirty="0" err="1"/>
              <a:t>средното</a:t>
            </a:r>
            <a:r>
              <a:rPr lang="ru-RU" dirty="0"/>
              <a:t> </a:t>
            </a:r>
            <a:r>
              <a:rPr lang="ru-RU" dirty="0" err="1"/>
              <a:t>годишно</a:t>
            </a:r>
            <a:r>
              <a:rPr lang="ru-RU" dirty="0"/>
              <a:t> количество на </a:t>
            </a:r>
            <a:r>
              <a:rPr lang="ru-RU" dirty="0" err="1"/>
              <a:t>валежите</a:t>
            </a:r>
            <a:r>
              <a:rPr lang="ru-RU" dirty="0"/>
              <a:t> – 585 </a:t>
            </a:r>
            <a:r>
              <a:rPr lang="ru-RU" dirty="0" err="1"/>
              <a:t>mm</a:t>
            </a:r>
            <a:r>
              <a:rPr lang="ru-RU" dirty="0"/>
              <a:t>. </a:t>
            </a:r>
            <a:r>
              <a:rPr lang="ru-RU" dirty="0" err="1"/>
              <a:t>Микроклиматът</a:t>
            </a:r>
            <a:r>
              <a:rPr lang="ru-RU" dirty="0"/>
              <a:t> на Париж, </a:t>
            </a:r>
            <a:r>
              <a:rPr lang="ru-RU" dirty="0" err="1"/>
              <a:t>обусловен</a:t>
            </a:r>
            <a:r>
              <a:rPr lang="ru-RU" dirty="0"/>
              <a:t> от </a:t>
            </a:r>
            <a:r>
              <a:rPr lang="ru-RU" dirty="0" err="1"/>
              <a:t>замърсения</a:t>
            </a:r>
            <a:r>
              <a:rPr lang="ru-RU" dirty="0"/>
              <a:t> </a:t>
            </a:r>
            <a:r>
              <a:rPr lang="ru-RU" dirty="0" err="1"/>
              <a:t>въздух</a:t>
            </a:r>
            <a:r>
              <a:rPr lang="ru-RU" dirty="0"/>
              <a:t>, се </a:t>
            </a:r>
            <a:r>
              <a:rPr lang="ru-RU" dirty="0" err="1"/>
              <a:t>отличава</a:t>
            </a:r>
            <a:r>
              <a:rPr lang="ru-RU" dirty="0"/>
              <a:t> с </a:t>
            </a:r>
            <a:r>
              <a:rPr lang="ru-RU" dirty="0" err="1"/>
              <a:t>по-висока</a:t>
            </a:r>
            <a:r>
              <a:rPr lang="ru-RU" dirty="0"/>
              <a:t> температура (</a:t>
            </a:r>
            <a:r>
              <a:rPr lang="ru-RU" dirty="0" err="1"/>
              <a:t>средно</a:t>
            </a:r>
            <a:r>
              <a:rPr lang="ru-RU" dirty="0"/>
              <a:t> с 2 °C) от </a:t>
            </a:r>
            <a:r>
              <a:rPr lang="ru-RU" dirty="0" err="1"/>
              <a:t>останалата</a:t>
            </a:r>
            <a:r>
              <a:rPr lang="ru-RU" dirty="0"/>
              <a:t> част на района, с понижена </a:t>
            </a:r>
            <a:r>
              <a:rPr lang="ru-RU" dirty="0" err="1"/>
              <a:t>влажност</a:t>
            </a:r>
            <a:r>
              <a:rPr lang="ru-RU" dirty="0"/>
              <a:t>, </a:t>
            </a:r>
            <a:r>
              <a:rPr lang="ru-RU" dirty="0" err="1"/>
              <a:t>по-ниска</a:t>
            </a:r>
            <a:r>
              <a:rPr lang="ru-RU" dirty="0"/>
              <a:t> </a:t>
            </a:r>
            <a:r>
              <a:rPr lang="ru-RU" dirty="0" err="1"/>
              <a:t>осветеност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деня</a:t>
            </a:r>
            <a:r>
              <a:rPr lang="ru-RU" dirty="0"/>
              <a:t> и </a:t>
            </a:r>
            <a:r>
              <a:rPr lang="ru-RU" dirty="0" err="1"/>
              <a:t>по-висока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нощта</a:t>
            </a:r>
            <a:r>
              <a:rPr lang="ru-RU" dirty="0"/>
              <a:t>. </a:t>
            </a:r>
            <a:r>
              <a:rPr lang="ru-RU" dirty="0" err="1"/>
              <a:t>Най-високата</a:t>
            </a:r>
            <a:r>
              <a:rPr lang="ru-RU" dirty="0"/>
              <a:t> температура е </a:t>
            </a:r>
            <a:r>
              <a:rPr lang="ru-RU" dirty="0" err="1"/>
              <a:t>регистрирана</a:t>
            </a:r>
            <a:r>
              <a:rPr lang="ru-RU" dirty="0"/>
              <a:t> на 28 юли 1948 г., </a:t>
            </a: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термометърът</a:t>
            </a:r>
            <a:r>
              <a:rPr lang="ru-RU" dirty="0"/>
              <a:t> </a:t>
            </a:r>
            <a:r>
              <a:rPr lang="ru-RU" dirty="0" err="1"/>
              <a:t>показва</a:t>
            </a:r>
            <a:r>
              <a:rPr lang="ru-RU" dirty="0"/>
              <a:t> 40,4 °C, а </a:t>
            </a:r>
            <a:r>
              <a:rPr lang="ru-RU" dirty="0" err="1"/>
              <a:t>най-ниската</a:t>
            </a:r>
            <a:r>
              <a:rPr lang="ru-RU" dirty="0"/>
              <a:t> температура е </a:t>
            </a:r>
            <a:r>
              <a:rPr lang="ru-RU" dirty="0" err="1"/>
              <a:t>отбелязана</a:t>
            </a:r>
            <a:r>
              <a:rPr lang="ru-RU" dirty="0"/>
              <a:t> на 10 </a:t>
            </a:r>
            <a:r>
              <a:rPr lang="ru-RU" dirty="0" err="1"/>
              <a:t>декември</a:t>
            </a:r>
            <a:r>
              <a:rPr lang="ru-RU" dirty="0"/>
              <a:t> 1879 г. и е била −23,9 °C. [7]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936942094"/>
      </p:ext>
    </p:extLst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Ру дьо Пари</a:t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err="1" smtClean="0"/>
              <a:t>Ру</a:t>
            </a:r>
            <a:r>
              <a:rPr lang="ru-RU" b="1" dirty="0" smtClean="0"/>
              <a:t> </a:t>
            </a:r>
            <a:r>
              <a:rPr lang="ru-RU" b="1" dirty="0" err="1" smtClean="0"/>
              <a:t>дьо</a:t>
            </a:r>
            <a:r>
              <a:rPr lang="ru-RU" b="1" dirty="0" smtClean="0"/>
              <a:t> Пари</a:t>
            </a:r>
            <a:r>
              <a:rPr lang="ru-RU" dirty="0" smtClean="0"/>
              <a:t> (на </a:t>
            </a:r>
            <a:r>
              <a:rPr lang="ru-RU" dirty="0" err="1" smtClean="0"/>
              <a:t>френски</a:t>
            </a:r>
            <a:r>
              <a:rPr lang="ru-RU" dirty="0" smtClean="0"/>
              <a:t>: </a:t>
            </a:r>
            <a:r>
              <a:rPr lang="ru-RU" i="1" dirty="0" err="1" smtClean="0"/>
              <a:t>Roue</a:t>
            </a:r>
            <a:r>
              <a:rPr lang="ru-RU" i="1" dirty="0" smtClean="0"/>
              <a:t> </a:t>
            </a:r>
            <a:r>
              <a:rPr lang="ru-RU" i="1" dirty="0" err="1" smtClean="0"/>
              <a:t>de</a:t>
            </a:r>
            <a:r>
              <a:rPr lang="ru-RU" i="1" dirty="0" smtClean="0"/>
              <a:t> </a:t>
            </a:r>
            <a:r>
              <a:rPr lang="ru-RU" i="1" dirty="0" err="1" smtClean="0"/>
              <a:t>Paris</a:t>
            </a:r>
            <a:r>
              <a:rPr lang="ru-RU" dirty="0" smtClean="0"/>
              <a:t>) или </a:t>
            </a:r>
            <a:r>
              <a:rPr lang="ru-RU" b="1" dirty="0" err="1" smtClean="0"/>
              <a:t>Парижкото</a:t>
            </a:r>
            <a:r>
              <a:rPr lang="ru-RU" b="1" dirty="0" smtClean="0"/>
              <a:t> </a:t>
            </a:r>
            <a:r>
              <a:rPr lang="ru-RU" b="1" dirty="0" err="1" smtClean="0"/>
              <a:t>виенско</a:t>
            </a:r>
            <a:r>
              <a:rPr lang="ru-RU" b="1" dirty="0" smtClean="0"/>
              <a:t> колело</a:t>
            </a:r>
            <a:r>
              <a:rPr lang="ru-RU" dirty="0" smtClean="0"/>
              <a:t> е 60-метрово </a:t>
            </a:r>
            <a:r>
              <a:rPr lang="ru-RU" dirty="0" err="1" smtClean="0"/>
              <a:t>виенско</a:t>
            </a:r>
            <a:r>
              <a:rPr lang="ru-RU" dirty="0" smtClean="0"/>
              <a:t> колело, </a:t>
            </a:r>
            <a:r>
              <a:rPr lang="ru-RU" dirty="0" err="1" smtClean="0"/>
              <a:t>издигнато</a:t>
            </a:r>
            <a:r>
              <a:rPr lang="ru-RU" dirty="0" smtClean="0"/>
              <a:t> по случай </a:t>
            </a:r>
            <a:r>
              <a:rPr lang="ru-RU" dirty="0" err="1" smtClean="0"/>
              <a:t>празненствата</a:t>
            </a:r>
            <a:r>
              <a:rPr lang="ru-RU" dirty="0" smtClean="0"/>
              <a:t> за </a:t>
            </a:r>
            <a:r>
              <a:rPr lang="ru-RU" dirty="0" err="1" smtClean="0"/>
              <a:t>настъпването</a:t>
            </a:r>
            <a:r>
              <a:rPr lang="ru-RU" dirty="0" smtClean="0"/>
              <a:t> на 2000 г.</a:t>
            </a:r>
          </a:p>
          <a:p>
            <a:r>
              <a:rPr lang="ru-RU" dirty="0" err="1" smtClean="0"/>
              <a:t>Основата</a:t>
            </a:r>
            <a:r>
              <a:rPr lang="ru-RU" dirty="0" smtClean="0"/>
              <a:t> </a:t>
            </a:r>
            <a:r>
              <a:rPr lang="ru-RU" dirty="0" err="1" smtClean="0"/>
              <a:t>му</a:t>
            </a:r>
            <a:r>
              <a:rPr lang="ru-RU" dirty="0" smtClean="0"/>
              <a:t> е </a:t>
            </a:r>
            <a:r>
              <a:rPr lang="ru-RU" dirty="0" err="1" smtClean="0"/>
              <a:t>резервоар</a:t>
            </a:r>
            <a:r>
              <a:rPr lang="ru-RU" dirty="0" smtClean="0"/>
              <a:t> от 40 000 литра вода за </a:t>
            </a:r>
            <a:r>
              <a:rPr lang="ru-RU" dirty="0" err="1" smtClean="0"/>
              <a:t>стабилност</a:t>
            </a:r>
            <a:r>
              <a:rPr lang="ru-RU" dirty="0" smtClean="0"/>
              <a:t>. </a:t>
            </a:r>
            <a:r>
              <a:rPr lang="ru-RU" dirty="0" err="1" smtClean="0"/>
              <a:t>Дизайнът</a:t>
            </a:r>
            <a:r>
              <a:rPr lang="ru-RU" dirty="0" smtClean="0"/>
              <a:t> е на </a:t>
            </a:r>
            <a:r>
              <a:rPr lang="ru-RU" dirty="0" err="1" smtClean="0"/>
              <a:t>Марсел</a:t>
            </a:r>
            <a:r>
              <a:rPr lang="ru-RU" dirty="0" smtClean="0"/>
              <a:t> </a:t>
            </a:r>
            <a:r>
              <a:rPr lang="ru-RU" dirty="0" err="1" smtClean="0"/>
              <a:t>Кампион</a:t>
            </a:r>
            <a:r>
              <a:rPr lang="ru-RU" dirty="0" smtClean="0"/>
              <a:t>. След </a:t>
            </a:r>
            <a:r>
              <a:rPr lang="ru-RU" dirty="0" err="1" smtClean="0"/>
              <a:t>приключване</a:t>
            </a:r>
            <a:r>
              <a:rPr lang="ru-RU" dirty="0" smtClean="0"/>
              <a:t> на </a:t>
            </a:r>
            <a:r>
              <a:rPr lang="ru-RU" dirty="0" err="1" smtClean="0"/>
              <a:t>празненствата</a:t>
            </a:r>
            <a:r>
              <a:rPr lang="ru-RU" dirty="0" smtClean="0"/>
              <a:t> се </a:t>
            </a:r>
            <a:r>
              <a:rPr lang="ru-RU" dirty="0" err="1" smtClean="0"/>
              <a:t>намира</a:t>
            </a:r>
            <a:r>
              <a:rPr lang="ru-RU" dirty="0" smtClean="0"/>
              <a:t> известно </a:t>
            </a:r>
            <a:r>
              <a:rPr lang="ru-RU" dirty="0" err="1" smtClean="0"/>
              <a:t>време</a:t>
            </a:r>
            <a:r>
              <a:rPr lang="ru-RU" dirty="0" smtClean="0"/>
              <a:t> на </a:t>
            </a:r>
            <a:r>
              <a:rPr lang="ru-RU" dirty="0" err="1" smtClean="0"/>
              <a:t>площад</a:t>
            </a:r>
            <a:r>
              <a:rPr lang="ru-RU" dirty="0" smtClean="0"/>
              <a:t> Конкорд, след </a:t>
            </a:r>
            <a:r>
              <a:rPr lang="ru-RU" dirty="0" err="1" smtClean="0"/>
              <a:t>което</a:t>
            </a:r>
            <a:r>
              <a:rPr lang="ru-RU" dirty="0" smtClean="0"/>
              <a:t> </a:t>
            </a:r>
            <a:r>
              <a:rPr lang="ru-RU" dirty="0" err="1" smtClean="0"/>
              <a:t>през</a:t>
            </a:r>
            <a:r>
              <a:rPr lang="ru-RU" dirty="0" smtClean="0"/>
              <a:t> 2004 г. е </a:t>
            </a:r>
            <a:r>
              <a:rPr lang="ru-RU" dirty="0" err="1" smtClean="0"/>
              <a:t>преместено</a:t>
            </a:r>
            <a:r>
              <a:rPr lang="ru-RU" dirty="0" smtClean="0"/>
              <a:t> в </a:t>
            </a:r>
            <a:r>
              <a:rPr lang="ru-RU" dirty="0" err="1" smtClean="0"/>
              <a:t>Манчестър</a:t>
            </a:r>
            <a:r>
              <a:rPr lang="ru-RU" dirty="0" smtClean="0"/>
              <a:t>, Англия, </a:t>
            </a:r>
            <a:r>
              <a:rPr lang="ru-RU" dirty="0" err="1" smtClean="0"/>
              <a:t>през</a:t>
            </a:r>
            <a:r>
              <a:rPr lang="ru-RU" dirty="0" smtClean="0"/>
              <a:t> 2005 г. - в Амстердам, а </a:t>
            </a:r>
            <a:r>
              <a:rPr lang="ru-RU" dirty="0" err="1" smtClean="0"/>
              <a:t>през</a:t>
            </a:r>
            <a:r>
              <a:rPr lang="ru-RU" dirty="0" smtClean="0"/>
              <a:t> 2006 г. - в Бангкок. </a:t>
            </a:r>
            <a:r>
              <a:rPr lang="ru-RU" dirty="0" err="1" smtClean="0"/>
              <a:t>Завръща</a:t>
            </a:r>
            <a:r>
              <a:rPr lang="ru-RU" dirty="0" smtClean="0"/>
              <a:t> се </a:t>
            </a:r>
            <a:r>
              <a:rPr lang="ru-RU" dirty="0" err="1" smtClean="0"/>
              <a:t>във</a:t>
            </a:r>
            <a:r>
              <a:rPr lang="ru-RU" dirty="0" smtClean="0"/>
              <a:t> Франция </a:t>
            </a:r>
            <a:r>
              <a:rPr lang="ru-RU" dirty="0" err="1" smtClean="0"/>
              <a:t>през</a:t>
            </a:r>
            <a:r>
              <a:rPr lang="ru-RU" dirty="0" smtClean="0"/>
              <a:t> 2009 г.</a:t>
            </a:r>
            <a:endParaRPr lang="ru-RU" dirty="0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 descr="220px-Roue_De_Paris_(Geleen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Лувър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Лувърът</a:t>
            </a:r>
            <a:r>
              <a:rPr lang="ru-RU" dirty="0" smtClean="0"/>
              <a:t> (на </a:t>
            </a:r>
            <a:r>
              <a:rPr lang="ru-RU" dirty="0" err="1" smtClean="0"/>
              <a:t>френски</a:t>
            </a:r>
            <a:r>
              <a:rPr lang="ru-RU" dirty="0" smtClean="0"/>
              <a:t>: </a:t>
            </a:r>
            <a:r>
              <a:rPr lang="ru-RU" i="1" dirty="0" err="1" smtClean="0"/>
              <a:t>Le</a:t>
            </a:r>
            <a:r>
              <a:rPr lang="ru-RU" i="1" dirty="0" smtClean="0"/>
              <a:t> </a:t>
            </a:r>
            <a:r>
              <a:rPr lang="ru-RU" i="1" dirty="0" err="1" smtClean="0"/>
              <a:t>musée</a:t>
            </a:r>
            <a:r>
              <a:rPr lang="ru-RU" i="1" dirty="0" smtClean="0"/>
              <a:t> </a:t>
            </a:r>
            <a:r>
              <a:rPr lang="ru-RU" i="1" dirty="0" err="1" smtClean="0"/>
              <a:t>du</a:t>
            </a:r>
            <a:r>
              <a:rPr lang="ru-RU" i="1" dirty="0" smtClean="0"/>
              <a:t> </a:t>
            </a:r>
            <a:r>
              <a:rPr lang="ru-RU" i="1" dirty="0" err="1" smtClean="0"/>
              <a:t>Louvre</a:t>
            </a:r>
            <a:r>
              <a:rPr lang="ru-RU" dirty="0" smtClean="0"/>
              <a:t>) е </a:t>
            </a:r>
            <a:r>
              <a:rPr lang="ru-RU" dirty="0" err="1" smtClean="0"/>
              <a:t>най-големият</a:t>
            </a:r>
            <a:r>
              <a:rPr lang="ru-RU" dirty="0" smtClean="0"/>
              <a:t> национален музей на Франция и е </a:t>
            </a:r>
            <a:r>
              <a:rPr lang="ru-RU" dirty="0" err="1" smtClean="0"/>
              <a:t>най-посещаваният</a:t>
            </a:r>
            <a:r>
              <a:rPr lang="ru-RU" dirty="0" smtClean="0"/>
              <a:t> музей в света с 9,3 млн. посетители за 2013 г. </a:t>
            </a:r>
          </a:p>
          <a:p>
            <a:r>
              <a:rPr lang="ru-RU" dirty="0" err="1" smtClean="0"/>
              <a:t>Сградата</a:t>
            </a:r>
            <a:r>
              <a:rPr lang="ru-RU" dirty="0" smtClean="0"/>
              <a:t>, </a:t>
            </a:r>
            <a:r>
              <a:rPr lang="ru-RU" dirty="0" err="1" smtClean="0"/>
              <a:t>която</a:t>
            </a:r>
            <a:r>
              <a:rPr lang="ru-RU" dirty="0" smtClean="0"/>
              <a:t> в </a:t>
            </a:r>
            <a:r>
              <a:rPr lang="ru-RU" dirty="0" err="1" smtClean="0"/>
              <a:t>миналото</a:t>
            </a:r>
            <a:r>
              <a:rPr lang="ru-RU" dirty="0" smtClean="0"/>
              <a:t> е била </a:t>
            </a:r>
            <a:r>
              <a:rPr lang="ru-RU" dirty="0" err="1" smtClean="0"/>
              <a:t>първо</a:t>
            </a:r>
            <a:r>
              <a:rPr lang="ru-RU" dirty="0" smtClean="0"/>
              <a:t> </a:t>
            </a:r>
            <a:r>
              <a:rPr lang="ru-RU" dirty="0" err="1" smtClean="0"/>
              <a:t>военно</a:t>
            </a:r>
            <a:r>
              <a:rPr lang="ru-RU" dirty="0" smtClean="0"/>
              <a:t> укрепление, а после </a:t>
            </a:r>
            <a:r>
              <a:rPr lang="ru-RU" dirty="0" err="1" smtClean="0"/>
              <a:t>кралска</a:t>
            </a:r>
            <a:r>
              <a:rPr lang="ru-RU" dirty="0" smtClean="0"/>
              <a:t> резиденция, е </a:t>
            </a:r>
            <a:r>
              <a:rPr lang="ru-RU" dirty="0" err="1" smtClean="0"/>
              <a:t>разположена</a:t>
            </a:r>
            <a:r>
              <a:rPr lang="ru-RU" dirty="0" smtClean="0"/>
              <a:t> в </a:t>
            </a:r>
            <a:r>
              <a:rPr lang="ru-RU" dirty="0" err="1" smtClean="0"/>
              <a:t>центъра</a:t>
            </a:r>
            <a:r>
              <a:rPr lang="ru-RU" dirty="0" smtClean="0"/>
              <a:t> на Париж, между река Сена и улица </a:t>
            </a:r>
            <a:r>
              <a:rPr lang="ru-RU" dirty="0" err="1" smtClean="0"/>
              <a:t>Риволи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 </a:t>
            </a:r>
            <a:r>
              <a:rPr lang="ru-RU" dirty="0" err="1" smtClean="0"/>
              <a:t>първи</a:t>
            </a:r>
            <a:r>
              <a:rPr lang="ru-RU" dirty="0" smtClean="0"/>
              <a:t> </a:t>
            </a:r>
            <a:r>
              <a:rPr lang="ru-RU" dirty="0" err="1" smtClean="0"/>
              <a:t>път</a:t>
            </a:r>
            <a:r>
              <a:rPr lang="ru-RU" dirty="0" smtClean="0"/>
              <a:t> е отворена </a:t>
            </a:r>
            <a:r>
              <a:rPr lang="ru-RU" dirty="0" err="1" smtClean="0"/>
              <a:t>като</a:t>
            </a:r>
            <a:r>
              <a:rPr lang="ru-RU" dirty="0" smtClean="0"/>
              <a:t> музей на 8 </a:t>
            </a:r>
            <a:r>
              <a:rPr lang="ru-RU" dirty="0" err="1" smtClean="0"/>
              <a:t>ноември</a:t>
            </a:r>
            <a:r>
              <a:rPr lang="ru-RU" dirty="0" smtClean="0"/>
              <a:t> </a:t>
            </a:r>
            <a:r>
              <a:rPr lang="ru-RU" dirty="0" smtClean="0"/>
              <a:t>1793</a:t>
            </a:r>
            <a:r>
              <a:rPr lang="ru-RU" dirty="0" smtClean="0"/>
              <a:t> г., по </a:t>
            </a:r>
            <a:r>
              <a:rPr lang="ru-RU" dirty="0" err="1" smtClean="0"/>
              <a:t>време</a:t>
            </a:r>
            <a:r>
              <a:rPr lang="ru-RU" dirty="0" smtClean="0"/>
              <a:t> на </a:t>
            </a:r>
            <a:r>
              <a:rPr lang="ru-RU" dirty="0" err="1" smtClean="0"/>
              <a:t>Френската</a:t>
            </a:r>
            <a:r>
              <a:rPr lang="ru-RU" dirty="0" smtClean="0"/>
              <a:t> революция. В музея, на </a:t>
            </a:r>
            <a:r>
              <a:rPr lang="ru-RU" dirty="0" err="1" smtClean="0"/>
              <a:t>площ</a:t>
            </a:r>
            <a:r>
              <a:rPr lang="ru-RU" dirty="0" smtClean="0"/>
              <a:t> от 60 600 </a:t>
            </a:r>
            <a:r>
              <a:rPr lang="ru-RU" dirty="0" err="1" smtClean="0"/>
              <a:t>квадратни</a:t>
            </a:r>
            <a:r>
              <a:rPr lang="ru-RU" dirty="0" smtClean="0"/>
              <a:t> метра,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разположени</a:t>
            </a:r>
            <a:r>
              <a:rPr lang="ru-RU" dirty="0" smtClean="0"/>
              <a:t> почти 35 000 </a:t>
            </a:r>
            <a:r>
              <a:rPr lang="ru-RU" dirty="0" err="1" smtClean="0"/>
              <a:t>предмети</a:t>
            </a:r>
            <a:r>
              <a:rPr lang="ru-RU" dirty="0" smtClean="0"/>
              <a:t> от </a:t>
            </a:r>
            <a:r>
              <a:rPr lang="ru-RU" dirty="0" err="1" smtClean="0"/>
              <a:t>праисторическата</a:t>
            </a:r>
            <a:r>
              <a:rPr lang="ru-RU" dirty="0" smtClean="0"/>
              <a:t> ера до 19 век.</a:t>
            </a:r>
          </a:p>
          <a:p>
            <a:endParaRPr lang="bg-BG" dirty="0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Сграда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err="1" smtClean="0"/>
              <a:t>Първият</a:t>
            </a:r>
            <a:r>
              <a:rPr lang="ru-RU" dirty="0" smtClean="0"/>
              <a:t> </a:t>
            </a:r>
            <a:r>
              <a:rPr lang="ru-RU" dirty="0" err="1" smtClean="0"/>
              <a:t>замък</a:t>
            </a:r>
            <a:r>
              <a:rPr lang="ru-RU" dirty="0" smtClean="0"/>
              <a:t> на </a:t>
            </a:r>
            <a:r>
              <a:rPr lang="ru-RU" dirty="0" err="1" smtClean="0"/>
              <a:t>това</a:t>
            </a:r>
            <a:r>
              <a:rPr lang="ru-RU" dirty="0" smtClean="0"/>
              <a:t> </a:t>
            </a:r>
            <a:r>
              <a:rPr lang="ru-RU" dirty="0" err="1" smtClean="0"/>
              <a:t>място</a:t>
            </a:r>
            <a:r>
              <a:rPr lang="ru-RU" dirty="0" smtClean="0"/>
              <a:t> е </a:t>
            </a:r>
            <a:r>
              <a:rPr lang="ru-RU" dirty="0" err="1" smtClean="0"/>
              <a:t>издигнат</a:t>
            </a:r>
            <a:r>
              <a:rPr lang="ru-RU" dirty="0" smtClean="0"/>
              <a:t> от </a:t>
            </a:r>
            <a:r>
              <a:rPr lang="ru-RU" dirty="0" err="1" smtClean="0"/>
              <a:t>Филип</a:t>
            </a:r>
            <a:r>
              <a:rPr lang="ru-RU" dirty="0" smtClean="0"/>
              <a:t> II </a:t>
            </a:r>
            <a:r>
              <a:rPr lang="ru-RU" dirty="0" err="1" smtClean="0"/>
              <a:t>през</a:t>
            </a:r>
            <a:r>
              <a:rPr lang="ru-RU" dirty="0" smtClean="0"/>
              <a:t> 1190 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крепост</a:t>
            </a:r>
            <a:r>
              <a:rPr lang="ru-RU" dirty="0" smtClean="0"/>
              <a:t>, </a:t>
            </a:r>
            <a:r>
              <a:rPr lang="ru-RU" dirty="0" err="1" smtClean="0"/>
              <a:t>защитаваща</a:t>
            </a:r>
            <a:r>
              <a:rPr lang="ru-RU" dirty="0" smtClean="0"/>
              <a:t> Париж от </a:t>
            </a:r>
            <a:r>
              <a:rPr lang="ru-RU" dirty="0" err="1" smtClean="0"/>
              <a:t>набезите</a:t>
            </a:r>
            <a:r>
              <a:rPr lang="ru-RU" dirty="0" smtClean="0"/>
              <a:t> на </a:t>
            </a:r>
            <a:r>
              <a:rPr lang="ru-RU" dirty="0" err="1" smtClean="0"/>
              <a:t>викингите</a:t>
            </a:r>
            <a:r>
              <a:rPr lang="ru-RU" dirty="0" smtClean="0"/>
              <a:t>. </a:t>
            </a:r>
            <a:r>
              <a:rPr lang="ru-RU" dirty="0" err="1" smtClean="0"/>
              <a:t>Шарл</a:t>
            </a:r>
            <a:r>
              <a:rPr lang="ru-RU" dirty="0" smtClean="0"/>
              <a:t> V го </a:t>
            </a:r>
            <a:r>
              <a:rPr lang="ru-RU" dirty="0" err="1" smtClean="0"/>
              <a:t>превръща</a:t>
            </a:r>
            <a:r>
              <a:rPr lang="ru-RU" dirty="0" smtClean="0"/>
              <a:t> в </a:t>
            </a:r>
            <a:r>
              <a:rPr lang="ru-RU" dirty="0" err="1" smtClean="0"/>
              <a:t>кралска</a:t>
            </a:r>
            <a:r>
              <a:rPr lang="ru-RU" dirty="0" smtClean="0"/>
              <a:t> резиденция, но по </a:t>
            </a:r>
            <a:r>
              <a:rPr lang="ru-RU" dirty="0" err="1" smtClean="0"/>
              <a:t>времето</a:t>
            </a:r>
            <a:r>
              <a:rPr lang="ru-RU" dirty="0" smtClean="0"/>
              <a:t> на </a:t>
            </a:r>
            <a:r>
              <a:rPr lang="ru-RU" dirty="0" err="1" smtClean="0"/>
              <a:t>Франсоа</a:t>
            </a:r>
            <a:r>
              <a:rPr lang="ru-RU" dirty="0" smtClean="0"/>
              <a:t> I и Анри </a:t>
            </a:r>
            <a:r>
              <a:rPr lang="ru-RU" dirty="0" smtClean="0"/>
              <a:t>II е </a:t>
            </a:r>
            <a:r>
              <a:rPr lang="ru-RU" dirty="0" smtClean="0"/>
              <a:t>разрушен и </a:t>
            </a:r>
            <a:r>
              <a:rPr lang="ru-RU" dirty="0" err="1" smtClean="0"/>
              <a:t>отново</a:t>
            </a:r>
            <a:r>
              <a:rPr lang="ru-RU" dirty="0" smtClean="0"/>
              <a:t> </a:t>
            </a:r>
            <a:r>
              <a:rPr lang="ru-RU" dirty="0" err="1" smtClean="0"/>
              <a:t>издигнат</a:t>
            </a:r>
            <a:r>
              <a:rPr lang="ru-RU" dirty="0" smtClean="0"/>
              <a:t>. </a:t>
            </a:r>
            <a:r>
              <a:rPr lang="ru-RU" dirty="0" err="1" smtClean="0"/>
              <a:t>Основите</a:t>
            </a:r>
            <a:r>
              <a:rPr lang="ru-RU" dirty="0" smtClean="0"/>
              <a:t> на </a:t>
            </a:r>
            <a:r>
              <a:rPr lang="ru-RU" dirty="0" err="1" smtClean="0"/>
              <a:t>първоначалното</a:t>
            </a:r>
            <a:r>
              <a:rPr lang="ru-RU" dirty="0" smtClean="0"/>
              <a:t> укрепление </a:t>
            </a:r>
            <a:r>
              <a:rPr lang="ru-RU" dirty="0" err="1" smtClean="0"/>
              <a:t>днес</a:t>
            </a:r>
            <a:r>
              <a:rPr lang="ru-RU" dirty="0" smtClean="0"/>
              <a:t> </a:t>
            </a:r>
            <a:r>
              <a:rPr lang="ru-RU" dirty="0" err="1" smtClean="0"/>
              <a:t>могат</a:t>
            </a:r>
            <a:r>
              <a:rPr lang="ru-RU" dirty="0" smtClean="0"/>
              <a:t> да се видят под </a:t>
            </a:r>
            <a:r>
              <a:rPr lang="ru-RU" dirty="0" err="1" smtClean="0"/>
              <a:t>Залата</a:t>
            </a:r>
            <a:r>
              <a:rPr lang="ru-RU" dirty="0" smtClean="0"/>
              <a:t> на </a:t>
            </a:r>
            <a:r>
              <a:rPr lang="ru-RU" dirty="0" err="1" smtClean="0"/>
              <a:t>кариатидите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Завършването</a:t>
            </a:r>
            <a:r>
              <a:rPr lang="ru-RU" dirty="0" smtClean="0"/>
              <a:t> на </a:t>
            </a:r>
            <a:r>
              <a:rPr lang="ru-RU" dirty="0" err="1" smtClean="0"/>
              <a:t>оставащата</a:t>
            </a:r>
            <a:r>
              <a:rPr lang="ru-RU" dirty="0" smtClean="0"/>
              <a:t> част от </a:t>
            </a:r>
            <a:r>
              <a:rPr lang="ru-RU" dirty="0" err="1" smtClean="0"/>
              <a:t>двореца</a:t>
            </a:r>
            <a:r>
              <a:rPr lang="ru-RU" dirty="0" smtClean="0"/>
              <a:t> е </a:t>
            </a:r>
            <a:r>
              <a:rPr lang="ru-RU" dirty="0" err="1" smtClean="0"/>
              <a:t>започнато</a:t>
            </a:r>
            <a:r>
              <a:rPr lang="ru-RU" dirty="0" smtClean="0"/>
              <a:t> </a:t>
            </a:r>
            <a:r>
              <a:rPr lang="ru-RU" dirty="0" err="1" smtClean="0"/>
              <a:t>през</a:t>
            </a:r>
            <a:r>
              <a:rPr lang="ru-RU" dirty="0" smtClean="0"/>
              <a:t> 1546 и е в </a:t>
            </a:r>
            <a:r>
              <a:rPr lang="ru-RU" dirty="0" err="1" smtClean="0"/>
              <a:t>ренесансов</a:t>
            </a:r>
            <a:r>
              <a:rPr lang="ru-RU" dirty="0" smtClean="0"/>
              <a:t> стил. По </a:t>
            </a:r>
            <a:r>
              <a:rPr lang="ru-RU" dirty="0" err="1" smtClean="0"/>
              <a:t>това</a:t>
            </a:r>
            <a:r>
              <a:rPr lang="ru-RU" dirty="0" smtClean="0"/>
              <a:t> </a:t>
            </a:r>
            <a:r>
              <a:rPr lang="ru-RU" dirty="0" err="1" smtClean="0"/>
              <a:t>време</a:t>
            </a:r>
            <a:r>
              <a:rPr lang="ru-RU" dirty="0" smtClean="0"/>
              <a:t> </a:t>
            </a:r>
            <a:r>
              <a:rPr lang="ru-RU" dirty="0" err="1" smtClean="0"/>
              <a:t>кралската</a:t>
            </a:r>
            <a:r>
              <a:rPr lang="ru-RU" dirty="0" smtClean="0"/>
              <a:t> резиденция се мести в </a:t>
            </a:r>
            <a:r>
              <a:rPr lang="ru-RU" dirty="0" err="1" smtClean="0"/>
              <a:t>Тюйлери</a:t>
            </a:r>
            <a:r>
              <a:rPr lang="ru-RU" dirty="0" smtClean="0"/>
              <a:t>. </a:t>
            </a:r>
            <a:r>
              <a:rPr lang="ru-RU" dirty="0" err="1" smtClean="0"/>
              <a:t>Голямата</a:t>
            </a:r>
            <a:r>
              <a:rPr lang="ru-RU" dirty="0" smtClean="0"/>
              <a:t> </a:t>
            </a:r>
            <a:r>
              <a:rPr lang="ru-RU" dirty="0" err="1" smtClean="0"/>
              <a:t>галерия</a:t>
            </a:r>
            <a:r>
              <a:rPr lang="ru-RU" dirty="0" smtClean="0"/>
              <a:t> е построена по </a:t>
            </a:r>
            <a:r>
              <a:rPr lang="ru-RU" dirty="0" err="1" smtClean="0"/>
              <a:t>времето</a:t>
            </a:r>
            <a:r>
              <a:rPr lang="ru-RU" dirty="0" smtClean="0"/>
              <a:t> на Анри IV и е с </a:t>
            </a:r>
            <a:r>
              <a:rPr lang="ru-RU" dirty="0" err="1" smtClean="0"/>
              <a:t>дължина</a:t>
            </a:r>
            <a:r>
              <a:rPr lang="ru-RU" dirty="0" smtClean="0"/>
              <a:t> над </a:t>
            </a:r>
            <a:r>
              <a:rPr lang="ru-RU" dirty="0" err="1" smtClean="0"/>
              <a:t>една</a:t>
            </a:r>
            <a:r>
              <a:rPr lang="ru-RU" dirty="0" smtClean="0"/>
              <a:t> миля, </a:t>
            </a:r>
            <a:r>
              <a:rPr lang="ru-RU" dirty="0" err="1" smtClean="0"/>
              <a:t>достигайки</a:t>
            </a:r>
            <a:r>
              <a:rPr lang="ru-RU" dirty="0" smtClean="0"/>
              <a:t> сто фута ширина. Анри IV </a:t>
            </a:r>
            <a:r>
              <a:rPr lang="ru-RU" dirty="0" err="1" smtClean="0"/>
              <a:t>слага</a:t>
            </a:r>
            <a:r>
              <a:rPr lang="ru-RU" dirty="0" smtClean="0"/>
              <a:t> начало на </a:t>
            </a:r>
            <a:r>
              <a:rPr lang="ru-RU" dirty="0" err="1" smtClean="0"/>
              <a:t>традицията</a:t>
            </a:r>
            <a:r>
              <a:rPr lang="ru-RU" dirty="0" smtClean="0"/>
              <a:t> в </a:t>
            </a:r>
            <a:r>
              <a:rPr lang="ru-RU" dirty="0" err="1" smtClean="0"/>
              <a:t>двореца</a:t>
            </a:r>
            <a:r>
              <a:rPr lang="ru-RU" dirty="0" smtClean="0"/>
              <a:t> да се </a:t>
            </a:r>
            <a:r>
              <a:rPr lang="ru-RU" dirty="0" err="1" smtClean="0"/>
              <a:t>канят</a:t>
            </a:r>
            <a:r>
              <a:rPr lang="ru-RU" dirty="0" smtClean="0"/>
              <a:t> </a:t>
            </a:r>
            <a:r>
              <a:rPr lang="ru-RU" dirty="0" err="1" smtClean="0"/>
              <a:t>именити</a:t>
            </a:r>
            <a:r>
              <a:rPr lang="ru-RU" dirty="0" smtClean="0"/>
              <a:t> </a:t>
            </a:r>
            <a:r>
              <a:rPr lang="ru-RU" dirty="0" err="1" smtClean="0"/>
              <a:t>художници</a:t>
            </a:r>
            <a:r>
              <a:rPr lang="ru-RU" dirty="0" smtClean="0"/>
              <a:t> и </a:t>
            </a:r>
            <a:r>
              <a:rPr lang="ru-RU" dirty="0" err="1" smtClean="0"/>
              <a:t>занаятчии</a:t>
            </a:r>
            <a:r>
              <a:rPr lang="ru-RU" dirty="0" smtClean="0"/>
              <a:t>, </a:t>
            </a:r>
            <a:r>
              <a:rPr lang="ru-RU" dirty="0" err="1" smtClean="0"/>
              <a:t>които</a:t>
            </a:r>
            <a:r>
              <a:rPr lang="ru-RU" dirty="0" smtClean="0"/>
              <a:t> да </a:t>
            </a:r>
            <a:r>
              <a:rPr lang="ru-RU" dirty="0" err="1" smtClean="0"/>
              <a:t>работят</a:t>
            </a:r>
            <a:r>
              <a:rPr lang="ru-RU" dirty="0" smtClean="0"/>
              <a:t> по </a:t>
            </a:r>
            <a:r>
              <a:rPr lang="ru-RU" dirty="0" err="1" smtClean="0"/>
              <a:t>долните</a:t>
            </a:r>
            <a:r>
              <a:rPr lang="ru-RU" dirty="0" smtClean="0"/>
              <a:t> </a:t>
            </a:r>
            <a:r>
              <a:rPr lang="ru-RU" dirty="0" err="1" smtClean="0"/>
              <a:t>етажи</a:t>
            </a:r>
            <a:r>
              <a:rPr lang="ru-RU" dirty="0" smtClean="0"/>
              <a:t> на </a:t>
            </a:r>
            <a:r>
              <a:rPr lang="ru-RU" dirty="0" err="1" smtClean="0"/>
              <a:t>сградата</a:t>
            </a:r>
            <a:r>
              <a:rPr lang="ru-RU" dirty="0" smtClean="0"/>
              <a:t>. Клод Перо (1665 – 1680) </a:t>
            </a:r>
            <a:r>
              <a:rPr lang="ru-RU" dirty="0" err="1" smtClean="0"/>
              <a:t>построява</a:t>
            </a:r>
            <a:r>
              <a:rPr lang="ru-RU" dirty="0" smtClean="0"/>
              <a:t> </a:t>
            </a:r>
            <a:r>
              <a:rPr lang="ru-RU" dirty="0" err="1" smtClean="0"/>
              <a:t>източното</a:t>
            </a:r>
            <a:r>
              <a:rPr lang="ru-RU" dirty="0" smtClean="0"/>
              <a:t> </a:t>
            </a:r>
            <a:r>
              <a:rPr lang="ru-RU" dirty="0" err="1" smtClean="0"/>
              <a:t>крило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През</a:t>
            </a:r>
            <a:r>
              <a:rPr lang="ru-RU" dirty="0" smtClean="0"/>
              <a:t> 1674 г. </a:t>
            </a:r>
            <a:r>
              <a:rPr lang="ru-RU" dirty="0" err="1" smtClean="0"/>
              <a:t>кралската</a:t>
            </a:r>
            <a:r>
              <a:rPr lang="ru-RU" dirty="0" smtClean="0"/>
              <a:t> резиденция се мести </a:t>
            </a:r>
            <a:r>
              <a:rPr lang="ru-RU" dirty="0" err="1" smtClean="0"/>
              <a:t>във</a:t>
            </a:r>
            <a:r>
              <a:rPr lang="ru-RU" dirty="0" smtClean="0"/>
              <a:t> </a:t>
            </a:r>
            <a:r>
              <a:rPr lang="ru-RU" dirty="0" err="1" smtClean="0"/>
              <a:t>Версай</a:t>
            </a:r>
            <a:r>
              <a:rPr lang="ru-RU" dirty="0" smtClean="0"/>
              <a:t> и в </a:t>
            </a:r>
            <a:r>
              <a:rPr lang="ru-RU" dirty="0" err="1" smtClean="0"/>
              <a:t>Лувъра</a:t>
            </a:r>
            <a:r>
              <a:rPr lang="ru-RU" dirty="0" smtClean="0"/>
              <a:t> се </a:t>
            </a:r>
            <a:r>
              <a:rPr lang="ru-RU" dirty="0" err="1" smtClean="0"/>
              <a:t>помещават</a:t>
            </a:r>
            <a:r>
              <a:rPr lang="ru-RU" dirty="0" smtClean="0"/>
              <a:t> </a:t>
            </a:r>
            <a:r>
              <a:rPr lang="ru-RU" dirty="0" err="1" smtClean="0"/>
              <a:t>Френската</a:t>
            </a:r>
            <a:r>
              <a:rPr lang="ru-RU" dirty="0" smtClean="0"/>
              <a:t> академия на </a:t>
            </a:r>
            <a:r>
              <a:rPr lang="ru-RU" dirty="0" err="1" smtClean="0"/>
              <a:t>науките</a:t>
            </a:r>
            <a:r>
              <a:rPr lang="ru-RU" dirty="0" smtClean="0"/>
              <a:t> и </a:t>
            </a:r>
            <a:r>
              <a:rPr lang="ru-RU" dirty="0" err="1" smtClean="0"/>
              <a:t>Кралската</a:t>
            </a:r>
            <a:r>
              <a:rPr lang="ru-RU" dirty="0" smtClean="0"/>
              <a:t> </a:t>
            </a:r>
            <a:r>
              <a:rPr lang="ru-RU" dirty="0" err="1" smtClean="0"/>
              <a:t>художествена</a:t>
            </a:r>
            <a:r>
              <a:rPr lang="ru-RU" dirty="0" smtClean="0"/>
              <a:t> академия.</a:t>
            </a:r>
          </a:p>
          <a:p>
            <a:r>
              <a:rPr lang="ru-RU" dirty="0" smtClean="0"/>
              <a:t>При </a:t>
            </a:r>
            <a:r>
              <a:rPr lang="ru-RU" dirty="0" err="1" smtClean="0"/>
              <a:t>управлението</a:t>
            </a:r>
            <a:r>
              <a:rPr lang="ru-RU" dirty="0" smtClean="0"/>
              <a:t> на Наполеон III по </a:t>
            </a:r>
            <a:r>
              <a:rPr lang="ru-RU" dirty="0" err="1" smtClean="0"/>
              <a:t>двореца</a:t>
            </a:r>
            <a:r>
              <a:rPr lang="ru-RU" dirty="0" smtClean="0"/>
              <a:t> все </a:t>
            </a:r>
            <a:r>
              <a:rPr lang="ru-RU" dirty="0" err="1" smtClean="0"/>
              <a:t>още</a:t>
            </a:r>
            <a:r>
              <a:rPr lang="ru-RU" dirty="0" smtClean="0"/>
              <a:t> се </a:t>
            </a:r>
            <a:r>
              <a:rPr lang="ru-RU" dirty="0" err="1" smtClean="0"/>
              <a:t>достроява</a:t>
            </a:r>
            <a:r>
              <a:rPr lang="ru-RU" dirty="0" smtClean="0"/>
              <a:t>. </a:t>
            </a:r>
            <a:r>
              <a:rPr lang="ru-RU" dirty="0" err="1" smtClean="0"/>
              <a:t>Работата</a:t>
            </a:r>
            <a:r>
              <a:rPr lang="ru-RU" dirty="0" smtClean="0"/>
              <a:t> по ново </a:t>
            </a:r>
            <a:r>
              <a:rPr lang="ru-RU" dirty="0" err="1" smtClean="0"/>
              <a:t>крило</a:t>
            </a:r>
            <a:r>
              <a:rPr lang="ru-RU" dirty="0" smtClean="0"/>
              <a:t> на музея </a:t>
            </a:r>
            <a:r>
              <a:rPr lang="ru-RU" dirty="0" err="1" smtClean="0"/>
              <a:t>продължава</a:t>
            </a:r>
            <a:r>
              <a:rPr lang="ru-RU" dirty="0" smtClean="0"/>
              <a:t> до </a:t>
            </a:r>
            <a:r>
              <a:rPr lang="ru-RU" dirty="0" smtClean="0"/>
              <a:t>1878г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Архитектурата</a:t>
            </a:r>
            <a:r>
              <a:rPr lang="ru-RU" dirty="0" smtClean="0"/>
              <a:t> на </a:t>
            </a:r>
            <a:r>
              <a:rPr lang="ru-RU" dirty="0" err="1" smtClean="0"/>
              <a:t>сградата</a:t>
            </a:r>
            <a:r>
              <a:rPr lang="ru-RU" dirty="0" smtClean="0"/>
              <a:t> е оценена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класическа</a:t>
            </a:r>
            <a:r>
              <a:rPr lang="ru-RU" dirty="0" smtClean="0"/>
              <a:t> в </a:t>
            </a:r>
            <a:r>
              <a:rPr lang="ru-RU" dirty="0" err="1" smtClean="0"/>
              <a:t>най-величествена</a:t>
            </a:r>
            <a:r>
              <a:rPr lang="ru-RU" dirty="0" smtClean="0"/>
              <a:t> и </a:t>
            </a:r>
            <a:r>
              <a:rPr lang="ru-RU" dirty="0" err="1" smtClean="0"/>
              <a:t>самоуверена</a:t>
            </a:r>
            <a:r>
              <a:rPr lang="ru-RU" dirty="0" smtClean="0"/>
              <a:t> форма</a:t>
            </a:r>
            <a:r>
              <a:rPr lang="ru-RU" dirty="0" smtClean="0"/>
              <a:t>.</a:t>
            </a:r>
            <a:endParaRPr lang="ru-RU" dirty="0" smtClean="0"/>
          </a:p>
          <a:p>
            <a:endParaRPr lang="bg-BG" dirty="0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Музей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err="1" smtClean="0"/>
              <a:t>През</a:t>
            </a:r>
            <a:r>
              <a:rPr lang="ru-RU" dirty="0" smtClean="0"/>
              <a:t> 1699 г. в </a:t>
            </a:r>
            <a:r>
              <a:rPr lang="ru-RU" dirty="0" err="1" smtClean="0"/>
              <a:t>Лувъра</a:t>
            </a:r>
            <a:r>
              <a:rPr lang="ru-RU" dirty="0" smtClean="0"/>
              <a:t> е </a:t>
            </a:r>
            <a:r>
              <a:rPr lang="ru-RU" dirty="0" err="1" smtClean="0"/>
              <a:t>организиран</a:t>
            </a:r>
            <a:r>
              <a:rPr lang="ru-RU" dirty="0" smtClean="0"/>
              <a:t> </a:t>
            </a:r>
            <a:r>
              <a:rPr lang="ru-RU" dirty="0" err="1" smtClean="0"/>
              <a:t>първият</a:t>
            </a:r>
            <a:r>
              <a:rPr lang="ru-RU" dirty="0" smtClean="0"/>
              <a:t> Салон. С </a:t>
            </a:r>
            <a:r>
              <a:rPr lang="ru-RU" dirty="0" err="1" smtClean="0"/>
              <a:t>идването</a:t>
            </a:r>
            <a:r>
              <a:rPr lang="ru-RU" dirty="0" smtClean="0"/>
              <a:t> на </a:t>
            </a:r>
            <a:r>
              <a:rPr lang="ru-RU" dirty="0" err="1" smtClean="0"/>
              <a:t>Френската</a:t>
            </a:r>
            <a:r>
              <a:rPr lang="ru-RU" dirty="0" smtClean="0"/>
              <a:t> революция </a:t>
            </a:r>
            <a:r>
              <a:rPr lang="ru-RU" dirty="0" err="1" smtClean="0"/>
              <a:t>резиденцията</a:t>
            </a:r>
            <a:r>
              <a:rPr lang="ru-RU" dirty="0" smtClean="0"/>
              <a:t> е </a:t>
            </a:r>
            <a:r>
              <a:rPr lang="ru-RU" dirty="0" err="1" smtClean="0"/>
              <a:t>обявена</a:t>
            </a:r>
            <a:r>
              <a:rPr lang="ru-RU" dirty="0" smtClean="0"/>
              <a:t> за хранилище на </a:t>
            </a:r>
            <a:r>
              <a:rPr lang="ru-RU" dirty="0" err="1" smtClean="0"/>
              <a:t>изкуствата</a:t>
            </a:r>
            <a:r>
              <a:rPr lang="ru-RU" dirty="0" smtClean="0"/>
              <a:t> и </a:t>
            </a:r>
            <a:r>
              <a:rPr lang="ru-RU" dirty="0" err="1" smtClean="0"/>
              <a:t>науките</a:t>
            </a:r>
            <a:r>
              <a:rPr lang="ru-RU" dirty="0" smtClean="0"/>
              <a:t>, а от 1793 г. е централен музей на </a:t>
            </a:r>
            <a:r>
              <a:rPr lang="ru-RU" dirty="0" err="1" smtClean="0"/>
              <a:t>изкуствата</a:t>
            </a:r>
            <a:r>
              <a:rPr lang="ru-RU" dirty="0" smtClean="0"/>
              <a:t>. В </a:t>
            </a:r>
            <a:r>
              <a:rPr lang="ru-RU" dirty="0" err="1" smtClean="0"/>
              <a:t>следващите</a:t>
            </a:r>
            <a:r>
              <a:rPr lang="ru-RU" dirty="0" smtClean="0"/>
              <a:t> 70 </a:t>
            </a:r>
            <a:r>
              <a:rPr lang="ru-RU" dirty="0" err="1" smtClean="0"/>
              <a:t>години</a:t>
            </a:r>
            <a:r>
              <a:rPr lang="ru-RU" dirty="0" smtClean="0"/>
              <a:t> </a:t>
            </a:r>
            <a:r>
              <a:rPr lang="ru-RU" dirty="0" err="1" smtClean="0"/>
              <a:t>към</a:t>
            </a:r>
            <a:r>
              <a:rPr lang="ru-RU" dirty="0" smtClean="0"/>
              <a:t> </a:t>
            </a:r>
            <a:r>
              <a:rPr lang="ru-RU" dirty="0" err="1" smtClean="0"/>
              <a:t>Лувъра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добавени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1798 – 1815 – Музей Наполеон (</a:t>
            </a:r>
            <a:r>
              <a:rPr lang="ru-RU" dirty="0" err="1" smtClean="0"/>
              <a:t>заграбеното</a:t>
            </a:r>
            <a:r>
              <a:rPr lang="ru-RU" dirty="0" smtClean="0"/>
              <a:t> от Ватикана, Венеция и </a:t>
            </a:r>
            <a:r>
              <a:rPr lang="ru-RU" dirty="0" err="1" smtClean="0"/>
              <a:t>колониите</a:t>
            </a:r>
            <a:r>
              <a:rPr lang="ru-RU" dirty="0" smtClean="0"/>
              <a:t>)</a:t>
            </a:r>
          </a:p>
          <a:p>
            <a:r>
              <a:rPr lang="ru-RU" dirty="0" smtClean="0"/>
              <a:t>1824 – Музей на </a:t>
            </a:r>
            <a:r>
              <a:rPr lang="ru-RU" dirty="0" err="1" smtClean="0"/>
              <a:t>съвременната</a:t>
            </a:r>
            <a:r>
              <a:rPr lang="ru-RU" dirty="0" smtClean="0"/>
              <a:t> </a:t>
            </a:r>
            <a:r>
              <a:rPr lang="ru-RU" dirty="0" err="1" smtClean="0"/>
              <a:t>скулптура</a:t>
            </a:r>
            <a:endParaRPr lang="ru-RU" dirty="0" smtClean="0"/>
          </a:p>
          <a:p>
            <a:r>
              <a:rPr lang="ru-RU" dirty="0" smtClean="0"/>
              <a:t>1827 – Музей на </a:t>
            </a:r>
            <a:r>
              <a:rPr lang="ru-RU" dirty="0" err="1" smtClean="0"/>
              <a:t>Шарл</a:t>
            </a:r>
            <a:r>
              <a:rPr lang="ru-RU" dirty="0" smtClean="0"/>
              <a:t> Х и </a:t>
            </a:r>
            <a:r>
              <a:rPr lang="ru-RU" dirty="0" err="1" smtClean="0"/>
              <a:t>Морски</a:t>
            </a:r>
            <a:r>
              <a:rPr lang="ru-RU" dirty="0" smtClean="0"/>
              <a:t> музей</a:t>
            </a:r>
          </a:p>
          <a:p>
            <a:r>
              <a:rPr lang="ru-RU" dirty="0" smtClean="0"/>
              <a:t>1849 – Музей на </a:t>
            </a:r>
            <a:r>
              <a:rPr lang="ru-RU" dirty="0" err="1" smtClean="0"/>
              <a:t>Асирия</a:t>
            </a:r>
            <a:endParaRPr lang="ru-RU" dirty="0" smtClean="0"/>
          </a:p>
          <a:p>
            <a:r>
              <a:rPr lang="ru-RU" dirty="0" smtClean="0"/>
              <a:t>1850 – </a:t>
            </a:r>
            <a:r>
              <a:rPr lang="ru-RU" dirty="0" err="1" smtClean="0"/>
              <a:t>Мексикански</a:t>
            </a:r>
            <a:r>
              <a:rPr lang="ru-RU" dirty="0" smtClean="0"/>
              <a:t>, </a:t>
            </a:r>
            <a:r>
              <a:rPr lang="ru-RU" dirty="0" err="1" smtClean="0"/>
              <a:t>алжирски</a:t>
            </a:r>
            <a:r>
              <a:rPr lang="ru-RU" dirty="0" smtClean="0"/>
              <a:t> и </a:t>
            </a:r>
            <a:r>
              <a:rPr lang="ru-RU" dirty="0" err="1" smtClean="0"/>
              <a:t>етнографски</a:t>
            </a:r>
            <a:r>
              <a:rPr lang="ru-RU" dirty="0" smtClean="0"/>
              <a:t> музей</a:t>
            </a:r>
          </a:p>
          <a:p>
            <a:r>
              <a:rPr lang="ru-RU" dirty="0" smtClean="0"/>
              <a:t>1852 – 70 – Музей на </a:t>
            </a:r>
            <a:r>
              <a:rPr lang="ru-RU" dirty="0" err="1" smtClean="0"/>
              <a:t>сузерените</a:t>
            </a:r>
            <a:endParaRPr lang="ru-RU" dirty="0" smtClean="0"/>
          </a:p>
          <a:p>
            <a:r>
              <a:rPr lang="ru-RU" dirty="0" smtClean="0"/>
              <a:t>1863 – Музей на Наполеон III.</a:t>
            </a:r>
          </a:p>
          <a:p>
            <a:r>
              <a:rPr lang="ru-RU" dirty="0" err="1" smtClean="0"/>
              <a:t>Дълго</a:t>
            </a:r>
            <a:r>
              <a:rPr lang="ru-RU" dirty="0" smtClean="0"/>
              <a:t> </a:t>
            </a:r>
            <a:r>
              <a:rPr lang="ru-RU" dirty="0" err="1" smtClean="0"/>
              <a:t>време</a:t>
            </a:r>
            <a:r>
              <a:rPr lang="ru-RU" dirty="0" smtClean="0"/>
              <a:t> </a:t>
            </a:r>
            <a:r>
              <a:rPr lang="ru-RU" dirty="0" err="1" smtClean="0"/>
              <a:t>управляван</a:t>
            </a:r>
            <a:r>
              <a:rPr lang="ru-RU" dirty="0" smtClean="0"/>
              <a:t> от </a:t>
            </a:r>
            <a:r>
              <a:rPr lang="ru-RU" dirty="0" err="1" smtClean="0"/>
              <a:t>френската</a:t>
            </a:r>
            <a:r>
              <a:rPr lang="ru-RU" dirty="0" smtClean="0"/>
              <a:t> </a:t>
            </a:r>
            <a:r>
              <a:rPr lang="ru-RU" dirty="0" err="1" smtClean="0"/>
              <a:t>държава</a:t>
            </a:r>
            <a:r>
              <a:rPr lang="ru-RU" dirty="0" smtClean="0"/>
              <a:t>, наскоро </a:t>
            </a:r>
            <a:r>
              <a:rPr lang="ru-RU" dirty="0" err="1" smtClean="0"/>
              <a:t>Лувърът</a:t>
            </a:r>
            <a:r>
              <a:rPr lang="ru-RU" dirty="0" smtClean="0"/>
              <a:t> </a:t>
            </a:r>
            <a:r>
              <a:rPr lang="ru-RU" dirty="0" err="1" smtClean="0"/>
              <a:t>получава</a:t>
            </a:r>
            <a:r>
              <a:rPr lang="ru-RU" dirty="0" smtClean="0"/>
              <a:t> права за самоуправление, за да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по-добре</a:t>
            </a:r>
            <a:r>
              <a:rPr lang="ru-RU" dirty="0" smtClean="0"/>
              <a:t> </a:t>
            </a:r>
            <a:r>
              <a:rPr lang="ru-RU" dirty="0" err="1" smtClean="0"/>
              <a:t>да</a:t>
            </a:r>
            <a:r>
              <a:rPr lang="ru-RU" dirty="0" smtClean="0"/>
              <a:t> се </a:t>
            </a:r>
            <a:r>
              <a:rPr lang="ru-RU" dirty="0" err="1" smtClean="0"/>
              <a:t>справи</a:t>
            </a:r>
            <a:r>
              <a:rPr lang="ru-RU" dirty="0" smtClean="0"/>
              <a:t> с </a:t>
            </a:r>
            <a:r>
              <a:rPr lang="ru-RU" dirty="0" err="1" smtClean="0"/>
              <a:t>растежа</a:t>
            </a:r>
            <a:r>
              <a:rPr lang="ru-RU" dirty="0" smtClean="0"/>
              <a:t> си.</a:t>
            </a:r>
          </a:p>
          <a:p>
            <a:r>
              <a:rPr lang="ru-RU" dirty="0" err="1" smtClean="0"/>
              <a:t>Най-значимата</a:t>
            </a:r>
            <a:r>
              <a:rPr lang="ru-RU" dirty="0" smtClean="0"/>
              <a:t> </a:t>
            </a:r>
            <a:r>
              <a:rPr lang="ru-RU" dirty="0" err="1" smtClean="0"/>
              <a:t>скорошна</a:t>
            </a:r>
            <a:r>
              <a:rPr lang="ru-RU" dirty="0" smtClean="0"/>
              <a:t> </a:t>
            </a:r>
            <a:r>
              <a:rPr lang="ru-RU" dirty="0" err="1" smtClean="0"/>
              <a:t>промяна</a:t>
            </a:r>
            <a:r>
              <a:rPr lang="ru-RU" dirty="0" smtClean="0"/>
              <a:t> </a:t>
            </a:r>
            <a:r>
              <a:rPr lang="ru-RU" dirty="0" err="1" smtClean="0"/>
              <a:t>във</a:t>
            </a:r>
            <a:r>
              <a:rPr lang="ru-RU" dirty="0" smtClean="0"/>
              <a:t> </a:t>
            </a:r>
            <a:r>
              <a:rPr lang="ru-RU" dirty="0" err="1" smtClean="0"/>
              <a:t>външния</a:t>
            </a:r>
            <a:r>
              <a:rPr lang="ru-RU" dirty="0" smtClean="0"/>
              <a:t> вид на музея е </a:t>
            </a:r>
            <a:r>
              <a:rPr lang="ru-RU" dirty="0" err="1" smtClean="0"/>
              <a:t>проектът</a:t>
            </a:r>
            <a:r>
              <a:rPr lang="ru-RU" dirty="0" smtClean="0"/>
              <a:t> „</a:t>
            </a:r>
            <a:r>
              <a:rPr lang="ru-RU" dirty="0" err="1" smtClean="0"/>
              <a:t>Grand</a:t>
            </a:r>
            <a:r>
              <a:rPr lang="ru-RU" dirty="0" smtClean="0"/>
              <a:t> </a:t>
            </a:r>
            <a:r>
              <a:rPr lang="ru-RU" dirty="0" err="1" smtClean="0"/>
              <a:t>Louvre</a:t>
            </a:r>
            <a:r>
              <a:rPr lang="ru-RU" dirty="0" smtClean="0"/>
              <a:t>“ на </a:t>
            </a:r>
            <a:r>
              <a:rPr lang="ru-RU" dirty="0" err="1" smtClean="0"/>
              <a:t>архитекта</a:t>
            </a:r>
            <a:r>
              <a:rPr lang="ru-RU" dirty="0" smtClean="0"/>
              <a:t> </a:t>
            </a:r>
            <a:r>
              <a:rPr lang="ru-RU" dirty="0" err="1" smtClean="0"/>
              <a:t>Йау</a:t>
            </a:r>
            <a:r>
              <a:rPr lang="ru-RU" dirty="0" smtClean="0"/>
              <a:t> </a:t>
            </a:r>
            <a:r>
              <a:rPr lang="ru-RU" dirty="0" err="1" smtClean="0"/>
              <a:t>Минг</a:t>
            </a:r>
            <a:r>
              <a:rPr lang="ru-RU" dirty="0" smtClean="0"/>
              <a:t> Пей, </a:t>
            </a:r>
            <a:r>
              <a:rPr lang="ru-RU" dirty="0" err="1" smtClean="0"/>
              <a:t>реализиран</a:t>
            </a:r>
            <a:r>
              <a:rPr lang="ru-RU" dirty="0" smtClean="0"/>
              <a:t> </a:t>
            </a:r>
            <a:r>
              <a:rPr lang="ru-RU" dirty="0" err="1" smtClean="0"/>
              <a:t>със</a:t>
            </a:r>
            <a:r>
              <a:rPr lang="ru-RU" dirty="0" smtClean="0"/>
              <a:t> </a:t>
            </a:r>
            <a:r>
              <a:rPr lang="ru-RU" dirty="0" err="1" smtClean="0"/>
              <a:t>сътрудничеството</a:t>
            </a:r>
            <a:r>
              <a:rPr lang="ru-RU" dirty="0" smtClean="0"/>
              <a:t> на </a:t>
            </a:r>
            <a:r>
              <a:rPr lang="ru-RU" dirty="0" err="1" smtClean="0"/>
              <a:t>тогавашния</a:t>
            </a:r>
            <a:r>
              <a:rPr lang="ru-RU" dirty="0" smtClean="0"/>
              <a:t> президент </a:t>
            </a:r>
            <a:r>
              <a:rPr lang="ru-RU" dirty="0" err="1" smtClean="0"/>
              <a:t>Франсоа</a:t>
            </a:r>
            <a:r>
              <a:rPr lang="ru-RU" dirty="0" smtClean="0"/>
              <a:t> </a:t>
            </a:r>
            <a:r>
              <a:rPr lang="ru-RU" dirty="0" err="1" smtClean="0"/>
              <a:t>Митеран</a:t>
            </a:r>
            <a:r>
              <a:rPr lang="ru-RU" dirty="0" smtClean="0"/>
              <a:t>. Отворено е </a:t>
            </a:r>
            <a:r>
              <a:rPr lang="ru-RU" dirty="0" err="1" smtClean="0"/>
              <a:t>северното</a:t>
            </a:r>
            <a:r>
              <a:rPr lang="ru-RU" dirty="0" smtClean="0"/>
              <a:t> </a:t>
            </a:r>
            <a:r>
              <a:rPr lang="ru-RU" dirty="0" err="1" smtClean="0"/>
              <a:t>крило</a:t>
            </a:r>
            <a:r>
              <a:rPr lang="ru-RU" dirty="0" smtClean="0"/>
              <a:t> на </a:t>
            </a:r>
            <a:r>
              <a:rPr lang="ru-RU" dirty="0" err="1" smtClean="0"/>
              <a:t>зданието</a:t>
            </a:r>
            <a:r>
              <a:rPr lang="ru-RU" dirty="0" smtClean="0"/>
              <a:t>, </a:t>
            </a:r>
            <a:r>
              <a:rPr lang="ru-RU" dirty="0" err="1" smtClean="0"/>
              <a:t>което</a:t>
            </a:r>
            <a:r>
              <a:rPr lang="ru-RU" dirty="0" smtClean="0"/>
              <a:t> </a:t>
            </a:r>
            <a:r>
              <a:rPr lang="ru-RU" dirty="0" err="1" smtClean="0"/>
              <a:t>дотогава</a:t>
            </a:r>
            <a:r>
              <a:rPr lang="ru-RU" dirty="0" smtClean="0"/>
              <a:t> се е </a:t>
            </a:r>
            <a:r>
              <a:rPr lang="ru-RU" dirty="0" err="1" smtClean="0"/>
              <a:t>ползвало</a:t>
            </a:r>
            <a:r>
              <a:rPr lang="ru-RU" dirty="0" smtClean="0"/>
              <a:t> за </a:t>
            </a:r>
            <a:r>
              <a:rPr lang="ru-RU" dirty="0" err="1" smtClean="0"/>
              <a:t>правителствени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r>
              <a:rPr lang="ru-RU" dirty="0" smtClean="0"/>
              <a:t>, а в </a:t>
            </a:r>
            <a:r>
              <a:rPr lang="ru-RU" dirty="0" err="1" smtClean="0"/>
              <a:t>центъра</a:t>
            </a:r>
            <a:r>
              <a:rPr lang="ru-RU" dirty="0" smtClean="0"/>
              <a:t> на </a:t>
            </a:r>
            <a:r>
              <a:rPr lang="ru-RU" dirty="0" err="1" smtClean="0"/>
              <a:t>двореца</a:t>
            </a:r>
            <a:r>
              <a:rPr lang="ru-RU" dirty="0" smtClean="0"/>
              <a:t> е </a:t>
            </a:r>
            <a:r>
              <a:rPr lang="ru-RU" dirty="0" err="1" smtClean="0"/>
              <a:t>поставена</a:t>
            </a:r>
            <a:r>
              <a:rPr lang="ru-RU" dirty="0" smtClean="0"/>
              <a:t> </a:t>
            </a:r>
            <a:r>
              <a:rPr lang="ru-RU" dirty="0" err="1" smtClean="0"/>
              <a:t>стъклената</a:t>
            </a:r>
            <a:r>
              <a:rPr lang="ru-RU" dirty="0" smtClean="0"/>
              <a:t> пирамида. </a:t>
            </a:r>
            <a:r>
              <a:rPr lang="ru-RU" dirty="0" err="1" smtClean="0"/>
              <a:t>Значително</a:t>
            </a:r>
            <a:r>
              <a:rPr lang="ru-RU" dirty="0" smtClean="0"/>
              <a:t> </a:t>
            </a:r>
            <a:r>
              <a:rPr lang="ru-RU" dirty="0" err="1" smtClean="0"/>
              <a:t>разширеният</a:t>
            </a:r>
            <a:r>
              <a:rPr lang="ru-RU" dirty="0" smtClean="0"/>
              <a:t> и </a:t>
            </a:r>
            <a:r>
              <a:rPr lang="ru-RU" dirty="0" err="1" smtClean="0"/>
              <a:t>реорганизиран</a:t>
            </a:r>
            <a:r>
              <a:rPr lang="ru-RU" dirty="0" smtClean="0"/>
              <a:t> музей е отворен </a:t>
            </a:r>
            <a:r>
              <a:rPr lang="ru-RU" dirty="0" err="1" smtClean="0"/>
              <a:t>отново</a:t>
            </a:r>
            <a:r>
              <a:rPr lang="ru-RU" dirty="0" smtClean="0"/>
              <a:t> за посещения </a:t>
            </a:r>
            <a:r>
              <a:rPr lang="ru-RU" dirty="0" err="1" smtClean="0"/>
              <a:t>през</a:t>
            </a:r>
            <a:r>
              <a:rPr lang="ru-RU" dirty="0" smtClean="0"/>
              <a:t> 1989 г.</a:t>
            </a:r>
          </a:p>
          <a:p>
            <a:endParaRPr lang="bg-BG" dirty="0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Колекции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err="1" smtClean="0"/>
              <a:t>Лувърът</a:t>
            </a:r>
            <a:r>
              <a:rPr lang="ru-RU" dirty="0" smtClean="0"/>
              <a:t> </a:t>
            </a:r>
            <a:r>
              <a:rPr lang="ru-RU" dirty="0" err="1" smtClean="0"/>
              <a:t>съхранява</a:t>
            </a:r>
            <a:r>
              <a:rPr lang="ru-RU" dirty="0" smtClean="0"/>
              <a:t> </a:t>
            </a:r>
            <a:r>
              <a:rPr lang="ru-RU" dirty="0" err="1" smtClean="0"/>
              <a:t>богатото</a:t>
            </a:r>
            <a:r>
              <a:rPr lang="ru-RU" dirty="0" smtClean="0"/>
              <a:t> </a:t>
            </a:r>
            <a:r>
              <a:rPr lang="ru-RU" dirty="0" err="1" smtClean="0"/>
              <a:t>художествено</a:t>
            </a:r>
            <a:r>
              <a:rPr lang="ru-RU" dirty="0" smtClean="0"/>
              <a:t> наследство на Франция от </a:t>
            </a:r>
            <a:r>
              <a:rPr lang="ru-RU" dirty="0" err="1" smtClean="0"/>
              <a:t>времето</a:t>
            </a:r>
            <a:r>
              <a:rPr lang="ru-RU" dirty="0" smtClean="0"/>
              <a:t> на </a:t>
            </a:r>
            <a:r>
              <a:rPr lang="ru-RU" dirty="0" err="1" smtClean="0"/>
              <a:t>Капетингите</a:t>
            </a:r>
            <a:r>
              <a:rPr lang="ru-RU" dirty="0" smtClean="0"/>
              <a:t> </a:t>
            </a:r>
            <a:r>
              <a:rPr lang="ru-RU" dirty="0" err="1" smtClean="0"/>
              <a:t>през</a:t>
            </a:r>
            <a:r>
              <a:rPr lang="ru-RU" dirty="0" smtClean="0"/>
              <a:t> </a:t>
            </a:r>
            <a:r>
              <a:rPr lang="ru-RU" dirty="0" err="1" smtClean="0"/>
              <a:t>империята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 Наполеон Бонапарт до наши дни.</a:t>
            </a:r>
          </a:p>
          <a:p>
            <a:r>
              <a:rPr lang="ru-RU" dirty="0" err="1" smtClean="0"/>
              <a:t>Днес</a:t>
            </a:r>
            <a:r>
              <a:rPr lang="ru-RU" dirty="0" smtClean="0"/>
              <a:t> в </a:t>
            </a:r>
            <a:r>
              <a:rPr lang="ru-RU" dirty="0" err="1" smtClean="0"/>
              <a:t>Лувъра</a:t>
            </a:r>
            <a:r>
              <a:rPr lang="ru-RU" dirty="0" smtClean="0"/>
              <a:t> се </a:t>
            </a:r>
            <a:r>
              <a:rPr lang="ru-RU" dirty="0" err="1" smtClean="0"/>
              <a:t>съхраняват</a:t>
            </a:r>
            <a:r>
              <a:rPr lang="ru-RU" dirty="0" smtClean="0"/>
              <a:t> над 380 000 артефакта, от </a:t>
            </a:r>
            <a:r>
              <a:rPr lang="ru-RU" dirty="0" err="1" smtClean="0"/>
              <a:t>които</a:t>
            </a:r>
            <a:r>
              <a:rPr lang="ru-RU" dirty="0" smtClean="0"/>
              <a:t> над 35 000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изложени</a:t>
            </a:r>
            <a:r>
              <a:rPr lang="ru-RU" dirty="0" smtClean="0"/>
              <a:t>, в </a:t>
            </a:r>
            <a:r>
              <a:rPr lang="ru-RU" dirty="0" err="1" smtClean="0"/>
              <a:t>осем</a:t>
            </a:r>
            <a:r>
              <a:rPr lang="ru-RU" dirty="0" smtClean="0"/>
              <a:t> </a:t>
            </a:r>
            <a:r>
              <a:rPr lang="ru-RU" dirty="0" err="1" smtClean="0"/>
              <a:t>колекции</a:t>
            </a:r>
            <a:r>
              <a:rPr lang="ru-RU" baseline="30000" dirty="0" smtClean="0">
                <a:hlinkClick r:id="rId2"/>
              </a:rPr>
              <a:t>[]</a:t>
            </a:r>
            <a:r>
              <a:rPr lang="ru-RU" dirty="0" smtClean="0"/>
              <a:t>:</a:t>
            </a:r>
            <a:endParaRPr lang="ru-RU" dirty="0" smtClean="0"/>
          </a:p>
          <a:p>
            <a:r>
              <a:rPr lang="ru-RU" dirty="0" smtClean="0"/>
              <a:t>Древен Египет</a:t>
            </a:r>
          </a:p>
          <a:p>
            <a:r>
              <a:rPr lang="ru-RU" dirty="0" err="1" smtClean="0"/>
              <a:t>Гърция</a:t>
            </a:r>
            <a:r>
              <a:rPr lang="ru-RU" dirty="0" smtClean="0"/>
              <a:t>, </a:t>
            </a:r>
            <a:r>
              <a:rPr lang="ru-RU" dirty="0" err="1" smtClean="0"/>
              <a:t>Етрурия</a:t>
            </a:r>
            <a:r>
              <a:rPr lang="ru-RU" dirty="0" smtClean="0"/>
              <a:t> и Рим</a:t>
            </a:r>
          </a:p>
          <a:p>
            <a:r>
              <a:rPr lang="ru-RU" dirty="0" err="1" smtClean="0"/>
              <a:t>Изкуство</a:t>
            </a:r>
            <a:r>
              <a:rPr lang="ru-RU" dirty="0" smtClean="0"/>
              <a:t> на </a:t>
            </a:r>
            <a:r>
              <a:rPr lang="ru-RU" dirty="0" err="1" smtClean="0"/>
              <a:t>Близкия</a:t>
            </a:r>
            <a:r>
              <a:rPr lang="ru-RU" dirty="0" smtClean="0"/>
              <a:t> </a:t>
            </a:r>
            <a:r>
              <a:rPr lang="ru-RU" dirty="0" err="1" smtClean="0"/>
              <a:t>изток</a:t>
            </a:r>
            <a:endParaRPr lang="ru-RU" dirty="0" smtClean="0"/>
          </a:p>
          <a:p>
            <a:r>
              <a:rPr lang="ru-RU" dirty="0" err="1" smtClean="0"/>
              <a:t>Ислямско</a:t>
            </a:r>
            <a:r>
              <a:rPr lang="ru-RU" dirty="0" smtClean="0"/>
              <a:t> </a:t>
            </a:r>
            <a:r>
              <a:rPr lang="ru-RU" dirty="0" err="1" smtClean="0"/>
              <a:t>изкуство</a:t>
            </a:r>
            <a:endParaRPr lang="ru-RU" dirty="0" smtClean="0"/>
          </a:p>
          <a:p>
            <a:r>
              <a:rPr lang="ru-RU" dirty="0" err="1" smtClean="0"/>
              <a:t>Скулптури</a:t>
            </a:r>
            <a:endParaRPr lang="ru-RU" dirty="0" smtClean="0"/>
          </a:p>
          <a:p>
            <a:r>
              <a:rPr lang="ru-RU" dirty="0" smtClean="0"/>
              <a:t>Декоративно </a:t>
            </a:r>
            <a:r>
              <a:rPr lang="ru-RU" dirty="0" err="1" smtClean="0"/>
              <a:t>изкуство</a:t>
            </a:r>
            <a:endParaRPr lang="ru-RU" dirty="0" smtClean="0"/>
          </a:p>
          <a:p>
            <a:r>
              <a:rPr lang="ru-RU" dirty="0" err="1" smtClean="0"/>
              <a:t>Картини</a:t>
            </a:r>
            <a:endParaRPr lang="ru-RU" dirty="0" smtClean="0"/>
          </a:p>
          <a:p>
            <a:r>
              <a:rPr lang="ru-RU" dirty="0" err="1" smtClean="0"/>
              <a:t>Гравюри</a:t>
            </a:r>
            <a:r>
              <a:rPr lang="ru-RU" dirty="0" smtClean="0"/>
              <a:t> и графики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Лувъра</a:t>
            </a:r>
            <a:r>
              <a:rPr lang="ru-RU" dirty="0" smtClean="0"/>
              <a:t> се </a:t>
            </a:r>
            <a:r>
              <a:rPr lang="ru-RU" dirty="0" err="1" smtClean="0"/>
              <a:t>намира</a:t>
            </a:r>
            <a:r>
              <a:rPr lang="ru-RU" dirty="0" smtClean="0"/>
              <a:t> </a:t>
            </a:r>
            <a:r>
              <a:rPr lang="ru-RU" i="1" dirty="0" err="1" smtClean="0"/>
              <a:t>Мона</a:t>
            </a:r>
            <a:r>
              <a:rPr lang="ru-RU" i="1" dirty="0" smtClean="0"/>
              <a:t> Лиза</a:t>
            </a:r>
            <a:r>
              <a:rPr lang="ru-RU" dirty="0" smtClean="0"/>
              <a:t> на Леонардо да Винчи, вероятно </a:t>
            </a:r>
            <a:r>
              <a:rPr lang="ru-RU" dirty="0" err="1" smtClean="0"/>
              <a:t>най-известната</a:t>
            </a:r>
            <a:r>
              <a:rPr lang="ru-RU" dirty="0" smtClean="0"/>
              <a:t> картина в света, </a:t>
            </a:r>
            <a:r>
              <a:rPr lang="ru-RU" dirty="0" err="1" smtClean="0"/>
              <a:t>разположена</a:t>
            </a:r>
            <a:r>
              <a:rPr lang="ru-RU" dirty="0" smtClean="0"/>
              <a:t> в </a:t>
            </a:r>
            <a:r>
              <a:rPr lang="ru-RU" dirty="0" err="1" smtClean="0"/>
              <a:t>отделна</a:t>
            </a:r>
            <a:r>
              <a:rPr lang="ru-RU" dirty="0" smtClean="0"/>
              <a:t> зала зад </a:t>
            </a:r>
            <a:r>
              <a:rPr lang="ru-RU" dirty="0" err="1" smtClean="0"/>
              <a:t>защитно</a:t>
            </a:r>
            <a:r>
              <a:rPr lang="ru-RU" dirty="0" smtClean="0"/>
              <a:t> </a:t>
            </a:r>
            <a:r>
              <a:rPr lang="ru-RU" dirty="0" err="1" smtClean="0"/>
              <a:t>стъкло</a:t>
            </a:r>
            <a:r>
              <a:rPr lang="ru-RU" dirty="0" smtClean="0"/>
              <a:t>. В музея </a:t>
            </a:r>
            <a:r>
              <a:rPr lang="ru-RU" dirty="0" err="1" smtClean="0"/>
              <a:t>могат</a:t>
            </a:r>
            <a:r>
              <a:rPr lang="ru-RU" dirty="0" smtClean="0"/>
              <a:t> да се видят и </a:t>
            </a:r>
            <a:r>
              <a:rPr lang="ru-RU" dirty="0" err="1" smtClean="0"/>
              <a:t>творби</a:t>
            </a:r>
            <a:r>
              <a:rPr lang="ru-RU" dirty="0" smtClean="0"/>
              <a:t> на </a:t>
            </a:r>
            <a:r>
              <a:rPr lang="ru-RU" dirty="0" err="1" smtClean="0"/>
              <a:t>Рембранд</a:t>
            </a:r>
            <a:r>
              <a:rPr lang="ru-RU" dirty="0" smtClean="0"/>
              <a:t>, Рубенс, Тициан, </a:t>
            </a:r>
            <a:r>
              <a:rPr lang="ru-RU" dirty="0" err="1" smtClean="0"/>
              <a:t>Пусен</a:t>
            </a:r>
            <a:r>
              <a:rPr lang="ru-RU" dirty="0" smtClean="0"/>
              <a:t> и </a:t>
            </a:r>
            <a:r>
              <a:rPr lang="ru-RU" dirty="0" err="1" smtClean="0"/>
              <a:t>други</a:t>
            </a:r>
            <a:r>
              <a:rPr lang="ru-RU" dirty="0" smtClean="0"/>
              <a:t> </a:t>
            </a:r>
            <a:r>
              <a:rPr lang="ru-RU" dirty="0" err="1" smtClean="0"/>
              <a:t>известни</a:t>
            </a:r>
            <a:r>
              <a:rPr lang="ru-RU" dirty="0" smtClean="0"/>
              <a:t> </a:t>
            </a:r>
            <a:r>
              <a:rPr lang="ru-RU" dirty="0" err="1" smtClean="0"/>
              <a:t>художници</a:t>
            </a:r>
            <a:r>
              <a:rPr lang="ru-RU" dirty="0" smtClean="0"/>
              <a:t>. Сред </a:t>
            </a:r>
            <a:r>
              <a:rPr lang="ru-RU" dirty="0" err="1" smtClean="0"/>
              <a:t>прочутите</a:t>
            </a:r>
            <a:r>
              <a:rPr lang="ru-RU" dirty="0" smtClean="0"/>
              <a:t> </a:t>
            </a:r>
            <a:r>
              <a:rPr lang="ru-RU" dirty="0" err="1" smtClean="0"/>
              <a:t>скулптури</a:t>
            </a:r>
            <a:r>
              <a:rPr lang="ru-RU" dirty="0" smtClean="0"/>
              <a:t> в </a:t>
            </a:r>
            <a:r>
              <a:rPr lang="ru-RU" dirty="0" err="1" smtClean="0"/>
              <a:t>колекцията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 </a:t>
            </a:r>
            <a:r>
              <a:rPr lang="ru-RU" i="1" dirty="0" smtClean="0"/>
              <a:t>Венера </a:t>
            </a:r>
            <a:r>
              <a:rPr lang="ru-RU" i="1" dirty="0" err="1" smtClean="0"/>
              <a:t>Милоска</a:t>
            </a:r>
            <a:r>
              <a:rPr lang="ru-RU" dirty="0" smtClean="0"/>
              <a:t> и </a:t>
            </a:r>
            <a:r>
              <a:rPr lang="ru-RU" i="1" dirty="0" smtClean="0"/>
              <a:t>Нике от </a:t>
            </a:r>
            <a:r>
              <a:rPr lang="ru-RU" i="1" dirty="0" err="1" smtClean="0"/>
              <a:t>Самотраки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Колекцията</a:t>
            </a:r>
            <a:r>
              <a:rPr lang="ru-RU" dirty="0" smtClean="0"/>
              <a:t> на </a:t>
            </a:r>
            <a:r>
              <a:rPr lang="ru-RU" dirty="0" err="1" smtClean="0"/>
              <a:t>Ротшилд</a:t>
            </a:r>
            <a:r>
              <a:rPr lang="ru-RU" dirty="0" smtClean="0"/>
              <a:t>, дарена на музея </a:t>
            </a:r>
            <a:r>
              <a:rPr lang="ru-RU" dirty="0" err="1" smtClean="0"/>
              <a:t>през</a:t>
            </a:r>
            <a:r>
              <a:rPr lang="ru-RU" dirty="0" smtClean="0"/>
              <a:t> 1935, </a:t>
            </a:r>
            <a:r>
              <a:rPr lang="ru-RU" dirty="0" err="1" smtClean="0"/>
              <a:t>запълва</a:t>
            </a:r>
            <a:r>
              <a:rPr lang="ru-RU" dirty="0" smtClean="0"/>
              <a:t> </a:t>
            </a:r>
            <a:r>
              <a:rPr lang="ru-RU" dirty="0" err="1" smtClean="0"/>
              <a:t>самостоятелна</a:t>
            </a:r>
            <a:r>
              <a:rPr lang="ru-RU" dirty="0" smtClean="0"/>
              <a:t> зала. </a:t>
            </a:r>
            <a:r>
              <a:rPr lang="ru-RU" dirty="0" err="1" smtClean="0"/>
              <a:t>Тя</a:t>
            </a:r>
            <a:r>
              <a:rPr lang="ru-RU" dirty="0" smtClean="0"/>
              <a:t> </a:t>
            </a:r>
            <a:r>
              <a:rPr lang="ru-RU" dirty="0" err="1" smtClean="0"/>
              <a:t>съдържа</a:t>
            </a:r>
            <a:r>
              <a:rPr lang="ru-RU" dirty="0" smtClean="0"/>
              <a:t> 40 000 </a:t>
            </a:r>
            <a:r>
              <a:rPr lang="ru-RU" dirty="0" err="1" smtClean="0"/>
              <a:t>гравюри</a:t>
            </a:r>
            <a:r>
              <a:rPr lang="ru-RU" dirty="0" smtClean="0"/>
              <a:t>, 3 000 </a:t>
            </a:r>
            <a:r>
              <a:rPr lang="ru-RU" dirty="0" err="1" smtClean="0"/>
              <a:t>картини</a:t>
            </a:r>
            <a:r>
              <a:rPr lang="ru-RU" dirty="0" smtClean="0"/>
              <a:t> и 500 </a:t>
            </a:r>
            <a:r>
              <a:rPr lang="ru-RU" dirty="0" err="1" smtClean="0"/>
              <a:t>илюстрирани</a:t>
            </a:r>
            <a:r>
              <a:rPr lang="ru-RU" dirty="0" smtClean="0"/>
              <a:t> книги.</a:t>
            </a:r>
          </a:p>
          <a:p>
            <a:r>
              <a:rPr lang="ru-RU" dirty="0" err="1" smtClean="0"/>
              <a:t>Освен</a:t>
            </a:r>
            <a:r>
              <a:rPr lang="ru-RU" dirty="0" smtClean="0"/>
              <a:t> </a:t>
            </a:r>
            <a:r>
              <a:rPr lang="ru-RU" dirty="0" err="1" smtClean="0"/>
              <a:t>художествени</a:t>
            </a:r>
            <a:r>
              <a:rPr lang="ru-RU" dirty="0" smtClean="0"/>
              <a:t>, в </a:t>
            </a:r>
            <a:r>
              <a:rPr lang="ru-RU" dirty="0" err="1" smtClean="0"/>
              <a:t>Лувъра</a:t>
            </a:r>
            <a:r>
              <a:rPr lang="ru-RU" dirty="0" smtClean="0"/>
              <a:t> се </a:t>
            </a:r>
            <a:r>
              <a:rPr lang="ru-RU" dirty="0" err="1" smtClean="0"/>
              <a:t>провеждат</a:t>
            </a:r>
            <a:r>
              <a:rPr lang="ru-RU" dirty="0" smtClean="0"/>
              <a:t> и археологически, исторически и </a:t>
            </a:r>
            <a:r>
              <a:rPr lang="ru-RU" dirty="0" err="1" smtClean="0"/>
              <a:t>архитектурни</a:t>
            </a:r>
            <a:r>
              <a:rPr lang="ru-RU" dirty="0" smtClean="0"/>
              <a:t> </a:t>
            </a:r>
            <a:r>
              <a:rPr lang="ru-RU" dirty="0" err="1" smtClean="0"/>
              <a:t>изложби</a:t>
            </a:r>
            <a:r>
              <a:rPr lang="ru-RU" dirty="0" smtClean="0"/>
              <a:t>. </a:t>
            </a:r>
            <a:r>
              <a:rPr lang="ru-RU" dirty="0" err="1" smtClean="0"/>
              <a:t>Музеят</a:t>
            </a:r>
            <a:r>
              <a:rPr lang="ru-RU" dirty="0" smtClean="0"/>
              <a:t> </a:t>
            </a:r>
            <a:r>
              <a:rPr lang="ru-RU" dirty="0" err="1" smtClean="0"/>
              <a:t>притежава</a:t>
            </a:r>
            <a:r>
              <a:rPr lang="ru-RU" dirty="0" smtClean="0"/>
              <a:t> и </a:t>
            </a:r>
            <a:r>
              <a:rPr lang="ru-RU" dirty="0" err="1" smtClean="0"/>
              <a:t>голяма</a:t>
            </a:r>
            <a:r>
              <a:rPr lang="ru-RU" dirty="0" smtClean="0"/>
              <a:t> </a:t>
            </a:r>
            <a:r>
              <a:rPr lang="ru-RU" dirty="0" err="1" smtClean="0"/>
              <a:t>колекция</a:t>
            </a:r>
            <a:r>
              <a:rPr lang="ru-RU" dirty="0" smtClean="0"/>
              <a:t> от мебели.</a:t>
            </a:r>
          </a:p>
          <a:p>
            <a:r>
              <a:rPr lang="ru-RU" dirty="0" smtClean="0"/>
              <a:t>В музея е разрешено </a:t>
            </a:r>
            <a:r>
              <a:rPr lang="ru-RU" dirty="0" err="1" smtClean="0"/>
              <a:t>снимането</a:t>
            </a:r>
            <a:r>
              <a:rPr lang="ru-RU" dirty="0" smtClean="0"/>
              <a:t> с </a:t>
            </a:r>
            <a:r>
              <a:rPr lang="ru-RU" dirty="0" err="1" smtClean="0"/>
              <a:t>фотоапарати</a:t>
            </a:r>
            <a:r>
              <a:rPr lang="ru-RU" dirty="0" smtClean="0"/>
              <a:t> и </a:t>
            </a:r>
            <a:r>
              <a:rPr lang="ru-RU" dirty="0" err="1" smtClean="0"/>
              <a:t>камери</a:t>
            </a:r>
            <a:r>
              <a:rPr lang="ru-RU" dirty="0" smtClean="0"/>
              <a:t> при условие, </a:t>
            </a:r>
            <a:r>
              <a:rPr lang="ru-RU" dirty="0" err="1" smtClean="0"/>
              <a:t>че</a:t>
            </a:r>
            <a:r>
              <a:rPr lang="ru-RU" dirty="0" smtClean="0"/>
              <a:t> не се </a:t>
            </a:r>
            <a:r>
              <a:rPr lang="ru-RU" dirty="0" err="1" smtClean="0"/>
              <a:t>използват</a:t>
            </a:r>
            <a:r>
              <a:rPr lang="ru-RU" dirty="0" smtClean="0"/>
              <a:t> </a:t>
            </a:r>
            <a:r>
              <a:rPr lang="ru-RU" dirty="0" err="1" smtClean="0"/>
              <a:t>светкавици</a:t>
            </a:r>
            <a:r>
              <a:rPr lang="ru-RU" dirty="0" smtClean="0"/>
              <a:t>.</a:t>
            </a:r>
          </a:p>
          <a:p>
            <a:endParaRPr lang="bg-BG" dirty="0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6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1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 descr="Louvre_Museum_Wikimedia_Comm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6" name="Франция - Париж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0" y="0"/>
            <a:ext cx="9144002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23000">
    <p:dissolve/>
  </p:transition>
  <p:timing>
    <p:tnLst>
      <p:par>
        <p:cTn id="1" dur="indefinite" restart="never" nodeType="tmRoot">
          <p:childTnLst>
            <p:video fullScrn="1"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44000" cy="696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1183919"/>
      </p:ext>
    </p:extLst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История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100" dirty="0" err="1"/>
              <a:t>Древна</a:t>
            </a:r>
            <a:r>
              <a:rPr lang="ru-RU" sz="1100" dirty="0"/>
              <a:t> история</a:t>
            </a:r>
          </a:p>
          <a:p>
            <a:r>
              <a:rPr lang="ru-RU" sz="1100" dirty="0" err="1" smtClean="0"/>
              <a:t>Има</a:t>
            </a:r>
            <a:r>
              <a:rPr lang="ru-RU" sz="1100" dirty="0" smtClean="0"/>
              <a:t> </a:t>
            </a:r>
            <a:r>
              <a:rPr lang="ru-RU" sz="1100" dirty="0"/>
              <a:t>сведения, че Ил </a:t>
            </a:r>
            <a:r>
              <a:rPr lang="ru-RU" sz="1100" dirty="0" err="1"/>
              <a:t>дьо</a:t>
            </a:r>
            <a:r>
              <a:rPr lang="ru-RU" sz="1100" dirty="0"/>
              <a:t> Франс е </a:t>
            </a:r>
            <a:r>
              <a:rPr lang="ru-RU" sz="1100" dirty="0" err="1"/>
              <a:t>населяван</a:t>
            </a:r>
            <a:r>
              <a:rPr lang="ru-RU" sz="1100" dirty="0"/>
              <a:t> от хора </a:t>
            </a:r>
            <a:r>
              <a:rPr lang="ru-RU" sz="1100" dirty="0" err="1"/>
              <a:t>отпреди</a:t>
            </a:r>
            <a:r>
              <a:rPr lang="ru-RU" sz="1100" dirty="0"/>
              <a:t> </a:t>
            </a:r>
            <a:r>
              <a:rPr lang="ru-RU" sz="1100" dirty="0" err="1"/>
              <a:t>поне</a:t>
            </a:r>
            <a:r>
              <a:rPr lang="ru-RU" sz="1100" dirty="0"/>
              <a:t> 40 000 </a:t>
            </a:r>
            <a:r>
              <a:rPr lang="ru-RU" sz="1100" dirty="0" err="1"/>
              <a:t>години</a:t>
            </a:r>
            <a:r>
              <a:rPr lang="ru-RU" sz="1100" dirty="0"/>
              <a:t>[18]. </a:t>
            </a:r>
            <a:r>
              <a:rPr lang="ru-RU" sz="1100" dirty="0" err="1"/>
              <a:t>Счита</a:t>
            </a:r>
            <a:r>
              <a:rPr lang="ru-RU" sz="1100" dirty="0"/>
              <a:t> се, че Париж е основан около 250 г. </a:t>
            </a:r>
            <a:r>
              <a:rPr lang="ru-RU" sz="1100" dirty="0" err="1"/>
              <a:t>пр.н.е</a:t>
            </a:r>
            <a:r>
              <a:rPr lang="ru-RU" sz="1100" dirty="0"/>
              <a:t>. от </a:t>
            </a:r>
            <a:r>
              <a:rPr lang="ru-RU" sz="1100" dirty="0" err="1"/>
              <a:t>келтското</a:t>
            </a:r>
            <a:r>
              <a:rPr lang="ru-RU" sz="1100" dirty="0"/>
              <a:t> </a:t>
            </a:r>
            <a:r>
              <a:rPr lang="ru-RU" sz="1100" dirty="0" err="1"/>
              <a:t>племе</a:t>
            </a:r>
            <a:r>
              <a:rPr lang="ru-RU" sz="1100" dirty="0"/>
              <a:t> </a:t>
            </a:r>
            <a:r>
              <a:rPr lang="ru-RU" sz="1100" dirty="0" err="1"/>
              <a:t>паризии</a:t>
            </a:r>
            <a:r>
              <a:rPr lang="ru-RU" sz="1100" dirty="0"/>
              <a:t>, </a:t>
            </a:r>
            <a:r>
              <a:rPr lang="ru-RU" sz="1100" dirty="0" err="1"/>
              <a:t>които</a:t>
            </a:r>
            <a:r>
              <a:rPr lang="ru-RU" sz="1100" dirty="0"/>
              <a:t> </a:t>
            </a:r>
            <a:r>
              <a:rPr lang="ru-RU" sz="1100" dirty="0" err="1"/>
              <a:t>основават</a:t>
            </a:r>
            <a:r>
              <a:rPr lang="ru-RU" sz="1100" dirty="0"/>
              <a:t> </a:t>
            </a:r>
            <a:r>
              <a:rPr lang="ru-RU" sz="1100" dirty="0" err="1"/>
              <a:t>рибарско</a:t>
            </a:r>
            <a:r>
              <a:rPr lang="ru-RU" sz="1100" dirty="0"/>
              <a:t> селище на брега на Сена.</a:t>
            </a:r>
          </a:p>
          <a:p>
            <a:endParaRPr lang="ru-RU" sz="1100" dirty="0"/>
          </a:p>
          <a:p>
            <a:r>
              <a:rPr lang="ru-RU" sz="1100" dirty="0" err="1"/>
              <a:t>Градът</a:t>
            </a:r>
            <a:r>
              <a:rPr lang="ru-RU" sz="1100" dirty="0"/>
              <a:t> </a:t>
            </a:r>
            <a:r>
              <a:rPr lang="ru-RU" sz="1100" dirty="0" err="1"/>
              <a:t>попада</a:t>
            </a:r>
            <a:r>
              <a:rPr lang="ru-RU" sz="1100" dirty="0"/>
              <a:t> под </a:t>
            </a:r>
            <a:r>
              <a:rPr lang="ru-RU" sz="1100" dirty="0" err="1"/>
              <a:t>владичеството</a:t>
            </a:r>
            <a:r>
              <a:rPr lang="ru-RU" sz="1100" dirty="0"/>
              <a:t> на </a:t>
            </a:r>
            <a:r>
              <a:rPr lang="ru-RU" sz="1100" dirty="0" err="1"/>
              <a:t>римляните</a:t>
            </a:r>
            <a:r>
              <a:rPr lang="ru-RU" sz="1100" dirty="0"/>
              <a:t>, </a:t>
            </a:r>
            <a:r>
              <a:rPr lang="ru-RU" sz="1100" dirty="0" err="1"/>
              <a:t>водени</a:t>
            </a:r>
            <a:r>
              <a:rPr lang="ru-RU" sz="1100" dirty="0"/>
              <a:t> от Юлий </a:t>
            </a:r>
            <a:r>
              <a:rPr lang="ru-RU" sz="1100" dirty="0" err="1"/>
              <a:t>Цезар</a:t>
            </a:r>
            <a:r>
              <a:rPr lang="ru-RU" sz="1100" dirty="0"/>
              <a:t> </a:t>
            </a:r>
            <a:r>
              <a:rPr lang="ru-RU" sz="1100" dirty="0" err="1"/>
              <a:t>през</a:t>
            </a:r>
            <a:r>
              <a:rPr lang="ru-RU" sz="1100" dirty="0"/>
              <a:t> 52 г. </a:t>
            </a:r>
            <a:r>
              <a:rPr lang="ru-RU" sz="1100" dirty="0" err="1"/>
              <a:t>пр.н.е</a:t>
            </a:r>
            <a:r>
              <a:rPr lang="ru-RU" sz="1100" dirty="0"/>
              <a:t>. след </a:t>
            </a:r>
            <a:r>
              <a:rPr lang="ru-RU" sz="1100" dirty="0" err="1"/>
              <a:t>потушаване</a:t>
            </a:r>
            <a:r>
              <a:rPr lang="ru-RU" sz="1100" dirty="0"/>
              <a:t> на </a:t>
            </a:r>
            <a:r>
              <a:rPr lang="ru-RU" sz="1100" dirty="0" err="1"/>
              <a:t>въстанието</a:t>
            </a:r>
            <a:r>
              <a:rPr lang="ru-RU" sz="1100" dirty="0"/>
              <a:t> на </a:t>
            </a:r>
            <a:r>
              <a:rPr lang="ru-RU" sz="1100" dirty="0" err="1"/>
              <a:t>Верцингеторикс</a:t>
            </a:r>
            <a:r>
              <a:rPr lang="ru-RU" sz="1100" dirty="0"/>
              <a:t>. </a:t>
            </a:r>
            <a:r>
              <a:rPr lang="ru-RU" sz="1100" dirty="0" err="1"/>
              <a:t>Завоевателите</a:t>
            </a:r>
            <a:r>
              <a:rPr lang="ru-RU" sz="1100" dirty="0"/>
              <a:t> </a:t>
            </a:r>
            <a:r>
              <a:rPr lang="ru-RU" sz="1100" dirty="0" err="1"/>
              <a:t>наричат</a:t>
            </a:r>
            <a:r>
              <a:rPr lang="ru-RU" sz="1100" dirty="0"/>
              <a:t> </a:t>
            </a:r>
            <a:r>
              <a:rPr lang="ru-RU" sz="1100" dirty="0" err="1"/>
              <a:t>новия</a:t>
            </a:r>
            <a:r>
              <a:rPr lang="ru-RU" sz="1100" dirty="0"/>
              <a:t> си град </a:t>
            </a:r>
            <a:r>
              <a:rPr lang="ru-RU" sz="1100" dirty="0" err="1"/>
              <a:t>Лутеция</a:t>
            </a:r>
            <a:r>
              <a:rPr lang="ru-RU" sz="1100" dirty="0"/>
              <a:t>, </a:t>
            </a:r>
            <a:r>
              <a:rPr lang="ru-RU" sz="1100" dirty="0" err="1"/>
              <a:t>което</a:t>
            </a:r>
            <a:r>
              <a:rPr lang="ru-RU" sz="1100" dirty="0"/>
              <a:t> </a:t>
            </a:r>
            <a:r>
              <a:rPr lang="ru-RU" sz="1100" dirty="0" err="1"/>
              <a:t>означава</a:t>
            </a:r>
            <a:r>
              <a:rPr lang="ru-RU" sz="1100" dirty="0"/>
              <a:t> „</a:t>
            </a:r>
            <a:r>
              <a:rPr lang="ru-RU" sz="1100" dirty="0" err="1"/>
              <a:t>блатиста</a:t>
            </a:r>
            <a:r>
              <a:rPr lang="ru-RU" sz="1100" dirty="0"/>
              <a:t> </a:t>
            </a:r>
            <a:r>
              <a:rPr lang="ru-RU" sz="1100" dirty="0" err="1"/>
              <a:t>местност</a:t>
            </a:r>
            <a:r>
              <a:rPr lang="ru-RU" sz="1100" dirty="0"/>
              <a:t>“ или „</a:t>
            </a:r>
            <a:r>
              <a:rPr lang="ru-RU" sz="1100" dirty="0" err="1"/>
              <a:t>място</a:t>
            </a:r>
            <a:r>
              <a:rPr lang="ru-RU" sz="1100" dirty="0"/>
              <a:t>, </a:t>
            </a:r>
            <a:r>
              <a:rPr lang="ru-RU" sz="1100" dirty="0" err="1"/>
              <a:t>заобиколено</a:t>
            </a:r>
            <a:r>
              <a:rPr lang="ru-RU" sz="1100" dirty="0"/>
              <a:t> с вода“, </a:t>
            </a:r>
            <a:r>
              <a:rPr lang="ru-RU" sz="1100" dirty="0" err="1"/>
              <a:t>което</a:t>
            </a:r>
            <a:r>
              <a:rPr lang="ru-RU" sz="1100" dirty="0"/>
              <a:t> много </a:t>
            </a:r>
            <a:r>
              <a:rPr lang="ru-RU" sz="1100" dirty="0" err="1"/>
              <a:t>по-късно</a:t>
            </a:r>
            <a:r>
              <a:rPr lang="ru-RU" sz="1100" dirty="0"/>
              <a:t> </a:t>
            </a:r>
            <a:r>
              <a:rPr lang="ru-RU" sz="1100" dirty="0" err="1"/>
              <a:t>историците</a:t>
            </a:r>
            <a:r>
              <a:rPr lang="ru-RU" sz="1100" dirty="0"/>
              <a:t> </a:t>
            </a:r>
            <a:r>
              <a:rPr lang="ru-RU" sz="1100" dirty="0" err="1"/>
              <a:t>тълкуват</a:t>
            </a:r>
            <a:r>
              <a:rPr lang="ru-RU" sz="1100" dirty="0"/>
              <a:t> </a:t>
            </a:r>
            <a:r>
              <a:rPr lang="ru-RU" sz="1100" dirty="0" err="1"/>
              <a:t>като</a:t>
            </a:r>
            <a:r>
              <a:rPr lang="ru-RU" sz="1100" dirty="0"/>
              <a:t> „остров“. </a:t>
            </a:r>
            <a:r>
              <a:rPr lang="ru-RU" sz="1100" dirty="0" err="1"/>
              <a:t>Градът</a:t>
            </a:r>
            <a:r>
              <a:rPr lang="ru-RU" sz="1100" dirty="0"/>
              <a:t> </a:t>
            </a:r>
            <a:r>
              <a:rPr lang="ru-RU" sz="1100" dirty="0" err="1"/>
              <a:t>процъфтява</a:t>
            </a:r>
            <a:r>
              <a:rPr lang="ru-RU" sz="1100" dirty="0"/>
              <a:t> и </a:t>
            </a:r>
            <a:r>
              <a:rPr lang="ru-RU" sz="1100" dirty="0" err="1"/>
              <a:t>нараства</a:t>
            </a:r>
            <a:r>
              <a:rPr lang="ru-RU" sz="1100" dirty="0"/>
              <a:t> </a:t>
            </a:r>
            <a:r>
              <a:rPr lang="ru-RU" sz="1100" dirty="0" err="1"/>
              <a:t>значително</a:t>
            </a:r>
            <a:r>
              <a:rPr lang="ru-RU" sz="1100" dirty="0"/>
              <a:t>, </a:t>
            </a:r>
            <a:r>
              <a:rPr lang="ru-RU" sz="1100" dirty="0" err="1"/>
              <a:t>докато</a:t>
            </a:r>
            <a:r>
              <a:rPr lang="ru-RU" sz="1100" dirty="0"/>
              <a:t> е под </a:t>
            </a:r>
            <a:r>
              <a:rPr lang="ru-RU" sz="1100" dirty="0" err="1"/>
              <a:t>римско</a:t>
            </a:r>
            <a:r>
              <a:rPr lang="ru-RU" sz="1100" dirty="0"/>
              <a:t> владение. </a:t>
            </a:r>
            <a:r>
              <a:rPr lang="ru-RU" sz="1100" dirty="0" err="1"/>
              <a:t>През</a:t>
            </a:r>
            <a:r>
              <a:rPr lang="ru-RU" sz="1100" dirty="0"/>
              <a:t> 212 г. </a:t>
            </a:r>
            <a:r>
              <a:rPr lang="ru-RU" sz="1100" dirty="0" err="1"/>
              <a:t>получава</a:t>
            </a:r>
            <a:r>
              <a:rPr lang="ru-RU" sz="1100" dirty="0"/>
              <a:t> </a:t>
            </a:r>
            <a:r>
              <a:rPr lang="ru-RU" sz="1100" dirty="0" err="1"/>
              <a:t>новото</a:t>
            </a:r>
            <a:r>
              <a:rPr lang="ru-RU" sz="1100" dirty="0"/>
              <a:t> си </a:t>
            </a:r>
            <a:r>
              <a:rPr lang="ru-RU" sz="1100" dirty="0" err="1"/>
              <a:t>име</a:t>
            </a:r>
            <a:r>
              <a:rPr lang="ru-RU" sz="1100" dirty="0"/>
              <a:t> „Париж“, </a:t>
            </a:r>
            <a:r>
              <a:rPr lang="ru-RU" sz="1100" dirty="0" err="1"/>
              <a:t>кръстен</a:t>
            </a:r>
            <a:r>
              <a:rPr lang="ru-RU" sz="1100" dirty="0"/>
              <a:t> на </a:t>
            </a:r>
            <a:r>
              <a:rPr lang="ru-RU" sz="1100" dirty="0" err="1"/>
              <a:t>местното</a:t>
            </a:r>
            <a:r>
              <a:rPr lang="ru-RU" sz="1100" dirty="0"/>
              <a:t> </a:t>
            </a:r>
            <a:r>
              <a:rPr lang="ru-RU" sz="1100" dirty="0" err="1"/>
              <a:t>племе</a:t>
            </a:r>
            <a:r>
              <a:rPr lang="ru-RU" sz="1100" dirty="0"/>
              <a:t> </a:t>
            </a:r>
            <a:r>
              <a:rPr lang="ru-RU" sz="1100" dirty="0" err="1"/>
              <a:t>паризии</a:t>
            </a:r>
            <a:r>
              <a:rPr lang="ru-RU" sz="1100" dirty="0"/>
              <a:t>. Но на остров Сите и </a:t>
            </a:r>
            <a:r>
              <a:rPr lang="ru-RU" sz="1100" dirty="0" err="1"/>
              <a:t>досега</a:t>
            </a:r>
            <a:r>
              <a:rPr lang="ru-RU" sz="1100" dirty="0"/>
              <a:t> не </a:t>
            </a:r>
            <a:r>
              <a:rPr lang="ru-RU" sz="1100" dirty="0" err="1"/>
              <a:t>са</a:t>
            </a:r>
            <a:r>
              <a:rPr lang="ru-RU" sz="1100" dirty="0"/>
              <a:t> </a:t>
            </a:r>
            <a:r>
              <a:rPr lang="ru-RU" sz="1100" dirty="0" err="1"/>
              <a:t>открити</a:t>
            </a:r>
            <a:r>
              <a:rPr lang="ru-RU" sz="1100" dirty="0"/>
              <a:t> </a:t>
            </a:r>
            <a:r>
              <a:rPr lang="ru-RU" sz="1100" dirty="0" err="1"/>
              <a:t>остатъци</a:t>
            </a:r>
            <a:r>
              <a:rPr lang="ru-RU" sz="1100" dirty="0"/>
              <a:t> на </a:t>
            </a:r>
            <a:r>
              <a:rPr lang="ru-RU" sz="1100" dirty="0" err="1"/>
              <a:t>келтите</a:t>
            </a:r>
            <a:r>
              <a:rPr lang="ru-RU" sz="1100" dirty="0"/>
              <a:t>, а само на </a:t>
            </a:r>
            <a:r>
              <a:rPr lang="ru-RU" sz="1100" dirty="0" err="1"/>
              <a:t>римляните</a:t>
            </a:r>
            <a:r>
              <a:rPr lang="ru-RU" sz="1100" dirty="0"/>
              <a:t>. Останки от </a:t>
            </a:r>
            <a:r>
              <a:rPr lang="ru-RU" sz="1100" dirty="0" err="1"/>
              <a:t>цивилизацията</a:t>
            </a:r>
            <a:r>
              <a:rPr lang="ru-RU" sz="1100" dirty="0"/>
              <a:t> на </a:t>
            </a:r>
            <a:r>
              <a:rPr lang="ru-RU" sz="1100" dirty="0" err="1"/>
              <a:t>келтите</a:t>
            </a:r>
            <a:r>
              <a:rPr lang="ru-RU" sz="1100" dirty="0"/>
              <a:t> </a:t>
            </a:r>
            <a:r>
              <a:rPr lang="ru-RU" sz="1100" dirty="0" err="1"/>
              <a:t>са</a:t>
            </a:r>
            <a:r>
              <a:rPr lang="ru-RU" sz="1100" dirty="0"/>
              <a:t> </a:t>
            </a:r>
            <a:r>
              <a:rPr lang="ru-RU" sz="1100" dirty="0" err="1"/>
              <a:t>открити</a:t>
            </a:r>
            <a:r>
              <a:rPr lang="ru-RU" sz="1100" dirty="0"/>
              <a:t> в </a:t>
            </a:r>
            <a:r>
              <a:rPr lang="ru-RU" sz="1100" dirty="0" err="1"/>
              <a:t>предградието</a:t>
            </a:r>
            <a:r>
              <a:rPr lang="ru-RU" sz="1100" dirty="0"/>
              <a:t> </a:t>
            </a:r>
            <a:r>
              <a:rPr lang="ru-RU" sz="1100" dirty="0" err="1"/>
              <a:t>Нантер</a:t>
            </a:r>
            <a:r>
              <a:rPr lang="ru-RU" sz="1100" dirty="0"/>
              <a:t> и </a:t>
            </a:r>
            <a:r>
              <a:rPr lang="ru-RU" sz="1100" dirty="0" err="1"/>
              <a:t>затова</a:t>
            </a:r>
            <a:r>
              <a:rPr lang="ru-RU" sz="1100" dirty="0"/>
              <a:t> </a:t>
            </a:r>
            <a:r>
              <a:rPr lang="ru-RU" sz="1100" dirty="0" err="1"/>
              <a:t>напоследък</a:t>
            </a:r>
            <a:r>
              <a:rPr lang="ru-RU" sz="1100" dirty="0"/>
              <a:t> </a:t>
            </a:r>
            <a:r>
              <a:rPr lang="ru-RU" sz="1100" dirty="0" err="1"/>
              <a:t>съществуват</a:t>
            </a:r>
            <a:r>
              <a:rPr lang="ru-RU" sz="1100" dirty="0"/>
              <a:t> </a:t>
            </a:r>
            <a:r>
              <a:rPr lang="ru-RU" sz="1100" dirty="0" err="1"/>
              <a:t>съмнения</a:t>
            </a:r>
            <a:r>
              <a:rPr lang="ru-RU" sz="1100" dirty="0"/>
              <a:t> у </a:t>
            </a:r>
            <a:r>
              <a:rPr lang="ru-RU" sz="1100" dirty="0" err="1"/>
              <a:t>някои</a:t>
            </a:r>
            <a:r>
              <a:rPr lang="ru-RU" sz="1100" dirty="0"/>
              <a:t> </a:t>
            </a:r>
            <a:r>
              <a:rPr lang="ru-RU" sz="1100" dirty="0" err="1"/>
              <a:t>археолози</a:t>
            </a:r>
            <a:r>
              <a:rPr lang="ru-RU" sz="1100" dirty="0"/>
              <a:t>, че </a:t>
            </a:r>
            <a:r>
              <a:rPr lang="ru-RU" sz="1100" dirty="0" err="1"/>
              <a:t>центърът</a:t>
            </a:r>
            <a:r>
              <a:rPr lang="ru-RU" sz="1100" dirty="0"/>
              <a:t> на Париж и </a:t>
            </a:r>
            <a:r>
              <a:rPr lang="ru-RU" sz="1100" dirty="0" err="1"/>
              <a:t>самият</a:t>
            </a:r>
            <a:r>
              <a:rPr lang="ru-RU" sz="1100" dirty="0"/>
              <a:t> град е основан </a:t>
            </a:r>
            <a:r>
              <a:rPr lang="ru-RU" sz="1100" dirty="0" err="1"/>
              <a:t>по-късно</a:t>
            </a:r>
            <a:r>
              <a:rPr lang="ru-RU" sz="1100" dirty="0"/>
              <a:t> и в </a:t>
            </a:r>
            <a:r>
              <a:rPr lang="ru-RU" sz="1100" dirty="0" err="1"/>
              <a:t>действителност</a:t>
            </a:r>
            <a:r>
              <a:rPr lang="ru-RU" sz="1100" dirty="0"/>
              <a:t> от </a:t>
            </a:r>
            <a:r>
              <a:rPr lang="ru-RU" sz="1100" dirty="0" err="1"/>
              <a:t>римляните</a:t>
            </a:r>
            <a:r>
              <a:rPr lang="ru-RU" sz="1100" dirty="0"/>
              <a:t>. В </a:t>
            </a:r>
            <a:r>
              <a:rPr lang="ru-RU" sz="1100" dirty="0" err="1"/>
              <a:t>следващите</a:t>
            </a:r>
            <a:r>
              <a:rPr lang="ru-RU" sz="1100" dirty="0"/>
              <a:t> два века </a:t>
            </a:r>
            <a:r>
              <a:rPr lang="ru-RU" sz="1100" dirty="0" err="1"/>
              <a:t>градът</a:t>
            </a:r>
            <a:r>
              <a:rPr lang="ru-RU" sz="1100" dirty="0"/>
              <a:t> е </a:t>
            </a:r>
            <a:r>
              <a:rPr lang="ru-RU" sz="1100" dirty="0" err="1"/>
              <a:t>непрекъснато</a:t>
            </a:r>
            <a:r>
              <a:rPr lang="ru-RU" sz="1100" dirty="0"/>
              <a:t> нападан от варварски племена, </a:t>
            </a:r>
            <a:r>
              <a:rPr lang="ru-RU" sz="1100" dirty="0" err="1"/>
              <a:t>докато</a:t>
            </a:r>
            <a:r>
              <a:rPr lang="ru-RU" sz="1100" dirty="0"/>
              <a:t> </a:t>
            </a:r>
            <a:r>
              <a:rPr lang="ru-RU" sz="1100" dirty="0" err="1"/>
              <a:t>Римската</a:t>
            </a:r>
            <a:r>
              <a:rPr lang="ru-RU" sz="1100" dirty="0"/>
              <a:t> империя се </a:t>
            </a:r>
            <a:r>
              <a:rPr lang="ru-RU" sz="1100" dirty="0" err="1"/>
              <a:t>разпада</a:t>
            </a:r>
            <a:r>
              <a:rPr lang="ru-RU" sz="1100" dirty="0"/>
              <a:t> и </a:t>
            </a:r>
            <a:r>
              <a:rPr lang="ru-RU" sz="1100" dirty="0" err="1"/>
              <a:t>през</a:t>
            </a:r>
            <a:r>
              <a:rPr lang="ru-RU" sz="1100" dirty="0"/>
              <a:t> 451 г. </a:t>
            </a:r>
            <a:r>
              <a:rPr lang="ru-RU" sz="1100" dirty="0" err="1"/>
              <a:t>районът</a:t>
            </a:r>
            <a:r>
              <a:rPr lang="ru-RU" sz="1100" dirty="0"/>
              <a:t> около Париж е </a:t>
            </a:r>
            <a:r>
              <a:rPr lang="ru-RU" sz="1100" dirty="0" err="1"/>
              <a:t>завладян</a:t>
            </a:r>
            <a:r>
              <a:rPr lang="ru-RU" sz="1100" dirty="0"/>
              <a:t> от </a:t>
            </a:r>
            <a:r>
              <a:rPr lang="ru-RU" sz="1100" dirty="0" err="1"/>
              <a:t>Атила</a:t>
            </a:r>
            <a:r>
              <a:rPr lang="ru-RU" sz="1100" dirty="0"/>
              <a:t>. В </a:t>
            </a:r>
            <a:r>
              <a:rPr lang="ru-RU" sz="1100" dirty="0" err="1"/>
              <a:t>последния</a:t>
            </a:r>
            <a:r>
              <a:rPr lang="ru-RU" sz="1100" dirty="0"/>
              <a:t> момент </a:t>
            </a:r>
            <a:r>
              <a:rPr lang="ru-RU" sz="1100" dirty="0" err="1"/>
              <a:t>Атила</a:t>
            </a:r>
            <a:r>
              <a:rPr lang="ru-RU" sz="1100" dirty="0"/>
              <a:t> се </a:t>
            </a:r>
            <a:r>
              <a:rPr lang="ru-RU" sz="1100" dirty="0" err="1"/>
              <a:t>отклонява</a:t>
            </a:r>
            <a:r>
              <a:rPr lang="ru-RU" sz="1100" dirty="0"/>
              <a:t> и не </a:t>
            </a:r>
            <a:r>
              <a:rPr lang="ru-RU" sz="1100" dirty="0" err="1"/>
              <a:t>напада</a:t>
            </a:r>
            <a:r>
              <a:rPr lang="ru-RU" sz="1100" dirty="0"/>
              <a:t> града.</a:t>
            </a:r>
          </a:p>
          <a:p>
            <a:endParaRPr lang="ru-RU" sz="1100" dirty="0"/>
          </a:p>
          <a:p>
            <a:r>
              <a:rPr lang="ru-RU" sz="1100" dirty="0" err="1"/>
              <a:t>Средновековие</a:t>
            </a:r>
            <a:r>
              <a:rPr lang="ru-RU" sz="1100" dirty="0"/>
              <a:t> и </a:t>
            </a:r>
            <a:r>
              <a:rPr lang="ru-RU" sz="1100" dirty="0" err="1"/>
              <a:t>Ренесанс</a:t>
            </a:r>
            <a:endParaRPr lang="ru-RU" sz="1100" dirty="0"/>
          </a:p>
          <a:p>
            <a:endParaRPr lang="ru-RU" sz="1100" dirty="0"/>
          </a:p>
          <a:p>
            <a:r>
              <a:rPr lang="ru-RU" sz="1100" dirty="0" err="1" smtClean="0"/>
              <a:t>Римското</a:t>
            </a:r>
            <a:r>
              <a:rPr lang="ru-RU" sz="1100" dirty="0" smtClean="0"/>
              <a:t> </a:t>
            </a:r>
            <a:r>
              <a:rPr lang="ru-RU" sz="1100" dirty="0" err="1"/>
              <a:t>владичество</a:t>
            </a:r>
            <a:r>
              <a:rPr lang="ru-RU" sz="1100" dirty="0"/>
              <a:t> е </a:t>
            </a:r>
            <a:r>
              <a:rPr lang="ru-RU" sz="1100" dirty="0" err="1"/>
              <a:t>прекратено</a:t>
            </a:r>
            <a:r>
              <a:rPr lang="ru-RU" sz="1100" dirty="0"/>
              <a:t> </a:t>
            </a:r>
            <a:r>
              <a:rPr lang="ru-RU" sz="1100" dirty="0" err="1"/>
              <a:t>през</a:t>
            </a:r>
            <a:r>
              <a:rPr lang="ru-RU" sz="1100" dirty="0"/>
              <a:t> 508 г., </a:t>
            </a:r>
            <a:r>
              <a:rPr lang="ru-RU" sz="1100" dirty="0" err="1"/>
              <a:t>когато</a:t>
            </a:r>
            <a:r>
              <a:rPr lang="ru-RU" sz="1100" dirty="0"/>
              <a:t> </a:t>
            </a:r>
            <a:r>
              <a:rPr lang="ru-RU" sz="1100" dirty="0" err="1"/>
              <a:t>Хлодвиг</a:t>
            </a:r>
            <a:r>
              <a:rPr lang="ru-RU" sz="1100" dirty="0"/>
              <a:t> I </a:t>
            </a:r>
            <a:r>
              <a:rPr lang="ru-RU" sz="1100" dirty="0" err="1"/>
              <a:t>прави</a:t>
            </a:r>
            <a:r>
              <a:rPr lang="ru-RU" sz="1100" dirty="0"/>
              <a:t> от града столица на </a:t>
            </a:r>
            <a:r>
              <a:rPr lang="ru-RU" sz="1100" dirty="0" err="1"/>
              <a:t>франкската</a:t>
            </a:r>
            <a:r>
              <a:rPr lang="ru-RU" sz="1100" dirty="0"/>
              <a:t> династия Меровинги. </a:t>
            </a:r>
            <a:r>
              <a:rPr lang="ru-RU" sz="1100" dirty="0" err="1"/>
              <a:t>Нашествията</a:t>
            </a:r>
            <a:r>
              <a:rPr lang="ru-RU" sz="1100" dirty="0"/>
              <a:t> на </a:t>
            </a:r>
            <a:r>
              <a:rPr lang="ru-RU" sz="1100" dirty="0" err="1"/>
              <a:t>викингите</a:t>
            </a:r>
            <a:r>
              <a:rPr lang="ru-RU" sz="1100" dirty="0"/>
              <a:t> </a:t>
            </a:r>
            <a:r>
              <a:rPr lang="ru-RU" sz="1100" dirty="0" err="1"/>
              <a:t>през</a:t>
            </a:r>
            <a:r>
              <a:rPr lang="ru-RU" sz="1100" dirty="0"/>
              <a:t> 800-те </a:t>
            </a:r>
            <a:r>
              <a:rPr lang="ru-RU" sz="1100" dirty="0" err="1"/>
              <a:t>години</a:t>
            </a:r>
            <a:r>
              <a:rPr lang="ru-RU" sz="1100" dirty="0"/>
              <a:t> </a:t>
            </a:r>
            <a:r>
              <a:rPr lang="ru-RU" sz="1100" dirty="0" err="1"/>
              <a:t>принуждават</a:t>
            </a:r>
            <a:r>
              <a:rPr lang="ru-RU" sz="1100" dirty="0"/>
              <a:t> </a:t>
            </a:r>
            <a:r>
              <a:rPr lang="ru-RU" sz="1100" dirty="0" err="1"/>
              <a:t>парижани</a:t>
            </a:r>
            <a:r>
              <a:rPr lang="ru-RU" sz="1100" dirty="0"/>
              <a:t> да построят укрепление на Ил </a:t>
            </a:r>
            <a:r>
              <a:rPr lang="ru-RU" sz="1100" dirty="0" err="1"/>
              <a:t>дьо</a:t>
            </a:r>
            <a:r>
              <a:rPr lang="ru-RU" sz="1100" dirty="0"/>
              <a:t> ла Сите. На 28 март 845 г. Париж е опустошен от </a:t>
            </a:r>
            <a:r>
              <a:rPr lang="ru-RU" sz="1100" dirty="0" err="1"/>
              <a:t>викингско</a:t>
            </a:r>
            <a:r>
              <a:rPr lang="ru-RU" sz="1100" dirty="0"/>
              <a:t> нападение, вероятно под </a:t>
            </a:r>
            <a:r>
              <a:rPr lang="ru-RU" sz="1100" dirty="0" err="1"/>
              <a:t>водачеството</a:t>
            </a:r>
            <a:r>
              <a:rPr lang="ru-RU" sz="1100" dirty="0"/>
              <a:t> на </a:t>
            </a:r>
            <a:r>
              <a:rPr lang="ru-RU" sz="1100" dirty="0" err="1"/>
              <a:t>Рагнар</a:t>
            </a:r>
            <a:r>
              <a:rPr lang="ru-RU" sz="1100" dirty="0"/>
              <a:t> </a:t>
            </a:r>
            <a:r>
              <a:rPr lang="ru-RU" sz="1100" dirty="0" err="1"/>
              <a:t>Лодброк</a:t>
            </a:r>
            <a:r>
              <a:rPr lang="ru-RU" sz="1100" dirty="0"/>
              <a:t>, </a:t>
            </a:r>
            <a:r>
              <a:rPr lang="ru-RU" sz="1100" dirty="0" err="1"/>
              <a:t>който</a:t>
            </a:r>
            <a:r>
              <a:rPr lang="ru-RU" sz="1100" dirty="0"/>
              <a:t> </a:t>
            </a:r>
            <a:r>
              <a:rPr lang="ru-RU" sz="1100" dirty="0" err="1"/>
              <a:t>прибира</a:t>
            </a:r>
            <a:r>
              <a:rPr lang="ru-RU" sz="1100" dirty="0"/>
              <a:t> огромен откуп, за да си </a:t>
            </a:r>
            <a:r>
              <a:rPr lang="ru-RU" sz="1100" dirty="0" err="1"/>
              <a:t>тръгне</a:t>
            </a:r>
            <a:r>
              <a:rPr lang="ru-RU" sz="1100" dirty="0"/>
              <a:t>. </a:t>
            </a:r>
            <a:r>
              <a:rPr lang="ru-RU" sz="1100" dirty="0" err="1"/>
              <a:t>Слабостта</a:t>
            </a:r>
            <a:r>
              <a:rPr lang="ru-RU" sz="1100" dirty="0"/>
              <a:t> на </a:t>
            </a:r>
            <a:r>
              <a:rPr lang="ru-RU" sz="1100" dirty="0" err="1"/>
              <a:t>Каролингите</a:t>
            </a:r>
            <a:r>
              <a:rPr lang="ru-RU" sz="1100" dirty="0"/>
              <a:t> – </a:t>
            </a:r>
            <a:r>
              <a:rPr lang="ru-RU" sz="1100" dirty="0" err="1"/>
              <a:t>френска</a:t>
            </a:r>
            <a:r>
              <a:rPr lang="ru-RU" sz="1100" dirty="0"/>
              <a:t> </a:t>
            </a:r>
            <a:r>
              <a:rPr lang="ru-RU" sz="1100" dirty="0" err="1"/>
              <a:t>кралска</a:t>
            </a:r>
            <a:r>
              <a:rPr lang="ru-RU" sz="1100" dirty="0"/>
              <a:t> династия, </a:t>
            </a:r>
            <a:r>
              <a:rPr lang="ru-RU" sz="1100" dirty="0" err="1"/>
              <a:t>довежда</a:t>
            </a:r>
            <a:r>
              <a:rPr lang="ru-RU" sz="1100" dirty="0"/>
              <a:t> до </a:t>
            </a:r>
            <a:r>
              <a:rPr lang="ru-RU" sz="1100" dirty="0" err="1"/>
              <a:t>постепенния</a:t>
            </a:r>
            <a:r>
              <a:rPr lang="ru-RU" sz="1100" dirty="0"/>
              <a:t> </a:t>
            </a:r>
            <a:r>
              <a:rPr lang="ru-RU" sz="1100" dirty="0" err="1"/>
              <a:t>възход</a:t>
            </a:r>
            <a:r>
              <a:rPr lang="ru-RU" sz="1100" dirty="0"/>
              <a:t> на </a:t>
            </a:r>
            <a:r>
              <a:rPr lang="ru-RU" sz="1100" dirty="0" err="1"/>
              <a:t>парижките</a:t>
            </a:r>
            <a:r>
              <a:rPr lang="ru-RU" sz="1100" dirty="0"/>
              <a:t> </a:t>
            </a:r>
            <a:r>
              <a:rPr lang="ru-RU" sz="1100" dirty="0" err="1"/>
              <a:t>графове</a:t>
            </a:r>
            <a:r>
              <a:rPr lang="ru-RU" sz="1100" dirty="0"/>
              <a:t>; </a:t>
            </a:r>
            <a:r>
              <a:rPr lang="ru-RU" sz="1100" dirty="0" err="1"/>
              <a:t>Одо</a:t>
            </a:r>
            <a:r>
              <a:rPr lang="ru-RU" sz="1100" dirty="0"/>
              <a:t>, граф на Париж е избран от </a:t>
            </a:r>
            <a:r>
              <a:rPr lang="ru-RU" sz="1100" dirty="0" err="1"/>
              <a:t>феодалните</a:t>
            </a:r>
            <a:r>
              <a:rPr lang="ru-RU" sz="1100" dirty="0"/>
              <a:t> владетели за крал на Франция. </a:t>
            </a:r>
            <a:r>
              <a:rPr lang="ru-RU" sz="1100" dirty="0" err="1"/>
              <a:t>Шарл</a:t>
            </a:r>
            <a:r>
              <a:rPr lang="ru-RU" sz="1100" dirty="0"/>
              <a:t> III </a:t>
            </a:r>
            <a:r>
              <a:rPr lang="ru-RU" sz="1100" dirty="0" err="1"/>
              <a:t>също</a:t>
            </a:r>
            <a:r>
              <a:rPr lang="ru-RU" sz="1100" dirty="0"/>
              <a:t> </a:t>
            </a:r>
            <a:r>
              <a:rPr lang="ru-RU" sz="1100" dirty="0" err="1"/>
              <a:t>претендира</a:t>
            </a:r>
            <a:r>
              <a:rPr lang="ru-RU" sz="1100" dirty="0"/>
              <a:t> за трона. </a:t>
            </a:r>
            <a:r>
              <a:rPr lang="ru-RU" sz="1100" dirty="0" err="1"/>
              <a:t>Накрая</a:t>
            </a:r>
            <a:r>
              <a:rPr lang="ru-RU" sz="1100" dirty="0"/>
              <a:t> </a:t>
            </a:r>
            <a:r>
              <a:rPr lang="ru-RU" sz="1100" dirty="0" err="1"/>
              <a:t>през</a:t>
            </a:r>
            <a:r>
              <a:rPr lang="ru-RU" sz="1100" dirty="0"/>
              <a:t> 987 г. </a:t>
            </a:r>
            <a:r>
              <a:rPr lang="ru-RU" sz="1100" dirty="0" err="1"/>
              <a:t>Хуго</a:t>
            </a:r>
            <a:r>
              <a:rPr lang="ru-RU" sz="1100" dirty="0"/>
              <a:t> </a:t>
            </a:r>
            <a:r>
              <a:rPr lang="ru-RU" sz="1100" dirty="0" err="1"/>
              <a:t>Капет</a:t>
            </a:r>
            <a:r>
              <a:rPr lang="ru-RU" sz="1100" dirty="0"/>
              <a:t> – граф на Париж, е избран за крал на Франция от </a:t>
            </a:r>
            <a:r>
              <a:rPr lang="ru-RU" sz="1100" dirty="0" err="1"/>
              <a:t>големите</a:t>
            </a:r>
            <a:r>
              <a:rPr lang="ru-RU" sz="1100" dirty="0"/>
              <a:t> </a:t>
            </a:r>
            <a:r>
              <a:rPr lang="ru-RU" sz="1100" dirty="0" err="1"/>
              <a:t>феодални</a:t>
            </a:r>
            <a:r>
              <a:rPr lang="ru-RU" sz="1100" dirty="0"/>
              <a:t> владетели след </a:t>
            </a:r>
            <a:r>
              <a:rPr lang="ru-RU" sz="1100" dirty="0" err="1"/>
              <a:t>смъртта</a:t>
            </a:r>
            <a:r>
              <a:rPr lang="ru-RU" sz="1100" dirty="0"/>
              <a:t> на </a:t>
            </a:r>
            <a:r>
              <a:rPr lang="ru-RU" sz="1100" dirty="0" err="1"/>
              <a:t>последния</a:t>
            </a:r>
            <a:r>
              <a:rPr lang="ru-RU" sz="1100" dirty="0"/>
              <a:t> Каролинг.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3598310857"/>
      </p:ext>
    </p:extLst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87624" y="476672"/>
            <a:ext cx="7746064" cy="5771728"/>
          </a:xfrm>
        </p:spPr>
        <p:txBody>
          <a:bodyPr>
            <a:normAutofit fontScale="40000" lnSpcReduction="20000"/>
          </a:bodyPr>
          <a:lstStyle/>
          <a:p>
            <a:r>
              <a:rPr lang="ru-RU" dirty="0" err="1"/>
              <a:t>През</a:t>
            </a:r>
            <a:r>
              <a:rPr lang="ru-RU" dirty="0"/>
              <a:t> 11 век </a:t>
            </a:r>
            <a:r>
              <a:rPr lang="ru-RU" dirty="0" err="1"/>
              <a:t>градът</a:t>
            </a:r>
            <a:r>
              <a:rPr lang="ru-RU" dirty="0"/>
              <a:t> се </a:t>
            </a:r>
            <a:r>
              <a:rPr lang="ru-RU" dirty="0" err="1"/>
              <a:t>разпростира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десния</a:t>
            </a:r>
            <a:r>
              <a:rPr lang="ru-RU" dirty="0"/>
              <a:t> </a:t>
            </a:r>
            <a:r>
              <a:rPr lang="ru-RU" dirty="0" err="1"/>
              <a:t>бряг</a:t>
            </a:r>
            <a:r>
              <a:rPr lang="ru-RU" dirty="0"/>
              <a:t>. </a:t>
            </a:r>
            <a:r>
              <a:rPr lang="ru-RU" dirty="0" err="1"/>
              <a:t>През</a:t>
            </a:r>
            <a:r>
              <a:rPr lang="ru-RU" dirty="0"/>
              <a:t> 12 и 13 век тук се </a:t>
            </a:r>
            <a:r>
              <a:rPr lang="ru-RU" dirty="0" err="1"/>
              <a:t>включва</a:t>
            </a:r>
            <a:r>
              <a:rPr lang="ru-RU" dirty="0"/>
              <a:t> </a:t>
            </a:r>
            <a:r>
              <a:rPr lang="ru-RU" dirty="0" err="1"/>
              <a:t>царуването</a:t>
            </a:r>
            <a:r>
              <a:rPr lang="ru-RU" dirty="0"/>
              <a:t> на Филип II Август (1180 – 1223), </a:t>
            </a:r>
            <a:r>
              <a:rPr lang="ru-RU" dirty="0" err="1"/>
              <a:t>градът</a:t>
            </a:r>
            <a:r>
              <a:rPr lang="ru-RU" dirty="0"/>
              <a:t> </a:t>
            </a:r>
            <a:r>
              <a:rPr lang="ru-RU" dirty="0" err="1"/>
              <a:t>значително</a:t>
            </a:r>
            <a:r>
              <a:rPr lang="ru-RU" dirty="0"/>
              <a:t> </a:t>
            </a:r>
            <a:r>
              <a:rPr lang="ru-RU" dirty="0" err="1"/>
              <a:t>нараства</a:t>
            </a:r>
            <a:r>
              <a:rPr lang="ru-RU" dirty="0"/>
              <a:t>. </a:t>
            </a:r>
            <a:r>
              <a:rPr lang="ru-RU" dirty="0" err="1"/>
              <a:t>Главните</a:t>
            </a:r>
            <a:r>
              <a:rPr lang="ru-RU" dirty="0"/>
              <a:t> </a:t>
            </a:r>
            <a:r>
              <a:rPr lang="ru-RU" dirty="0" err="1"/>
              <a:t>пътни</a:t>
            </a:r>
            <a:r>
              <a:rPr lang="ru-RU" dirty="0"/>
              <a:t> артерии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павирани</a:t>
            </a:r>
            <a:r>
              <a:rPr lang="ru-RU" dirty="0"/>
              <a:t>, построен е </a:t>
            </a:r>
            <a:r>
              <a:rPr lang="ru-RU" dirty="0" err="1"/>
              <a:t>първият</a:t>
            </a:r>
            <a:r>
              <a:rPr lang="ru-RU" dirty="0"/>
              <a:t> </a:t>
            </a:r>
            <a:r>
              <a:rPr lang="ru-RU" dirty="0" err="1"/>
              <a:t>Лувър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крепостно</a:t>
            </a:r>
            <a:r>
              <a:rPr lang="ru-RU" dirty="0"/>
              <a:t> укрепление, </a:t>
            </a:r>
            <a:r>
              <a:rPr lang="ru-RU" dirty="0" err="1"/>
              <a:t>няколко</a:t>
            </a:r>
            <a:r>
              <a:rPr lang="ru-RU" dirty="0"/>
              <a:t> </a:t>
            </a:r>
            <a:r>
              <a:rPr lang="ru-RU" dirty="0" err="1"/>
              <a:t>църкви</a:t>
            </a:r>
            <a:r>
              <a:rPr lang="ru-RU" dirty="0"/>
              <a:t>, а </a:t>
            </a:r>
            <a:r>
              <a:rPr lang="ru-RU" dirty="0" err="1"/>
              <a:t>катедралата</a:t>
            </a:r>
            <a:r>
              <a:rPr lang="ru-RU" dirty="0"/>
              <a:t> </a:t>
            </a:r>
            <a:r>
              <a:rPr lang="ru-RU" dirty="0" err="1"/>
              <a:t>Парижката</a:t>
            </a:r>
            <a:r>
              <a:rPr lang="ru-RU" dirty="0"/>
              <a:t> Света богородица (</a:t>
            </a:r>
            <a:r>
              <a:rPr lang="ru-RU" dirty="0" err="1"/>
              <a:t>Нотър</a:t>
            </a:r>
            <a:r>
              <a:rPr lang="ru-RU" dirty="0"/>
              <a:t> Дам) е </a:t>
            </a:r>
            <a:r>
              <a:rPr lang="ru-RU" dirty="0" err="1"/>
              <a:t>проектирана</a:t>
            </a:r>
            <a:r>
              <a:rPr lang="ru-RU" dirty="0"/>
              <a:t> и </a:t>
            </a:r>
            <a:r>
              <a:rPr lang="ru-RU" dirty="0" err="1"/>
              <a:t>започната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1163 г. </a:t>
            </a:r>
            <a:r>
              <a:rPr lang="ru-RU" dirty="0" err="1"/>
              <a:t>Няколко</a:t>
            </a:r>
            <a:r>
              <a:rPr lang="ru-RU" dirty="0"/>
              <a:t> училища на </a:t>
            </a:r>
            <a:r>
              <a:rPr lang="ru-RU" dirty="0" err="1"/>
              <a:t>левия</a:t>
            </a:r>
            <a:r>
              <a:rPr lang="ru-RU" dirty="0"/>
              <a:t> </a:t>
            </a:r>
            <a:r>
              <a:rPr lang="ru-RU" dirty="0" err="1"/>
              <a:t>бряг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слети в </a:t>
            </a:r>
            <a:r>
              <a:rPr lang="ru-RU" dirty="0" err="1"/>
              <a:t>едно</a:t>
            </a:r>
            <a:r>
              <a:rPr lang="ru-RU" dirty="0"/>
              <a:t> – </a:t>
            </a:r>
            <a:r>
              <a:rPr lang="ru-RU" dirty="0" err="1"/>
              <a:t>Сорбоната</a:t>
            </a:r>
            <a:r>
              <a:rPr lang="ru-RU" dirty="0"/>
              <a:t>, </a:t>
            </a:r>
            <a:r>
              <a:rPr lang="ru-RU" dirty="0" err="1"/>
              <a:t>където</a:t>
            </a:r>
            <a:r>
              <a:rPr lang="ru-RU" dirty="0"/>
              <a:t> </a:t>
            </a:r>
            <a:r>
              <a:rPr lang="ru-RU" dirty="0" err="1"/>
              <a:t>едни</a:t>
            </a:r>
            <a:r>
              <a:rPr lang="ru-RU" dirty="0"/>
              <a:t> от </a:t>
            </a:r>
            <a:r>
              <a:rPr lang="ru-RU" dirty="0" err="1"/>
              <a:t>първите</a:t>
            </a:r>
            <a:r>
              <a:rPr lang="ru-RU" dirty="0"/>
              <a:t> преподаватели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Албертус</a:t>
            </a:r>
            <a:r>
              <a:rPr lang="ru-RU" dirty="0"/>
              <a:t> </a:t>
            </a:r>
            <a:r>
              <a:rPr lang="ru-RU" dirty="0" err="1"/>
              <a:t>Магнус</a:t>
            </a:r>
            <a:r>
              <a:rPr lang="ru-RU" dirty="0"/>
              <a:t> и Тома </a:t>
            </a:r>
            <a:r>
              <a:rPr lang="ru-RU" dirty="0" err="1"/>
              <a:t>Аквински</a:t>
            </a:r>
            <a:r>
              <a:rPr lang="ru-RU" dirty="0"/>
              <a:t>. 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Средните</a:t>
            </a:r>
            <a:r>
              <a:rPr lang="ru-RU" dirty="0"/>
              <a:t> </a:t>
            </a:r>
            <a:r>
              <a:rPr lang="ru-RU" dirty="0" err="1"/>
              <a:t>векове</a:t>
            </a:r>
            <a:r>
              <a:rPr lang="ru-RU" dirty="0"/>
              <a:t> Париж </a:t>
            </a:r>
            <a:r>
              <a:rPr lang="ru-RU" dirty="0" err="1"/>
              <a:t>просперира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търговски</a:t>
            </a:r>
            <a:r>
              <a:rPr lang="ru-RU" dirty="0"/>
              <a:t> и </a:t>
            </a:r>
            <a:r>
              <a:rPr lang="ru-RU" dirty="0" err="1"/>
              <a:t>интелектуален</a:t>
            </a:r>
            <a:r>
              <a:rPr lang="ru-RU" dirty="0"/>
              <a:t> </a:t>
            </a:r>
            <a:r>
              <a:rPr lang="ru-RU" dirty="0" err="1"/>
              <a:t>център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Около 1328 г. </a:t>
            </a:r>
            <a:r>
              <a:rPr lang="ru-RU" dirty="0" err="1"/>
              <a:t>населението</a:t>
            </a:r>
            <a:r>
              <a:rPr lang="ru-RU" dirty="0"/>
              <a:t> на Париж се </a:t>
            </a:r>
            <a:r>
              <a:rPr lang="ru-RU" dirty="0" err="1"/>
              <a:t>оценява</a:t>
            </a:r>
            <a:r>
              <a:rPr lang="ru-RU" dirty="0"/>
              <a:t> на 200 000 жители,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го</a:t>
            </a:r>
            <a:r>
              <a:rPr lang="ru-RU" dirty="0"/>
              <a:t> </a:t>
            </a:r>
            <a:r>
              <a:rPr lang="ru-RU" dirty="0" err="1"/>
              <a:t>прави</a:t>
            </a:r>
            <a:r>
              <a:rPr lang="ru-RU" dirty="0"/>
              <a:t> </a:t>
            </a:r>
            <a:r>
              <a:rPr lang="ru-RU" dirty="0" err="1"/>
              <a:t>най-големият</a:t>
            </a:r>
            <a:r>
              <a:rPr lang="ru-RU" dirty="0"/>
              <a:t> град в Европа[19]. Но </a:t>
            </a:r>
            <a:r>
              <a:rPr lang="ru-RU" dirty="0" err="1"/>
              <a:t>през</a:t>
            </a:r>
            <a:r>
              <a:rPr lang="ru-RU" dirty="0"/>
              <a:t> 1348 г., </a:t>
            </a:r>
            <a:r>
              <a:rPr lang="ru-RU" dirty="0" err="1"/>
              <a:t>Черната</a:t>
            </a:r>
            <a:r>
              <a:rPr lang="ru-RU" dirty="0"/>
              <a:t> </a:t>
            </a:r>
            <a:r>
              <a:rPr lang="ru-RU" dirty="0" err="1"/>
              <a:t>смърт</a:t>
            </a:r>
            <a:r>
              <a:rPr lang="ru-RU" dirty="0"/>
              <a:t> </a:t>
            </a:r>
            <a:r>
              <a:rPr lang="ru-RU" dirty="0" err="1"/>
              <a:t>покосява</a:t>
            </a:r>
            <a:r>
              <a:rPr lang="ru-RU" dirty="0"/>
              <a:t> </a:t>
            </a:r>
            <a:r>
              <a:rPr lang="ru-RU" dirty="0" err="1"/>
              <a:t>населението</a:t>
            </a:r>
            <a:r>
              <a:rPr lang="ru-RU" dirty="0"/>
              <a:t> </a:t>
            </a:r>
            <a:r>
              <a:rPr lang="ru-RU" dirty="0" err="1"/>
              <a:t>убивайки</a:t>
            </a:r>
            <a:r>
              <a:rPr lang="ru-RU" dirty="0"/>
              <a:t> до 800 души на </a:t>
            </a:r>
            <a:r>
              <a:rPr lang="ru-RU" dirty="0" err="1"/>
              <a:t>ден</a:t>
            </a:r>
            <a:r>
              <a:rPr lang="ru-RU" dirty="0"/>
              <a:t>[20], около 40 000 души </a:t>
            </a:r>
            <a:r>
              <a:rPr lang="ru-RU" dirty="0" err="1"/>
              <a:t>умират</a:t>
            </a:r>
            <a:r>
              <a:rPr lang="ru-RU" dirty="0"/>
              <a:t> до 1466 г.[21]. 100-годишната война (1337 – 1453) </a:t>
            </a:r>
            <a:r>
              <a:rPr lang="ru-RU" dirty="0" err="1"/>
              <a:t>нанася</a:t>
            </a:r>
            <a:r>
              <a:rPr lang="ru-RU" dirty="0"/>
              <a:t> </a:t>
            </a:r>
            <a:r>
              <a:rPr lang="ru-RU" dirty="0" err="1"/>
              <a:t>огромни</a:t>
            </a:r>
            <a:r>
              <a:rPr lang="ru-RU" dirty="0"/>
              <a:t> </a:t>
            </a:r>
            <a:r>
              <a:rPr lang="ru-RU" dirty="0" err="1"/>
              <a:t>щети</a:t>
            </a:r>
            <a:r>
              <a:rPr lang="ru-RU" dirty="0"/>
              <a:t> на Франция. </a:t>
            </a:r>
            <a:r>
              <a:rPr lang="ru-RU" dirty="0" err="1"/>
              <a:t>Страната</a:t>
            </a:r>
            <a:r>
              <a:rPr lang="ru-RU" dirty="0"/>
              <a:t> </a:t>
            </a:r>
            <a:r>
              <a:rPr lang="ru-RU" dirty="0" err="1"/>
              <a:t>преживява</a:t>
            </a:r>
            <a:r>
              <a:rPr lang="ru-RU" dirty="0"/>
              <a:t> </a:t>
            </a:r>
            <a:r>
              <a:rPr lang="ru-RU" dirty="0" err="1"/>
              <a:t>икономически</a:t>
            </a:r>
            <a:r>
              <a:rPr lang="ru-RU" dirty="0"/>
              <a:t> </a:t>
            </a:r>
            <a:r>
              <a:rPr lang="ru-RU" dirty="0" err="1"/>
              <a:t>упадък</a:t>
            </a:r>
            <a:r>
              <a:rPr lang="ru-RU" dirty="0"/>
              <a:t>, от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ѝ </a:t>
            </a:r>
            <a:r>
              <a:rPr lang="ru-RU" dirty="0" err="1"/>
              <a:t>нужни</a:t>
            </a:r>
            <a:r>
              <a:rPr lang="ru-RU" dirty="0"/>
              <a:t> </a:t>
            </a:r>
            <a:r>
              <a:rPr lang="ru-RU" dirty="0" err="1"/>
              <a:t>десетилетия</a:t>
            </a:r>
            <a:r>
              <a:rPr lang="ru-RU" dirty="0"/>
              <a:t>, за да се </a:t>
            </a:r>
            <a:r>
              <a:rPr lang="ru-RU" dirty="0" err="1"/>
              <a:t>съвземе</a:t>
            </a:r>
            <a:r>
              <a:rPr lang="ru-RU" dirty="0"/>
              <a:t>. </a:t>
            </a:r>
            <a:r>
              <a:rPr lang="ru-RU" dirty="0" err="1"/>
              <a:t>Хиляди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убити</a:t>
            </a:r>
            <a:r>
              <a:rPr lang="ru-RU" dirty="0"/>
              <a:t> от глад, чума, дизентерия и бандите,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тероризират</a:t>
            </a:r>
            <a:r>
              <a:rPr lang="ru-RU" dirty="0"/>
              <a:t> града. </a:t>
            </a:r>
            <a:r>
              <a:rPr lang="ru-RU" dirty="0" err="1"/>
              <a:t>Гражданските</a:t>
            </a:r>
            <a:r>
              <a:rPr lang="ru-RU" dirty="0"/>
              <a:t> </a:t>
            </a:r>
            <a:r>
              <a:rPr lang="ru-RU" dirty="0" err="1"/>
              <a:t>войни</a:t>
            </a:r>
            <a:r>
              <a:rPr lang="ru-RU" dirty="0"/>
              <a:t> и </a:t>
            </a:r>
            <a:r>
              <a:rPr lang="ru-RU" dirty="0" err="1"/>
              <a:t>местните</a:t>
            </a:r>
            <a:r>
              <a:rPr lang="ru-RU" dirty="0"/>
              <a:t> </a:t>
            </a:r>
            <a:r>
              <a:rPr lang="ru-RU" dirty="0" err="1"/>
              <a:t>борби</a:t>
            </a:r>
            <a:r>
              <a:rPr lang="ru-RU" dirty="0"/>
              <a:t> </a:t>
            </a:r>
            <a:r>
              <a:rPr lang="ru-RU" dirty="0" err="1"/>
              <a:t>допринасят</a:t>
            </a:r>
            <a:r>
              <a:rPr lang="ru-RU" dirty="0"/>
              <a:t> за </a:t>
            </a:r>
            <a:r>
              <a:rPr lang="ru-RU" dirty="0" err="1"/>
              <a:t>разрухата</a:t>
            </a:r>
            <a:r>
              <a:rPr lang="ru-RU" dirty="0"/>
              <a:t>. Жана </a:t>
            </a:r>
            <a:r>
              <a:rPr lang="ru-RU" dirty="0" err="1"/>
              <a:t>д'Арк</a:t>
            </a:r>
            <a:r>
              <a:rPr lang="ru-RU" dirty="0"/>
              <a:t> (известна </a:t>
            </a:r>
            <a:r>
              <a:rPr lang="ru-RU" dirty="0" err="1"/>
              <a:t>още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Орлеанската</a:t>
            </a:r>
            <a:r>
              <a:rPr lang="ru-RU" dirty="0"/>
              <a:t> дева) (1412 – 1431) е </a:t>
            </a:r>
            <a:r>
              <a:rPr lang="ru-RU" dirty="0" err="1"/>
              <a:t>католическа</a:t>
            </a:r>
            <a:r>
              <a:rPr lang="ru-RU" dirty="0"/>
              <a:t> </a:t>
            </a:r>
            <a:r>
              <a:rPr lang="ru-RU" dirty="0" err="1"/>
              <a:t>светица</a:t>
            </a:r>
            <a:r>
              <a:rPr lang="ru-RU" dirty="0"/>
              <a:t>, </a:t>
            </a:r>
            <a:r>
              <a:rPr lang="ru-RU" dirty="0" err="1"/>
              <a:t>национална</a:t>
            </a:r>
            <a:r>
              <a:rPr lang="ru-RU" dirty="0"/>
              <a:t> героиня на Франция и </a:t>
            </a:r>
            <a:r>
              <a:rPr lang="ru-RU" dirty="0" err="1"/>
              <a:t>една</a:t>
            </a:r>
            <a:r>
              <a:rPr lang="ru-RU" dirty="0"/>
              <a:t> от </a:t>
            </a:r>
            <a:r>
              <a:rPr lang="ru-RU" dirty="0" err="1"/>
              <a:t>най-известните</a:t>
            </a:r>
            <a:r>
              <a:rPr lang="ru-RU" dirty="0"/>
              <a:t> </a:t>
            </a:r>
            <a:r>
              <a:rPr lang="ru-RU" dirty="0" err="1"/>
              <a:t>фигури</a:t>
            </a:r>
            <a:r>
              <a:rPr lang="ru-RU" dirty="0"/>
              <a:t> на </a:t>
            </a:r>
            <a:r>
              <a:rPr lang="ru-RU" dirty="0" err="1"/>
              <a:t>Стогодишната</a:t>
            </a:r>
            <a:r>
              <a:rPr lang="ru-RU" dirty="0"/>
              <a:t> война, </a:t>
            </a:r>
            <a:r>
              <a:rPr lang="ru-RU" dirty="0" err="1"/>
              <a:t>която</a:t>
            </a:r>
            <a:r>
              <a:rPr lang="ru-RU" dirty="0"/>
              <a:t> се </a:t>
            </a:r>
            <a:r>
              <a:rPr lang="ru-RU" dirty="0" err="1"/>
              <a:t>опитва</a:t>
            </a:r>
            <a:r>
              <a:rPr lang="ru-RU" dirty="0"/>
              <a:t> да освободи Франция от </a:t>
            </a:r>
            <a:r>
              <a:rPr lang="ru-RU" dirty="0" err="1"/>
              <a:t>англичаните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Населението</a:t>
            </a:r>
            <a:r>
              <a:rPr lang="ru-RU" dirty="0"/>
              <a:t> на Париж </a:t>
            </a:r>
            <a:r>
              <a:rPr lang="ru-RU" dirty="0" err="1"/>
              <a:t>нараства</a:t>
            </a:r>
            <a:r>
              <a:rPr lang="ru-RU" dirty="0"/>
              <a:t> от 1422 до 1500 г. и </a:t>
            </a:r>
            <a:r>
              <a:rPr lang="ru-RU" dirty="0" err="1"/>
              <a:t>търпи</a:t>
            </a:r>
            <a:r>
              <a:rPr lang="ru-RU" dirty="0"/>
              <a:t> слаб </a:t>
            </a:r>
            <a:r>
              <a:rPr lang="ru-RU" dirty="0" err="1"/>
              <a:t>икономически</a:t>
            </a:r>
            <a:r>
              <a:rPr lang="ru-RU" dirty="0"/>
              <a:t> </a:t>
            </a:r>
            <a:r>
              <a:rPr lang="ru-RU" dirty="0" err="1"/>
              <a:t>растеж</a:t>
            </a:r>
            <a:r>
              <a:rPr lang="ru-RU" dirty="0"/>
              <a:t>. В </a:t>
            </a:r>
            <a:r>
              <a:rPr lang="ru-RU" dirty="0" err="1"/>
              <a:t>същото</a:t>
            </a:r>
            <a:r>
              <a:rPr lang="ru-RU" dirty="0"/>
              <a:t> </a:t>
            </a:r>
            <a:r>
              <a:rPr lang="ru-RU" dirty="0" err="1"/>
              <a:t>време</a:t>
            </a:r>
            <a:r>
              <a:rPr lang="ru-RU" dirty="0"/>
              <a:t> Франция е </a:t>
            </a:r>
            <a:r>
              <a:rPr lang="ru-RU" dirty="0" err="1"/>
              <a:t>разтърсена</a:t>
            </a:r>
            <a:r>
              <a:rPr lang="ru-RU" dirty="0"/>
              <a:t> от </a:t>
            </a:r>
            <a:r>
              <a:rPr lang="ru-RU" dirty="0" err="1"/>
              <a:t>религиозни</a:t>
            </a:r>
            <a:r>
              <a:rPr lang="ru-RU" dirty="0"/>
              <a:t> противоречия. </a:t>
            </a:r>
            <a:r>
              <a:rPr lang="ru-RU" dirty="0" err="1"/>
              <a:t>Вартоломеевата</a:t>
            </a:r>
            <a:r>
              <a:rPr lang="ru-RU" dirty="0"/>
              <a:t> </a:t>
            </a:r>
            <a:r>
              <a:rPr lang="ru-RU" dirty="0" err="1"/>
              <a:t>нощ</a:t>
            </a:r>
            <a:r>
              <a:rPr lang="ru-RU" dirty="0"/>
              <a:t> е </a:t>
            </a:r>
            <a:r>
              <a:rPr lang="ru-RU" dirty="0" err="1"/>
              <a:t>масово</a:t>
            </a:r>
            <a:r>
              <a:rPr lang="ru-RU" dirty="0"/>
              <a:t> клане на </a:t>
            </a:r>
            <a:r>
              <a:rPr lang="ru-RU" dirty="0" err="1"/>
              <a:t>хугеноти</a:t>
            </a:r>
            <a:r>
              <a:rPr lang="ru-RU" dirty="0"/>
              <a:t> </a:t>
            </a:r>
            <a:r>
              <a:rPr lang="ru-RU" dirty="0" err="1"/>
              <a:t>във</a:t>
            </a:r>
            <a:r>
              <a:rPr lang="ru-RU" dirty="0"/>
              <a:t> Франция, устроено от </a:t>
            </a:r>
            <a:r>
              <a:rPr lang="ru-RU" dirty="0" err="1"/>
              <a:t>католиците</a:t>
            </a:r>
            <a:r>
              <a:rPr lang="ru-RU" dirty="0"/>
              <a:t> в </a:t>
            </a:r>
            <a:r>
              <a:rPr lang="ru-RU" dirty="0" err="1"/>
              <a:t>нощта</a:t>
            </a:r>
            <a:r>
              <a:rPr lang="ru-RU" dirty="0"/>
              <a:t> на 24 август 1572 г., </a:t>
            </a:r>
            <a:r>
              <a:rPr lang="ru-RU" dirty="0" err="1"/>
              <a:t>деня</a:t>
            </a:r>
            <a:r>
              <a:rPr lang="ru-RU" dirty="0"/>
              <a:t> на св. </a:t>
            </a:r>
            <a:r>
              <a:rPr lang="ru-RU" dirty="0" err="1"/>
              <a:t>Вартоломей</a:t>
            </a:r>
            <a:r>
              <a:rPr lang="ru-RU" dirty="0"/>
              <a:t>. </a:t>
            </a:r>
            <a:r>
              <a:rPr lang="ru-RU" dirty="0" err="1"/>
              <a:t>Организирано</a:t>
            </a:r>
            <a:r>
              <a:rPr lang="ru-RU" dirty="0"/>
              <a:t> е от крал </a:t>
            </a:r>
            <a:r>
              <a:rPr lang="ru-RU" dirty="0" err="1"/>
              <a:t>Шарл</a:t>
            </a:r>
            <a:r>
              <a:rPr lang="ru-RU" dirty="0"/>
              <a:t> IX, </a:t>
            </a:r>
            <a:r>
              <a:rPr lang="ru-RU" dirty="0" err="1"/>
              <a:t>неговата</a:t>
            </a:r>
            <a:r>
              <a:rPr lang="ru-RU" dirty="0"/>
              <a:t> майка Катерина Медичи и </a:t>
            </a:r>
            <a:r>
              <a:rPr lang="ru-RU" dirty="0" err="1"/>
              <a:t>херцозите</a:t>
            </a:r>
            <a:r>
              <a:rPr lang="ru-RU" dirty="0"/>
              <a:t> </a:t>
            </a:r>
            <a:r>
              <a:rPr lang="ru-RU" dirty="0" err="1"/>
              <a:t>дьо</a:t>
            </a:r>
            <a:r>
              <a:rPr lang="ru-RU" dirty="0"/>
              <a:t> </a:t>
            </a:r>
            <a:r>
              <a:rPr lang="ru-RU" dirty="0" err="1"/>
              <a:t>Гиз</a:t>
            </a:r>
            <a:r>
              <a:rPr lang="ru-RU" dirty="0"/>
              <a:t>. 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нощта</a:t>
            </a:r>
            <a:r>
              <a:rPr lang="ru-RU" dirty="0"/>
              <a:t> в Париж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убити</a:t>
            </a:r>
            <a:r>
              <a:rPr lang="ru-RU" dirty="0"/>
              <a:t> около 3 000 </a:t>
            </a:r>
            <a:r>
              <a:rPr lang="ru-RU" dirty="0" err="1"/>
              <a:t>хугеноти</a:t>
            </a:r>
            <a:r>
              <a:rPr lang="ru-RU" dirty="0"/>
              <a:t>. След </a:t>
            </a:r>
            <a:r>
              <a:rPr lang="ru-RU" dirty="0" err="1"/>
              <a:t>Вартоломеевата</a:t>
            </a:r>
            <a:r>
              <a:rPr lang="ru-RU" dirty="0"/>
              <a:t> </a:t>
            </a:r>
            <a:r>
              <a:rPr lang="ru-RU" dirty="0" err="1"/>
              <a:t>нощ</a:t>
            </a:r>
            <a:r>
              <a:rPr lang="ru-RU" dirty="0"/>
              <a:t> </a:t>
            </a:r>
            <a:r>
              <a:rPr lang="ru-RU" dirty="0" err="1"/>
              <a:t>религиозните</a:t>
            </a:r>
            <a:r>
              <a:rPr lang="ru-RU" dirty="0"/>
              <a:t> </a:t>
            </a:r>
            <a:r>
              <a:rPr lang="ru-RU" dirty="0" err="1"/>
              <a:t>войни</a:t>
            </a:r>
            <a:r>
              <a:rPr lang="ru-RU" dirty="0"/>
              <a:t> </a:t>
            </a:r>
            <a:r>
              <a:rPr lang="ru-RU" dirty="0" err="1"/>
              <a:t>във</a:t>
            </a:r>
            <a:r>
              <a:rPr lang="ru-RU" dirty="0"/>
              <a:t> Франция се </a:t>
            </a:r>
            <a:r>
              <a:rPr lang="ru-RU" dirty="0" err="1"/>
              <a:t>възобновяват</a:t>
            </a:r>
            <a:r>
              <a:rPr lang="ru-RU" dirty="0"/>
              <a:t>. 12 май 1588 г. е известен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Денят</a:t>
            </a:r>
            <a:r>
              <a:rPr lang="ru-RU" dirty="0"/>
              <a:t> на </a:t>
            </a:r>
            <a:r>
              <a:rPr lang="ru-RU" dirty="0" err="1"/>
              <a:t>барикадите</a:t>
            </a:r>
            <a:r>
              <a:rPr lang="ru-RU" dirty="0"/>
              <a:t>, </a:t>
            </a:r>
            <a:r>
              <a:rPr lang="ru-RU" dirty="0" err="1"/>
              <a:t>защото</a:t>
            </a:r>
            <a:r>
              <a:rPr lang="ru-RU" dirty="0"/>
              <a:t> за </a:t>
            </a:r>
            <a:r>
              <a:rPr lang="ru-RU" dirty="0" err="1"/>
              <a:t>първи</a:t>
            </a:r>
            <a:r>
              <a:rPr lang="ru-RU" dirty="0"/>
              <a:t> </a:t>
            </a:r>
            <a:r>
              <a:rPr lang="ru-RU" dirty="0" err="1"/>
              <a:t>път</a:t>
            </a:r>
            <a:r>
              <a:rPr lang="ru-RU" dirty="0"/>
              <a:t> </a:t>
            </a:r>
            <a:r>
              <a:rPr lang="ru-RU" dirty="0" err="1"/>
              <a:t>парижани</a:t>
            </a:r>
            <a:r>
              <a:rPr lang="ru-RU" dirty="0"/>
              <a:t> строят </a:t>
            </a:r>
            <a:r>
              <a:rPr lang="ru-RU" dirty="0" err="1"/>
              <a:t>барикади</a:t>
            </a:r>
            <a:r>
              <a:rPr lang="ru-RU" dirty="0"/>
              <a:t>, за да </a:t>
            </a:r>
            <a:r>
              <a:rPr lang="ru-RU" dirty="0" err="1"/>
              <a:t>защитават</a:t>
            </a:r>
            <a:r>
              <a:rPr lang="ru-RU" dirty="0"/>
              <a:t> града. </a:t>
            </a:r>
            <a:r>
              <a:rPr lang="ru-RU" dirty="0" err="1"/>
              <a:t>Градът</a:t>
            </a:r>
            <a:r>
              <a:rPr lang="ru-RU" dirty="0"/>
              <a:t> </a:t>
            </a:r>
            <a:r>
              <a:rPr lang="ru-RU" dirty="0" err="1"/>
              <a:t>устоява</a:t>
            </a:r>
            <a:r>
              <a:rPr lang="ru-RU" dirty="0"/>
              <a:t> на </a:t>
            </a:r>
            <a:r>
              <a:rPr lang="ru-RU" dirty="0" err="1"/>
              <a:t>набезите</a:t>
            </a:r>
            <a:r>
              <a:rPr lang="ru-RU" dirty="0"/>
              <a:t> на Анри IV (Франция) до 1594 г., </a:t>
            </a:r>
            <a:r>
              <a:rPr lang="ru-RU" dirty="0" err="1"/>
              <a:t>когато</a:t>
            </a:r>
            <a:r>
              <a:rPr lang="ru-RU" dirty="0"/>
              <a:t> той </a:t>
            </a:r>
            <a:r>
              <a:rPr lang="ru-RU" dirty="0" err="1"/>
              <a:t>влиза</a:t>
            </a:r>
            <a:r>
              <a:rPr lang="ru-RU" dirty="0"/>
              <a:t> в града и става крал. Убит е на 14 май 1610 г. след покушение, </a:t>
            </a:r>
            <a:r>
              <a:rPr lang="ru-RU" dirty="0" err="1"/>
              <a:t>извършено</a:t>
            </a:r>
            <a:r>
              <a:rPr lang="ru-RU" dirty="0"/>
              <a:t> от </a:t>
            </a:r>
            <a:r>
              <a:rPr lang="ru-RU" dirty="0" err="1"/>
              <a:t>Франсоа</a:t>
            </a:r>
            <a:r>
              <a:rPr lang="ru-RU" dirty="0"/>
              <a:t> </a:t>
            </a:r>
            <a:r>
              <a:rPr lang="ru-RU" dirty="0" err="1"/>
              <a:t>Раваяк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472550684"/>
      </p:ext>
    </p:extLst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259632" y="332656"/>
            <a:ext cx="7674056" cy="5915744"/>
          </a:xfrm>
        </p:spPr>
        <p:txBody>
          <a:bodyPr>
            <a:normAutofit fontScale="40000" lnSpcReduction="20000"/>
          </a:bodyPr>
          <a:lstStyle/>
          <a:p>
            <a:r>
              <a:rPr lang="ru-RU" dirty="0" err="1"/>
              <a:t>Управлението</a:t>
            </a:r>
            <a:r>
              <a:rPr lang="ru-RU" dirty="0"/>
              <a:t> на </a:t>
            </a:r>
            <a:r>
              <a:rPr lang="ru-RU" dirty="0" err="1"/>
              <a:t>Бурбоните</a:t>
            </a:r>
            <a:endParaRPr lang="ru-RU" dirty="0"/>
          </a:p>
          <a:p>
            <a:r>
              <a:rPr lang="ru-RU" dirty="0"/>
              <a:t>Анри IV </a:t>
            </a:r>
            <a:r>
              <a:rPr lang="ru-RU" dirty="0" err="1"/>
              <a:t>превръща</a:t>
            </a:r>
            <a:r>
              <a:rPr lang="ru-RU" dirty="0"/>
              <a:t> Париж в своя </a:t>
            </a:r>
            <a:r>
              <a:rPr lang="ru-RU" dirty="0" err="1"/>
              <a:t>основна</a:t>
            </a:r>
            <a:r>
              <a:rPr lang="ru-RU" dirty="0"/>
              <a:t> резиденция, </a:t>
            </a:r>
            <a:r>
              <a:rPr lang="ru-RU" dirty="0" err="1"/>
              <a:t>предприема</a:t>
            </a:r>
            <a:r>
              <a:rPr lang="ru-RU" dirty="0"/>
              <a:t> </a:t>
            </a:r>
            <a:r>
              <a:rPr lang="ru-RU" dirty="0" err="1"/>
              <a:t>значителни</a:t>
            </a:r>
            <a:r>
              <a:rPr lang="ru-RU" dirty="0"/>
              <a:t> мероприятия,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уголемяването</a:t>
            </a:r>
            <a:r>
              <a:rPr lang="ru-RU" dirty="0"/>
              <a:t> на </a:t>
            </a:r>
            <a:r>
              <a:rPr lang="ru-RU" dirty="0" err="1"/>
              <a:t>Лувъра</a:t>
            </a:r>
            <a:r>
              <a:rPr lang="ru-RU" dirty="0"/>
              <a:t>, </a:t>
            </a:r>
            <a:r>
              <a:rPr lang="ru-RU" dirty="0" err="1"/>
              <a:t>строителството</a:t>
            </a:r>
            <a:r>
              <a:rPr lang="ru-RU" dirty="0"/>
              <a:t> на моста </a:t>
            </a:r>
            <a:r>
              <a:rPr lang="ru-RU" dirty="0" err="1"/>
              <a:t>Пон</a:t>
            </a:r>
            <a:r>
              <a:rPr lang="ru-RU" dirty="0"/>
              <a:t> </a:t>
            </a:r>
            <a:r>
              <a:rPr lang="ru-RU" dirty="0" err="1"/>
              <a:t>Ньоф</a:t>
            </a:r>
            <a:r>
              <a:rPr lang="ru-RU" dirty="0"/>
              <a:t>, </a:t>
            </a:r>
            <a:r>
              <a:rPr lang="ru-RU" dirty="0" err="1"/>
              <a:t>площад</a:t>
            </a:r>
            <a:r>
              <a:rPr lang="ru-RU" dirty="0"/>
              <a:t> де </a:t>
            </a:r>
            <a:r>
              <a:rPr lang="ru-RU" dirty="0" err="1"/>
              <a:t>Вож</a:t>
            </a:r>
            <a:r>
              <a:rPr lang="ru-RU" dirty="0"/>
              <a:t>, </a:t>
            </a:r>
            <a:r>
              <a:rPr lang="ru-RU" dirty="0" err="1"/>
              <a:t>площад</a:t>
            </a:r>
            <a:r>
              <a:rPr lang="ru-RU" dirty="0"/>
              <a:t> Дофин и </a:t>
            </a:r>
            <a:r>
              <a:rPr lang="ru-RU" dirty="0" err="1"/>
              <a:t>други</a:t>
            </a:r>
            <a:r>
              <a:rPr lang="ru-RU" dirty="0"/>
              <a:t>. </a:t>
            </a:r>
            <a:r>
              <a:rPr lang="ru-RU" dirty="0" err="1"/>
              <a:t>Кралят</a:t>
            </a:r>
            <a:r>
              <a:rPr lang="ru-RU" dirty="0"/>
              <a:t> е подложен на </a:t>
            </a:r>
            <a:r>
              <a:rPr lang="ru-RU" dirty="0" err="1"/>
              <a:t>непрекъснати</a:t>
            </a:r>
            <a:r>
              <a:rPr lang="ru-RU" dirty="0"/>
              <a:t> </a:t>
            </a:r>
            <a:r>
              <a:rPr lang="ru-RU" dirty="0" err="1"/>
              <a:t>набези</a:t>
            </a:r>
            <a:r>
              <a:rPr lang="ru-RU" dirty="0"/>
              <a:t> от </a:t>
            </a:r>
            <a:r>
              <a:rPr lang="ru-RU" dirty="0" err="1"/>
              <a:t>религиозни</a:t>
            </a:r>
            <a:r>
              <a:rPr lang="ru-RU" dirty="0"/>
              <a:t> </a:t>
            </a:r>
            <a:r>
              <a:rPr lang="ru-RU" dirty="0" err="1"/>
              <a:t>фанатици</a:t>
            </a:r>
            <a:r>
              <a:rPr lang="ru-RU" dirty="0"/>
              <a:t> от </a:t>
            </a:r>
            <a:r>
              <a:rPr lang="ru-RU" dirty="0" err="1"/>
              <a:t>двете</a:t>
            </a:r>
            <a:r>
              <a:rPr lang="ru-RU" dirty="0"/>
              <a:t> </a:t>
            </a:r>
            <a:r>
              <a:rPr lang="ru-RU" dirty="0" err="1"/>
              <a:t>страни</a:t>
            </a:r>
            <a:r>
              <a:rPr lang="ru-RU" dirty="0"/>
              <a:t> (</a:t>
            </a:r>
            <a:r>
              <a:rPr lang="ru-RU" dirty="0" err="1"/>
              <a:t>протестанти</a:t>
            </a:r>
            <a:r>
              <a:rPr lang="ru-RU" dirty="0"/>
              <a:t> и </a:t>
            </a:r>
            <a:r>
              <a:rPr lang="ru-RU" dirty="0" err="1"/>
              <a:t>католици</a:t>
            </a:r>
            <a:r>
              <a:rPr lang="ru-RU" dirty="0"/>
              <a:t>), </a:t>
            </a:r>
            <a:r>
              <a:rPr lang="ru-RU" dirty="0" err="1"/>
              <a:t>има</a:t>
            </a:r>
            <a:r>
              <a:rPr lang="ru-RU" dirty="0"/>
              <a:t> 23 опита за убийство, </a:t>
            </a:r>
            <a:r>
              <a:rPr lang="ru-RU" dirty="0" err="1"/>
              <a:t>докато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1610 г. е убит от католик.</a:t>
            </a:r>
          </a:p>
          <a:p>
            <a:endParaRPr lang="ru-RU" dirty="0"/>
          </a:p>
          <a:p>
            <a:r>
              <a:rPr lang="ru-RU" dirty="0"/>
              <a:t>Луи XIII става крал само на </a:t>
            </a:r>
            <a:r>
              <a:rPr lang="ru-RU" dirty="0" err="1"/>
              <a:t>осемгодишна</a:t>
            </a:r>
            <a:r>
              <a:rPr lang="ru-RU" dirty="0"/>
              <a:t> </a:t>
            </a:r>
            <a:r>
              <a:rPr lang="ru-RU" dirty="0" err="1"/>
              <a:t>възраст</a:t>
            </a:r>
            <a:r>
              <a:rPr lang="ru-RU" dirty="0"/>
              <a:t>,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политическата</a:t>
            </a:r>
            <a:r>
              <a:rPr lang="ru-RU" dirty="0"/>
              <a:t> </a:t>
            </a:r>
            <a:r>
              <a:rPr lang="ru-RU" dirty="0" err="1"/>
              <a:t>власт</a:t>
            </a:r>
            <a:r>
              <a:rPr lang="ru-RU" dirty="0"/>
              <a:t> е </a:t>
            </a:r>
            <a:r>
              <a:rPr lang="ru-RU" dirty="0" err="1"/>
              <a:t>съсредоточена</a:t>
            </a:r>
            <a:r>
              <a:rPr lang="ru-RU" dirty="0"/>
              <a:t> в </a:t>
            </a:r>
            <a:r>
              <a:rPr lang="ru-RU" dirty="0" err="1"/>
              <a:t>ръцете</a:t>
            </a:r>
            <a:r>
              <a:rPr lang="ru-RU" dirty="0"/>
              <a:t> на майка </a:t>
            </a:r>
            <a:r>
              <a:rPr lang="ru-RU" dirty="0" err="1"/>
              <a:t>му</a:t>
            </a:r>
            <a:r>
              <a:rPr lang="ru-RU" dirty="0"/>
              <a:t> – Мария Медичи, в </a:t>
            </a:r>
            <a:r>
              <a:rPr lang="ru-RU" dirty="0" err="1"/>
              <a:t>ролята</a:t>
            </a:r>
            <a:r>
              <a:rPr lang="ru-RU" dirty="0"/>
              <a:t> на регент. Макар </a:t>
            </a:r>
            <a:r>
              <a:rPr lang="ru-RU" dirty="0" err="1"/>
              <a:t>формално</a:t>
            </a:r>
            <a:r>
              <a:rPr lang="ru-RU" dirty="0"/>
              <a:t> </a:t>
            </a:r>
            <a:r>
              <a:rPr lang="ru-RU" dirty="0" err="1"/>
              <a:t>властта</a:t>
            </a:r>
            <a:r>
              <a:rPr lang="ru-RU" dirty="0"/>
              <a:t> да </a:t>
            </a:r>
            <a:r>
              <a:rPr lang="ru-RU" dirty="0" err="1"/>
              <a:t>преминава</a:t>
            </a:r>
            <a:r>
              <a:rPr lang="ru-RU" dirty="0"/>
              <a:t> в </a:t>
            </a:r>
            <a:r>
              <a:rPr lang="ru-RU" dirty="0" err="1"/>
              <a:t>негови</a:t>
            </a:r>
            <a:r>
              <a:rPr lang="ru-RU" dirty="0"/>
              <a:t> </a:t>
            </a:r>
            <a:r>
              <a:rPr lang="ru-RU" dirty="0" err="1"/>
              <a:t>ръце</a:t>
            </a:r>
            <a:r>
              <a:rPr lang="ru-RU" dirty="0"/>
              <a:t>, </a:t>
            </a:r>
            <a:r>
              <a:rPr lang="ru-RU" dirty="0" err="1"/>
              <a:t>когато</a:t>
            </a:r>
            <a:r>
              <a:rPr lang="ru-RU" dirty="0"/>
              <a:t> е на </a:t>
            </a:r>
            <a:r>
              <a:rPr lang="ru-RU" dirty="0" err="1"/>
              <a:t>петнадесет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, зад него </a:t>
            </a:r>
            <a:r>
              <a:rPr lang="ru-RU" dirty="0" err="1"/>
              <a:t>стои</a:t>
            </a:r>
            <a:r>
              <a:rPr lang="ru-RU" dirty="0"/>
              <a:t> </a:t>
            </a:r>
            <a:r>
              <a:rPr lang="ru-RU" dirty="0" err="1"/>
              <a:t>безскрупулният</a:t>
            </a:r>
            <a:r>
              <a:rPr lang="ru-RU" dirty="0"/>
              <a:t> и влиятелен кардинал </a:t>
            </a:r>
            <a:r>
              <a:rPr lang="ru-RU" dirty="0" err="1"/>
              <a:t>Ришельо</a:t>
            </a:r>
            <a:r>
              <a:rPr lang="ru-RU" dirty="0"/>
              <a:t>. По </a:t>
            </a:r>
            <a:r>
              <a:rPr lang="ru-RU" dirty="0" err="1"/>
              <a:t>това</a:t>
            </a:r>
            <a:r>
              <a:rPr lang="ru-RU" dirty="0"/>
              <a:t> </a:t>
            </a:r>
            <a:r>
              <a:rPr lang="ru-RU" dirty="0" err="1"/>
              <a:t>време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построени</a:t>
            </a:r>
            <a:r>
              <a:rPr lang="ru-RU" dirty="0"/>
              <a:t> </a:t>
            </a:r>
            <a:r>
              <a:rPr lang="ru-RU" dirty="0" err="1"/>
              <a:t>няколко</a:t>
            </a:r>
            <a:r>
              <a:rPr lang="ru-RU" dirty="0"/>
              <a:t> </a:t>
            </a:r>
            <a:r>
              <a:rPr lang="ru-RU" dirty="0" err="1"/>
              <a:t>дворци</a:t>
            </a:r>
            <a:r>
              <a:rPr lang="ru-RU" dirty="0"/>
              <a:t>, </a:t>
            </a:r>
            <a:r>
              <a:rPr lang="ru-RU" dirty="0" err="1"/>
              <a:t>църкви</a:t>
            </a:r>
            <a:r>
              <a:rPr lang="ru-RU" dirty="0"/>
              <a:t> в </a:t>
            </a:r>
            <a:r>
              <a:rPr lang="ru-RU" dirty="0" err="1"/>
              <a:t>стил</a:t>
            </a:r>
            <a:r>
              <a:rPr lang="ru-RU" dirty="0"/>
              <a:t> барок и е </a:t>
            </a:r>
            <a:r>
              <a:rPr lang="ru-RU" dirty="0" err="1"/>
              <a:t>реконструирана</a:t>
            </a:r>
            <a:r>
              <a:rPr lang="ru-RU" dirty="0"/>
              <a:t> </a:t>
            </a:r>
            <a:r>
              <a:rPr lang="ru-RU" dirty="0" err="1"/>
              <a:t>Сорбоната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умира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1643 г., той </a:t>
            </a:r>
            <a:r>
              <a:rPr lang="ru-RU" dirty="0" err="1"/>
              <a:t>оставя</a:t>
            </a:r>
            <a:r>
              <a:rPr lang="ru-RU" dirty="0"/>
              <a:t> трона на </a:t>
            </a:r>
            <a:r>
              <a:rPr lang="ru-RU" dirty="0" err="1"/>
              <a:t>петгодишния</a:t>
            </a:r>
            <a:r>
              <a:rPr lang="ru-RU" dirty="0"/>
              <a:t> си наследник Луи XIV. </a:t>
            </a:r>
            <a:r>
              <a:rPr lang="ru-RU" dirty="0" err="1"/>
              <a:t>През</a:t>
            </a:r>
            <a:r>
              <a:rPr lang="ru-RU" dirty="0"/>
              <a:t> 1648 г. </a:t>
            </a:r>
            <a:r>
              <a:rPr lang="ru-RU" dirty="0" err="1"/>
              <a:t>цялото</a:t>
            </a:r>
            <a:r>
              <a:rPr lang="ru-RU" dirty="0"/>
              <a:t> </a:t>
            </a:r>
            <a:r>
              <a:rPr lang="ru-RU" dirty="0" err="1"/>
              <a:t>кралско</a:t>
            </a:r>
            <a:r>
              <a:rPr lang="ru-RU" dirty="0"/>
              <a:t> семейство е </a:t>
            </a:r>
            <a:r>
              <a:rPr lang="ru-RU" dirty="0" err="1"/>
              <a:t>принудено</a:t>
            </a:r>
            <a:r>
              <a:rPr lang="ru-RU" dirty="0"/>
              <a:t> да </a:t>
            </a:r>
            <a:r>
              <a:rPr lang="ru-RU" dirty="0" err="1"/>
              <a:t>избяга</a:t>
            </a:r>
            <a:r>
              <a:rPr lang="ru-RU" dirty="0"/>
              <a:t> </a:t>
            </a:r>
            <a:r>
              <a:rPr lang="ru-RU" dirty="0" err="1"/>
              <a:t>поради</a:t>
            </a:r>
            <a:r>
              <a:rPr lang="ru-RU" dirty="0"/>
              <a:t> </a:t>
            </a:r>
            <a:r>
              <a:rPr lang="ru-RU" dirty="0" err="1"/>
              <a:t>въстания</a:t>
            </a:r>
            <a:r>
              <a:rPr lang="ru-RU" dirty="0"/>
              <a:t>, но се </a:t>
            </a:r>
            <a:r>
              <a:rPr lang="ru-RU" dirty="0" err="1"/>
              <a:t>завръща</a:t>
            </a:r>
            <a:r>
              <a:rPr lang="ru-RU" dirty="0"/>
              <a:t> </a:t>
            </a:r>
            <a:r>
              <a:rPr lang="ru-RU" dirty="0" err="1"/>
              <a:t>триумфално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1653 г. </a:t>
            </a:r>
            <a:r>
              <a:rPr lang="ru-RU" dirty="0" err="1"/>
              <a:t>Въпреки</a:t>
            </a:r>
            <a:r>
              <a:rPr lang="ru-RU" dirty="0"/>
              <a:t> </a:t>
            </a:r>
            <a:r>
              <a:rPr lang="ru-RU" dirty="0" err="1"/>
              <a:t>това</a:t>
            </a:r>
            <a:r>
              <a:rPr lang="ru-RU" dirty="0"/>
              <a:t> „</a:t>
            </a:r>
            <a:r>
              <a:rPr lang="ru-RU" dirty="0" err="1"/>
              <a:t>Кралят-слънце</a:t>
            </a:r>
            <a:r>
              <a:rPr lang="ru-RU" dirty="0"/>
              <a:t>“, при </a:t>
            </a:r>
            <a:r>
              <a:rPr lang="ru-RU" dirty="0" err="1"/>
              <a:t>царуването</a:t>
            </a:r>
            <a:r>
              <a:rPr lang="ru-RU" dirty="0"/>
              <a:t> си от 1643 до 1715 г., </a:t>
            </a:r>
            <a:r>
              <a:rPr lang="ru-RU" dirty="0" err="1"/>
              <a:t>премества</a:t>
            </a:r>
            <a:r>
              <a:rPr lang="ru-RU" dirty="0"/>
              <a:t> </a:t>
            </a:r>
            <a:r>
              <a:rPr lang="ru-RU" dirty="0" err="1"/>
              <a:t>кралската</a:t>
            </a:r>
            <a:r>
              <a:rPr lang="ru-RU" dirty="0"/>
              <a:t> резиденция от Париж в </a:t>
            </a:r>
            <a:r>
              <a:rPr lang="ru-RU" dirty="0" err="1"/>
              <a:t>близкия</a:t>
            </a:r>
            <a:r>
              <a:rPr lang="ru-RU" dirty="0"/>
              <a:t> </a:t>
            </a:r>
            <a:r>
              <a:rPr lang="ru-RU" dirty="0" err="1"/>
              <a:t>Версай</a:t>
            </a:r>
            <a:r>
              <a:rPr lang="ru-RU" dirty="0"/>
              <a:t>, </a:t>
            </a:r>
            <a:r>
              <a:rPr lang="ru-RU" dirty="0" err="1"/>
              <a:t>защото</a:t>
            </a:r>
            <a:r>
              <a:rPr lang="ru-RU" dirty="0"/>
              <a:t> </a:t>
            </a:r>
            <a:r>
              <a:rPr lang="ru-RU" dirty="0" err="1"/>
              <a:t>ненавижда</a:t>
            </a:r>
            <a:r>
              <a:rPr lang="ru-RU" dirty="0"/>
              <a:t> Париж. </a:t>
            </a:r>
            <a:r>
              <a:rPr lang="ru-RU" dirty="0" err="1"/>
              <a:t>Това</a:t>
            </a:r>
            <a:r>
              <a:rPr lang="ru-RU" dirty="0"/>
              <a:t> е период на </a:t>
            </a:r>
            <a:r>
              <a:rPr lang="ru-RU" dirty="0" err="1"/>
              <a:t>разцвет</a:t>
            </a:r>
            <a:r>
              <a:rPr lang="ru-RU" dirty="0"/>
              <a:t> за Франция и </a:t>
            </a:r>
            <a:r>
              <a:rPr lang="ru-RU" dirty="0" err="1"/>
              <a:t>градът</a:t>
            </a:r>
            <a:r>
              <a:rPr lang="ru-RU" dirty="0"/>
              <a:t> </a:t>
            </a:r>
            <a:r>
              <a:rPr lang="ru-RU" dirty="0" err="1"/>
              <a:t>значително</a:t>
            </a:r>
            <a:r>
              <a:rPr lang="ru-RU" dirty="0"/>
              <a:t> </a:t>
            </a:r>
            <a:r>
              <a:rPr lang="ru-RU" dirty="0" err="1"/>
              <a:t>увеличава</a:t>
            </a:r>
            <a:r>
              <a:rPr lang="ru-RU" dirty="0"/>
              <a:t> </a:t>
            </a:r>
            <a:r>
              <a:rPr lang="ru-RU" dirty="0" err="1"/>
              <a:t>населението</a:t>
            </a:r>
            <a:r>
              <a:rPr lang="ru-RU" dirty="0"/>
              <a:t> си.</a:t>
            </a:r>
          </a:p>
          <a:p>
            <a:endParaRPr lang="ru-RU" dirty="0"/>
          </a:p>
          <a:p>
            <a:r>
              <a:rPr lang="ru-RU" dirty="0"/>
              <a:t>По </a:t>
            </a:r>
            <a:r>
              <a:rPr lang="ru-RU" dirty="0" err="1"/>
              <a:t>време</a:t>
            </a:r>
            <a:r>
              <a:rPr lang="ru-RU" dirty="0"/>
              <a:t> на Луи XV </a:t>
            </a:r>
            <a:r>
              <a:rPr lang="ru-RU" dirty="0" err="1"/>
              <a:t>кралската</a:t>
            </a:r>
            <a:r>
              <a:rPr lang="ru-RU" dirty="0"/>
              <a:t> резиденция е </a:t>
            </a:r>
            <a:r>
              <a:rPr lang="ru-RU" dirty="0" err="1"/>
              <a:t>преместена</a:t>
            </a:r>
            <a:r>
              <a:rPr lang="ru-RU" dirty="0"/>
              <a:t> </a:t>
            </a:r>
            <a:r>
              <a:rPr lang="ru-RU" dirty="0" err="1"/>
              <a:t>отново</a:t>
            </a:r>
            <a:r>
              <a:rPr lang="ru-RU" dirty="0"/>
              <a:t> в Париж, но след </a:t>
            </a:r>
            <a:r>
              <a:rPr lang="ru-RU" dirty="0" err="1"/>
              <a:t>скандали</a:t>
            </a:r>
            <a:r>
              <a:rPr lang="ru-RU" dirty="0"/>
              <a:t> за </a:t>
            </a:r>
            <a:r>
              <a:rPr lang="ru-RU" dirty="0" err="1"/>
              <a:t>корупция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значително</a:t>
            </a:r>
            <a:r>
              <a:rPr lang="ru-RU" dirty="0"/>
              <a:t> </a:t>
            </a:r>
            <a:r>
              <a:rPr lang="ru-RU" dirty="0" err="1"/>
              <a:t>дискредитират</a:t>
            </a:r>
            <a:r>
              <a:rPr lang="ru-RU" dirty="0"/>
              <a:t> образа на краля, е </a:t>
            </a:r>
            <a:r>
              <a:rPr lang="ru-RU" dirty="0" err="1"/>
              <a:t>преместена</a:t>
            </a:r>
            <a:r>
              <a:rPr lang="ru-RU" dirty="0"/>
              <a:t> обратно </a:t>
            </a:r>
            <a:r>
              <a:rPr lang="ru-RU" dirty="0" err="1"/>
              <a:t>във</a:t>
            </a:r>
            <a:r>
              <a:rPr lang="ru-RU" dirty="0"/>
              <a:t> </a:t>
            </a:r>
            <a:r>
              <a:rPr lang="ru-RU" dirty="0" err="1"/>
              <a:t>Версай</a:t>
            </a:r>
            <a:r>
              <a:rPr lang="ru-RU" dirty="0"/>
              <a:t>. В края на XVIII век Париж става </a:t>
            </a:r>
            <a:r>
              <a:rPr lang="ru-RU" dirty="0" err="1"/>
              <a:t>културната</a:t>
            </a:r>
            <a:r>
              <a:rPr lang="ru-RU" dirty="0"/>
              <a:t> и </a:t>
            </a:r>
            <a:r>
              <a:rPr lang="ru-RU" dirty="0" err="1"/>
              <a:t>интелектуална</a:t>
            </a:r>
            <a:r>
              <a:rPr lang="ru-RU" dirty="0"/>
              <a:t> столица на </a:t>
            </a:r>
            <a:r>
              <a:rPr lang="ru-RU" dirty="0" err="1"/>
              <a:t>Западния</a:t>
            </a:r>
            <a:r>
              <a:rPr lang="ru-RU" dirty="0"/>
              <a:t> свят. </a:t>
            </a:r>
            <a:r>
              <a:rPr lang="ru-RU" dirty="0" err="1"/>
              <a:t>Това</a:t>
            </a:r>
            <a:r>
              <a:rPr lang="ru-RU" dirty="0"/>
              <a:t> е </a:t>
            </a:r>
            <a:r>
              <a:rPr lang="ru-RU" dirty="0" err="1"/>
              <a:t>времето</a:t>
            </a:r>
            <a:r>
              <a:rPr lang="ru-RU" dirty="0"/>
              <a:t> на </a:t>
            </a:r>
            <a:r>
              <a:rPr lang="ru-RU" dirty="0" err="1"/>
              <a:t>Просвещението</a:t>
            </a:r>
            <a:r>
              <a:rPr lang="ru-RU" dirty="0"/>
              <a:t>, </a:t>
            </a:r>
            <a:r>
              <a:rPr lang="ru-RU" dirty="0" err="1"/>
              <a:t>времето</a:t>
            </a:r>
            <a:r>
              <a:rPr lang="ru-RU" dirty="0"/>
              <a:t> на </a:t>
            </a:r>
            <a:r>
              <a:rPr lang="ru-RU" dirty="0" err="1"/>
              <a:t>салоните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горещо</a:t>
            </a:r>
            <a:r>
              <a:rPr lang="ru-RU" dirty="0"/>
              <a:t> </a:t>
            </a:r>
            <a:r>
              <a:rPr lang="ru-RU" dirty="0" err="1"/>
              <a:t>подкрепяни</a:t>
            </a:r>
            <a:r>
              <a:rPr lang="ru-RU" dirty="0"/>
              <a:t> от </a:t>
            </a:r>
            <a:r>
              <a:rPr lang="ru-RU" dirty="0" err="1"/>
              <a:t>любовницата</a:t>
            </a:r>
            <a:r>
              <a:rPr lang="ru-RU" dirty="0"/>
              <a:t> на краля Мадам </a:t>
            </a:r>
            <a:r>
              <a:rPr lang="ru-RU" dirty="0" err="1"/>
              <a:t>дьо</a:t>
            </a:r>
            <a:r>
              <a:rPr lang="ru-RU" dirty="0"/>
              <a:t> Помпадур.</a:t>
            </a:r>
          </a:p>
          <a:p>
            <a:endParaRPr lang="ru-RU" dirty="0"/>
          </a:p>
          <a:p>
            <a:r>
              <a:rPr lang="ru-RU" dirty="0"/>
              <a:t>При </a:t>
            </a:r>
            <a:r>
              <a:rPr lang="ru-RU" dirty="0" err="1"/>
              <a:t>царуването</a:t>
            </a:r>
            <a:r>
              <a:rPr lang="ru-RU" dirty="0"/>
              <a:t> на Луи XVI Париж </a:t>
            </a:r>
            <a:r>
              <a:rPr lang="ru-RU" dirty="0" err="1"/>
              <a:t>достига</a:t>
            </a:r>
            <a:r>
              <a:rPr lang="ru-RU" dirty="0"/>
              <a:t> нови </a:t>
            </a:r>
            <a:r>
              <a:rPr lang="ru-RU" dirty="0" err="1"/>
              <a:t>висоти</a:t>
            </a:r>
            <a:r>
              <a:rPr lang="ru-RU" dirty="0"/>
              <a:t> и става престижен град, </a:t>
            </a:r>
            <a:r>
              <a:rPr lang="ru-RU" dirty="0" err="1"/>
              <a:t>като</a:t>
            </a:r>
            <a:r>
              <a:rPr lang="ru-RU" dirty="0"/>
              <a:t> се </a:t>
            </a:r>
            <a:r>
              <a:rPr lang="ru-RU" dirty="0" err="1"/>
              <a:t>утвърждава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център</a:t>
            </a:r>
            <a:r>
              <a:rPr lang="ru-RU" dirty="0"/>
              <a:t> на </a:t>
            </a:r>
            <a:r>
              <a:rPr lang="ru-RU" dirty="0" err="1"/>
              <a:t>изкуствата</a:t>
            </a:r>
            <a:r>
              <a:rPr lang="ru-RU" dirty="0"/>
              <a:t> и </a:t>
            </a:r>
            <a:r>
              <a:rPr lang="ru-RU" dirty="0" err="1"/>
              <a:t>науката</a:t>
            </a:r>
            <a:r>
              <a:rPr lang="ru-RU" dirty="0"/>
              <a:t>. В </a:t>
            </a:r>
            <a:r>
              <a:rPr lang="ru-RU" dirty="0" err="1"/>
              <a:t>същото</a:t>
            </a:r>
            <a:r>
              <a:rPr lang="ru-RU" dirty="0"/>
              <a:t> </a:t>
            </a:r>
            <a:r>
              <a:rPr lang="ru-RU" dirty="0" err="1"/>
              <a:t>време</a:t>
            </a:r>
            <a:r>
              <a:rPr lang="ru-RU" dirty="0"/>
              <a:t> около Париж в периода 1784 – 1791 г. е построена нова стена, </a:t>
            </a:r>
            <a:r>
              <a:rPr lang="ru-RU" dirty="0" err="1"/>
              <a:t>финансите</a:t>
            </a:r>
            <a:r>
              <a:rPr lang="ru-RU" dirty="0"/>
              <a:t> на </a:t>
            </a:r>
            <a:r>
              <a:rPr lang="ru-RU" dirty="0" err="1"/>
              <a:t>държавата</a:t>
            </a:r>
            <a:r>
              <a:rPr lang="ru-RU" dirty="0"/>
              <a:t> </a:t>
            </a:r>
            <a:r>
              <a:rPr lang="ru-RU" dirty="0" err="1"/>
              <a:t>започват</a:t>
            </a:r>
            <a:r>
              <a:rPr lang="ru-RU" dirty="0"/>
              <a:t> да </a:t>
            </a:r>
            <a:r>
              <a:rPr lang="ru-RU" dirty="0" err="1"/>
              <a:t>приключват</a:t>
            </a:r>
            <a:r>
              <a:rPr lang="ru-RU" dirty="0"/>
              <a:t>, </a:t>
            </a:r>
            <a:r>
              <a:rPr lang="ru-RU" dirty="0" err="1"/>
              <a:t>данъците</a:t>
            </a:r>
            <a:r>
              <a:rPr lang="ru-RU" dirty="0"/>
              <a:t> се </a:t>
            </a:r>
            <a:r>
              <a:rPr lang="ru-RU" dirty="0" err="1"/>
              <a:t>увеличават</a:t>
            </a:r>
            <a:r>
              <a:rPr lang="ru-RU" dirty="0"/>
              <a:t>, </a:t>
            </a:r>
            <a:r>
              <a:rPr lang="ru-RU" dirty="0" err="1"/>
              <a:t>настъпва</a:t>
            </a:r>
            <a:r>
              <a:rPr lang="ru-RU" dirty="0"/>
              <a:t> глад, </a:t>
            </a:r>
            <a:r>
              <a:rPr lang="ru-RU" dirty="0" err="1"/>
              <a:t>недоволство</a:t>
            </a:r>
            <a:r>
              <a:rPr lang="ru-RU" dirty="0"/>
              <a:t> и </a:t>
            </a:r>
            <a:r>
              <a:rPr lang="ru-RU" dirty="0" err="1"/>
              <a:t>започват</a:t>
            </a:r>
            <a:r>
              <a:rPr lang="ru-RU" dirty="0"/>
              <a:t> </a:t>
            </a:r>
            <a:r>
              <a:rPr lang="ru-RU" dirty="0" err="1"/>
              <a:t>бунтове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105206001"/>
      </p:ext>
    </p:extLst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331640" y="764704"/>
            <a:ext cx="7602048" cy="5483696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/>
              <a:t>Френската</a:t>
            </a:r>
            <a:r>
              <a:rPr lang="ru-RU" dirty="0"/>
              <a:t> революция</a:t>
            </a:r>
          </a:p>
          <a:p>
            <a:endParaRPr lang="ru-RU" dirty="0"/>
          </a:p>
          <a:p>
            <a:r>
              <a:rPr lang="ru-RU" dirty="0" err="1"/>
              <a:t>Превземането</a:t>
            </a:r>
            <a:r>
              <a:rPr lang="ru-RU" dirty="0"/>
              <a:t> на </a:t>
            </a:r>
            <a:r>
              <a:rPr lang="ru-RU" dirty="0" err="1"/>
              <a:t>Бастилията</a:t>
            </a:r>
            <a:r>
              <a:rPr lang="ru-RU" dirty="0"/>
              <a:t>, 14 юли 1789 г.</a:t>
            </a:r>
          </a:p>
          <a:p>
            <a:r>
              <a:rPr lang="ru-RU" dirty="0" err="1"/>
              <a:t>Френската</a:t>
            </a:r>
            <a:r>
              <a:rPr lang="ru-RU" dirty="0"/>
              <a:t> революция </a:t>
            </a:r>
            <a:r>
              <a:rPr lang="ru-RU" dirty="0" err="1"/>
              <a:t>започва</a:t>
            </a:r>
            <a:r>
              <a:rPr lang="ru-RU" dirty="0"/>
              <a:t> с </a:t>
            </a:r>
            <a:r>
              <a:rPr lang="ru-RU" dirty="0" err="1"/>
              <a:t>щурмуването</a:t>
            </a:r>
            <a:r>
              <a:rPr lang="ru-RU" dirty="0"/>
              <a:t> на </a:t>
            </a:r>
            <a:r>
              <a:rPr lang="ru-RU" dirty="0" err="1"/>
              <a:t>Бастилията</a:t>
            </a:r>
            <a:r>
              <a:rPr lang="ru-RU" dirty="0"/>
              <a:t> на 14 юли 1789 г. и </a:t>
            </a:r>
            <a:r>
              <a:rPr lang="ru-RU" dirty="0" err="1"/>
              <a:t>приключва</a:t>
            </a:r>
            <a:r>
              <a:rPr lang="ru-RU" dirty="0"/>
              <a:t> с </a:t>
            </a:r>
            <a:r>
              <a:rPr lang="ru-RU" dirty="0" err="1"/>
              <a:t>преврата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1799 г. Много от </a:t>
            </a:r>
            <a:r>
              <a:rPr lang="ru-RU" dirty="0" err="1"/>
              <a:t>сблъсъците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следващите</a:t>
            </a:r>
            <a:r>
              <a:rPr lang="ru-RU" dirty="0"/>
              <a:t> </a:t>
            </a:r>
            <a:r>
              <a:rPr lang="ru-RU" dirty="0" err="1"/>
              <a:t>няколко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между Париж и </a:t>
            </a:r>
            <a:r>
              <a:rPr lang="ru-RU" dirty="0" err="1"/>
              <a:t>околните</a:t>
            </a:r>
            <a:r>
              <a:rPr lang="ru-RU" dirty="0"/>
              <a:t> </a:t>
            </a:r>
            <a:r>
              <a:rPr lang="ru-RU" dirty="0" err="1"/>
              <a:t>селски</a:t>
            </a:r>
            <a:r>
              <a:rPr lang="ru-RU" dirty="0"/>
              <a:t> </a:t>
            </a:r>
            <a:r>
              <a:rPr lang="ru-RU" dirty="0" err="1"/>
              <a:t>райони</a:t>
            </a:r>
            <a:r>
              <a:rPr lang="ru-RU" dirty="0"/>
              <a:t> и от абсолютна монархия Франция се </a:t>
            </a:r>
            <a:r>
              <a:rPr lang="ru-RU" dirty="0" err="1"/>
              <a:t>превръща</a:t>
            </a:r>
            <a:r>
              <a:rPr lang="ru-RU" dirty="0"/>
              <a:t> в </a:t>
            </a:r>
            <a:r>
              <a:rPr lang="ru-RU" dirty="0" err="1"/>
              <a:t>република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На 5 май 1789 г. Луи XVI </a:t>
            </a:r>
            <a:r>
              <a:rPr lang="ru-RU" dirty="0" err="1"/>
              <a:t>свиква</a:t>
            </a:r>
            <a:r>
              <a:rPr lang="ru-RU" dirty="0"/>
              <a:t> </a:t>
            </a:r>
            <a:r>
              <a:rPr lang="ru-RU" dirty="0" err="1"/>
              <a:t>генералните</a:t>
            </a:r>
            <a:r>
              <a:rPr lang="ru-RU" dirty="0"/>
              <a:t> </a:t>
            </a:r>
            <a:r>
              <a:rPr lang="ru-RU" dirty="0" err="1"/>
              <a:t>щати</a:t>
            </a:r>
            <a:r>
              <a:rPr lang="ru-RU" dirty="0"/>
              <a:t>, в </a:t>
            </a:r>
            <a:r>
              <a:rPr lang="ru-RU" dirty="0" err="1"/>
              <a:t>които</a:t>
            </a:r>
            <a:r>
              <a:rPr lang="ru-RU" dirty="0"/>
              <a:t> се </a:t>
            </a:r>
            <a:r>
              <a:rPr lang="ru-RU" dirty="0" err="1"/>
              <a:t>гласува</a:t>
            </a:r>
            <a:r>
              <a:rPr lang="ru-RU" dirty="0"/>
              <a:t> по </a:t>
            </a:r>
            <a:r>
              <a:rPr lang="ru-RU" dirty="0" err="1"/>
              <a:t>съсловия</a:t>
            </a:r>
            <a:r>
              <a:rPr lang="ru-RU" dirty="0"/>
              <a:t> (а по </a:t>
            </a:r>
            <a:r>
              <a:rPr lang="ru-RU" dirty="0" err="1"/>
              <a:t>това</a:t>
            </a:r>
            <a:r>
              <a:rPr lang="ru-RU" dirty="0"/>
              <a:t> </a:t>
            </a:r>
            <a:r>
              <a:rPr lang="ru-RU" dirty="0" err="1"/>
              <a:t>време</a:t>
            </a:r>
            <a:r>
              <a:rPr lang="ru-RU" dirty="0"/>
              <a:t> Франция е разделена на </a:t>
            </a:r>
            <a:r>
              <a:rPr lang="ru-RU" dirty="0" err="1"/>
              <a:t>съсловия</a:t>
            </a:r>
            <a:r>
              <a:rPr lang="ru-RU" dirty="0"/>
              <a:t> – духовенство, </a:t>
            </a:r>
            <a:r>
              <a:rPr lang="ru-RU" dirty="0" err="1"/>
              <a:t>аристокрация</a:t>
            </a:r>
            <a:r>
              <a:rPr lang="ru-RU" dirty="0"/>
              <a:t> и </a:t>
            </a:r>
            <a:r>
              <a:rPr lang="ru-RU" dirty="0" err="1"/>
              <a:t>обикновените</a:t>
            </a:r>
            <a:r>
              <a:rPr lang="ru-RU" dirty="0"/>
              <a:t> </a:t>
            </a:r>
            <a:r>
              <a:rPr lang="ru-RU" dirty="0" err="1"/>
              <a:t>граждани</a:t>
            </a:r>
            <a:r>
              <a:rPr lang="ru-RU" dirty="0"/>
              <a:t>, в </a:t>
            </a:r>
            <a:r>
              <a:rPr lang="ru-RU" dirty="0" err="1"/>
              <a:t>множеството</a:t>
            </a:r>
            <a:r>
              <a:rPr lang="ru-RU" dirty="0"/>
              <a:t> си </a:t>
            </a:r>
            <a:r>
              <a:rPr lang="ru-RU" dirty="0" err="1"/>
              <a:t>селяни</a:t>
            </a:r>
            <a:r>
              <a:rPr lang="ru-RU" dirty="0"/>
              <a:t>). </a:t>
            </a:r>
            <a:r>
              <a:rPr lang="ru-RU" dirty="0" err="1"/>
              <a:t>Третото</a:t>
            </a:r>
            <a:r>
              <a:rPr lang="ru-RU" dirty="0"/>
              <a:t> </a:t>
            </a:r>
            <a:r>
              <a:rPr lang="ru-RU" dirty="0" err="1"/>
              <a:t>съсловие</a:t>
            </a:r>
            <a:r>
              <a:rPr lang="ru-RU" dirty="0"/>
              <a:t> </a:t>
            </a:r>
            <a:r>
              <a:rPr lang="ru-RU" dirty="0" err="1"/>
              <a:t>разполага</a:t>
            </a:r>
            <a:r>
              <a:rPr lang="ru-RU" dirty="0"/>
              <a:t> с един глас, </a:t>
            </a:r>
            <a:r>
              <a:rPr lang="ru-RU" dirty="0" err="1"/>
              <a:t>докато</a:t>
            </a:r>
            <a:r>
              <a:rPr lang="ru-RU" dirty="0"/>
              <a:t> </a:t>
            </a:r>
            <a:r>
              <a:rPr lang="ru-RU" dirty="0" err="1"/>
              <a:t>тези</a:t>
            </a:r>
            <a:r>
              <a:rPr lang="ru-RU" dirty="0"/>
              <a:t> от </a:t>
            </a:r>
            <a:r>
              <a:rPr lang="ru-RU" dirty="0" err="1"/>
              <a:t>първото</a:t>
            </a:r>
            <a:r>
              <a:rPr lang="ru-RU" dirty="0"/>
              <a:t> и </a:t>
            </a:r>
            <a:r>
              <a:rPr lang="ru-RU" dirty="0" err="1"/>
              <a:t>второто</a:t>
            </a:r>
            <a:r>
              <a:rPr lang="ru-RU" dirty="0"/>
              <a:t> с по два. </a:t>
            </a:r>
            <a:r>
              <a:rPr lang="ru-RU" dirty="0" err="1"/>
              <a:t>Това</a:t>
            </a:r>
            <a:r>
              <a:rPr lang="ru-RU" dirty="0"/>
              <a:t> </a:t>
            </a:r>
            <a:r>
              <a:rPr lang="ru-RU" dirty="0" err="1"/>
              <a:t>състояние</a:t>
            </a:r>
            <a:r>
              <a:rPr lang="ru-RU" dirty="0"/>
              <a:t> на </a:t>
            </a:r>
            <a:r>
              <a:rPr lang="ru-RU" dirty="0" err="1"/>
              <a:t>нещата</a:t>
            </a:r>
            <a:r>
              <a:rPr lang="ru-RU" dirty="0"/>
              <a:t> </a:t>
            </a:r>
            <a:r>
              <a:rPr lang="ru-RU" dirty="0" err="1"/>
              <a:t>предизвиква</a:t>
            </a:r>
            <a:r>
              <a:rPr lang="ru-RU" dirty="0"/>
              <a:t> </a:t>
            </a:r>
            <a:r>
              <a:rPr lang="ru-RU" dirty="0" err="1"/>
              <a:t>недоволство</a:t>
            </a:r>
            <a:r>
              <a:rPr lang="ru-RU" dirty="0"/>
              <a:t>. На </a:t>
            </a:r>
            <a:r>
              <a:rPr lang="ru-RU" dirty="0" err="1"/>
              <a:t>тази</a:t>
            </a:r>
            <a:r>
              <a:rPr lang="ru-RU" dirty="0"/>
              <a:t> дата </a:t>
            </a:r>
            <a:r>
              <a:rPr lang="ru-RU" dirty="0" err="1"/>
              <a:t>депутатите</a:t>
            </a:r>
            <a:r>
              <a:rPr lang="ru-RU" dirty="0"/>
              <a:t> от </a:t>
            </a:r>
            <a:r>
              <a:rPr lang="ru-RU" dirty="0" err="1"/>
              <a:t>третото</a:t>
            </a:r>
            <a:r>
              <a:rPr lang="ru-RU" dirty="0"/>
              <a:t> </a:t>
            </a:r>
            <a:r>
              <a:rPr lang="ru-RU" dirty="0" err="1"/>
              <a:t>съсловие</a:t>
            </a:r>
            <a:r>
              <a:rPr lang="ru-RU" dirty="0"/>
              <a:t> (</a:t>
            </a:r>
            <a:r>
              <a:rPr lang="ru-RU" dirty="0" err="1"/>
              <a:t>съсловието</a:t>
            </a:r>
            <a:r>
              <a:rPr lang="ru-RU" dirty="0"/>
              <a:t> на народа) се </a:t>
            </a:r>
            <a:r>
              <a:rPr lang="ru-RU" dirty="0" err="1"/>
              <a:t>заклеват</a:t>
            </a:r>
            <a:r>
              <a:rPr lang="ru-RU" dirty="0"/>
              <a:t> да не се </a:t>
            </a:r>
            <a:r>
              <a:rPr lang="ru-RU" dirty="0" err="1"/>
              <a:t>разпускат</a:t>
            </a:r>
            <a:r>
              <a:rPr lang="ru-RU" dirty="0"/>
              <a:t>, </a:t>
            </a:r>
            <a:r>
              <a:rPr lang="ru-RU" dirty="0" err="1"/>
              <a:t>докато</a:t>
            </a:r>
            <a:r>
              <a:rPr lang="ru-RU" dirty="0"/>
              <a:t> не </a:t>
            </a:r>
            <a:r>
              <a:rPr lang="ru-RU" dirty="0" err="1"/>
              <a:t>бъде</a:t>
            </a:r>
            <a:r>
              <a:rPr lang="ru-RU" dirty="0"/>
              <a:t> </a:t>
            </a:r>
            <a:r>
              <a:rPr lang="ru-RU" dirty="0" err="1"/>
              <a:t>приета</a:t>
            </a:r>
            <a:r>
              <a:rPr lang="ru-RU" dirty="0"/>
              <a:t> нова конституция. </a:t>
            </a:r>
            <a:r>
              <a:rPr lang="ru-RU" dirty="0" err="1"/>
              <a:t>Така</a:t>
            </a:r>
            <a:r>
              <a:rPr lang="ru-RU" dirty="0"/>
              <a:t> се </a:t>
            </a:r>
            <a:r>
              <a:rPr lang="ru-RU" dirty="0" err="1"/>
              <a:t>стига</a:t>
            </a:r>
            <a:r>
              <a:rPr lang="ru-RU" dirty="0"/>
              <a:t> до </a:t>
            </a:r>
            <a:r>
              <a:rPr lang="ru-RU" dirty="0" err="1"/>
              <a:t>създаването</a:t>
            </a:r>
            <a:r>
              <a:rPr lang="ru-RU" dirty="0"/>
              <a:t> на </a:t>
            </a:r>
            <a:r>
              <a:rPr lang="ru-RU" dirty="0" err="1"/>
              <a:t>Учредителното</a:t>
            </a:r>
            <a:r>
              <a:rPr lang="ru-RU" dirty="0"/>
              <a:t> </a:t>
            </a:r>
            <a:r>
              <a:rPr lang="ru-RU" dirty="0" err="1"/>
              <a:t>събрание</a:t>
            </a:r>
            <a:r>
              <a:rPr lang="ru-RU" dirty="0"/>
              <a:t>. </a:t>
            </a:r>
            <a:r>
              <a:rPr lang="ru-RU" dirty="0" err="1"/>
              <a:t>Тези</a:t>
            </a:r>
            <a:r>
              <a:rPr lang="ru-RU" dirty="0"/>
              <a:t> </a:t>
            </a:r>
            <a:r>
              <a:rPr lang="ru-RU" dirty="0" err="1"/>
              <a:t>събития</a:t>
            </a:r>
            <a:r>
              <a:rPr lang="ru-RU" dirty="0"/>
              <a:t> </a:t>
            </a:r>
            <a:r>
              <a:rPr lang="ru-RU" dirty="0" err="1"/>
              <a:t>слагат</a:t>
            </a:r>
            <a:r>
              <a:rPr lang="ru-RU" dirty="0"/>
              <a:t> </a:t>
            </a:r>
            <a:r>
              <a:rPr lang="ru-RU" dirty="0" err="1"/>
              <a:t>началото</a:t>
            </a:r>
            <a:r>
              <a:rPr lang="ru-RU" dirty="0"/>
              <a:t> на </a:t>
            </a:r>
            <a:r>
              <a:rPr lang="ru-RU" dirty="0" err="1"/>
              <a:t>революционни</a:t>
            </a:r>
            <a:r>
              <a:rPr lang="ru-RU" dirty="0"/>
              <a:t> действия. На 14 юли 1789 г. </a:t>
            </a:r>
            <a:r>
              <a:rPr lang="ru-RU" dirty="0" err="1"/>
              <a:t>тълпа</a:t>
            </a:r>
            <a:r>
              <a:rPr lang="ru-RU" dirty="0"/>
              <a:t> от </a:t>
            </a:r>
            <a:r>
              <a:rPr lang="ru-RU" dirty="0" err="1"/>
              <a:t>санкюлоти</a:t>
            </a:r>
            <a:r>
              <a:rPr lang="ru-RU" dirty="0"/>
              <a:t> </a:t>
            </a:r>
            <a:r>
              <a:rPr lang="ru-RU" dirty="0" err="1"/>
              <a:t>щурмува</a:t>
            </a:r>
            <a:r>
              <a:rPr lang="ru-RU" dirty="0"/>
              <a:t> </a:t>
            </a:r>
            <a:r>
              <a:rPr lang="ru-RU" dirty="0" err="1"/>
              <a:t>Бастилията</a:t>
            </a:r>
            <a:r>
              <a:rPr lang="ru-RU" dirty="0"/>
              <a:t>. На 15 юли е избран </a:t>
            </a:r>
            <a:r>
              <a:rPr lang="ru-RU" dirty="0" err="1"/>
              <a:t>първият</a:t>
            </a:r>
            <a:r>
              <a:rPr lang="ru-RU" dirty="0"/>
              <a:t> </a:t>
            </a:r>
            <a:r>
              <a:rPr lang="ru-RU" dirty="0" err="1"/>
              <a:t>кмет</a:t>
            </a:r>
            <a:r>
              <a:rPr lang="ru-RU" dirty="0"/>
              <a:t> на града. На 26 август 1789 г. е </a:t>
            </a:r>
            <a:r>
              <a:rPr lang="ru-RU" dirty="0" err="1"/>
              <a:t>приета</a:t>
            </a:r>
            <a:r>
              <a:rPr lang="ru-RU" dirty="0"/>
              <a:t> Декларация за </a:t>
            </a:r>
            <a:r>
              <a:rPr lang="ru-RU" dirty="0" err="1"/>
              <a:t>правата</a:t>
            </a:r>
            <a:r>
              <a:rPr lang="ru-RU" dirty="0"/>
              <a:t> на </a:t>
            </a:r>
            <a:r>
              <a:rPr lang="ru-RU" dirty="0" err="1"/>
              <a:t>човека</a:t>
            </a:r>
            <a:r>
              <a:rPr lang="ru-RU" dirty="0"/>
              <a:t> и гражданина, на </a:t>
            </a:r>
            <a:r>
              <a:rPr lang="ru-RU" dirty="0" err="1"/>
              <a:t>чиято</a:t>
            </a:r>
            <a:r>
              <a:rPr lang="ru-RU" dirty="0"/>
              <a:t> основа е </a:t>
            </a:r>
            <a:r>
              <a:rPr lang="ru-RU" dirty="0" err="1"/>
              <a:t>съвременната</a:t>
            </a:r>
            <a:r>
              <a:rPr lang="ru-RU" dirty="0"/>
              <a:t> Всеобща декларация за </a:t>
            </a:r>
            <a:r>
              <a:rPr lang="ru-RU" dirty="0" err="1"/>
              <a:t>правата</a:t>
            </a:r>
            <a:r>
              <a:rPr lang="ru-RU" dirty="0"/>
              <a:t> на </a:t>
            </a:r>
            <a:r>
              <a:rPr lang="ru-RU" dirty="0" err="1"/>
              <a:t>човека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338617263"/>
      </p:ext>
    </p:extLst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ънцестоене">
  <a:themeElements>
    <a:clrScheme name="Слънцестоен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лънцестоен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лънцестоен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195</TotalTime>
  <Words>4567</Words>
  <Application>Microsoft Office PowerPoint</Application>
  <PresentationFormat>Презентация на цял екран (4:3)</PresentationFormat>
  <Paragraphs>247</Paragraphs>
  <Slides>47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47</vt:i4>
      </vt:variant>
    </vt:vector>
  </HeadingPairs>
  <TitlesOfParts>
    <vt:vector size="48" baseType="lpstr">
      <vt:lpstr>Слънцестоене</vt:lpstr>
      <vt:lpstr>Париж</vt:lpstr>
      <vt:lpstr>Париж</vt:lpstr>
      <vt:lpstr>География</vt:lpstr>
      <vt:lpstr>Слайд 4</vt:lpstr>
      <vt:lpstr>Слайд 5</vt:lpstr>
      <vt:lpstr>История</vt:lpstr>
      <vt:lpstr>Слайд 7</vt:lpstr>
      <vt:lpstr>Слайд 8</vt:lpstr>
      <vt:lpstr>Слайд 9</vt:lpstr>
      <vt:lpstr>Слайд 10</vt:lpstr>
      <vt:lpstr>Съвременна история </vt:lpstr>
      <vt:lpstr>Втората половина на 20 век и началото на 21 век </vt:lpstr>
      <vt:lpstr>Култура</vt:lpstr>
      <vt:lpstr>Слайд 14</vt:lpstr>
      <vt:lpstr>Слайд 15</vt:lpstr>
      <vt:lpstr>Образование</vt:lpstr>
      <vt:lpstr>Слайд 17</vt:lpstr>
      <vt:lpstr>Население</vt:lpstr>
      <vt:lpstr>Слайд 19</vt:lpstr>
      <vt:lpstr>Транспорт</vt:lpstr>
      <vt:lpstr>         Администрация </vt:lpstr>
      <vt:lpstr>Слайд 22</vt:lpstr>
      <vt:lpstr> Айфелова кула </vt:lpstr>
      <vt:lpstr> Историята на Айфеловата кула  </vt:lpstr>
      <vt:lpstr> Строителството </vt:lpstr>
      <vt:lpstr>Слайд 26</vt:lpstr>
      <vt:lpstr> Триумфална арка (Етоал) </vt:lpstr>
      <vt:lpstr> История </vt:lpstr>
      <vt:lpstr> Дизайн </vt:lpstr>
      <vt:lpstr>Слайд 30</vt:lpstr>
      <vt:lpstr> Незнайният воин </vt:lpstr>
      <vt:lpstr> Достъп </vt:lpstr>
      <vt:lpstr>Слайд 33</vt:lpstr>
      <vt:lpstr>Парижка Света Богородица</vt:lpstr>
      <vt:lpstr>Слайд 35</vt:lpstr>
      <vt:lpstr> Архитектура </vt:lpstr>
      <vt:lpstr>Слайд 37</vt:lpstr>
      <vt:lpstr> Пантеон (Париж) </vt:lpstr>
      <vt:lpstr>Слайд 39</vt:lpstr>
      <vt:lpstr> Ру дьо Пари </vt:lpstr>
      <vt:lpstr>Слайд 41</vt:lpstr>
      <vt:lpstr> Лувър </vt:lpstr>
      <vt:lpstr> Сграда </vt:lpstr>
      <vt:lpstr> Музей </vt:lpstr>
      <vt:lpstr> Колекции </vt:lpstr>
      <vt:lpstr>Слайд 46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Париж</dc:title>
  <dc:creator>Student4</dc:creator>
  <cp:lastModifiedBy>vesi</cp:lastModifiedBy>
  <cp:revision>22</cp:revision>
  <dcterms:created xsi:type="dcterms:W3CDTF">2018-05-08T05:08:37Z</dcterms:created>
  <dcterms:modified xsi:type="dcterms:W3CDTF">2018-05-14T13:46:05Z</dcterms:modified>
</cp:coreProperties>
</file>