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5" r:id="rId5"/>
    <p:sldId id="268" r:id="rId6"/>
    <p:sldId id="262" r:id="rId7"/>
    <p:sldId id="259" r:id="rId8"/>
    <p:sldId id="260" r:id="rId9"/>
    <p:sldId id="261" r:id="rId10"/>
    <p:sldId id="263" r:id="rId11"/>
    <p:sldId id="264"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12/12/2019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dirty="0" smtClean="0"/>
              <a:t>Норвегия</a:t>
            </a:r>
            <a:endParaRPr lang="bg-BG" dirty="0"/>
          </a:p>
        </p:txBody>
      </p:sp>
      <p:sp>
        <p:nvSpPr>
          <p:cNvPr id="3" name="Subtitle 2"/>
          <p:cNvSpPr>
            <a:spLocks noGrp="1"/>
          </p:cNvSpPr>
          <p:nvPr>
            <p:ph type="subTitle" idx="1"/>
          </p:nvPr>
        </p:nvSpPr>
        <p:spPr/>
        <p:txBody>
          <a:bodyPr>
            <a:normAutofit fontScale="77500" lnSpcReduction="20000"/>
          </a:bodyPr>
          <a:lstStyle/>
          <a:p>
            <a:r>
              <a:rPr lang="bg-BG" dirty="0" smtClean="0"/>
              <a:t>Изготвили: Фатме,Мелис, Хатидже,Мехмед Ибр., Ерай, Ертан от 7-ми клас</a:t>
            </a:r>
            <a:endParaRPr lang="bg-BG" dirty="0"/>
          </a:p>
        </p:txBody>
      </p:sp>
    </p:spTree>
    <p:extLst>
      <p:ext uri="{BB962C8B-B14F-4D97-AF65-F5344CB8AC3E}">
        <p14:creationId xmlns:p14="http://schemas.microsoft.com/office/powerpoint/2010/main" xmlns="" val="48992499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4572000" cy="3970318"/>
          </a:xfrm>
          <a:prstGeom prst="rect">
            <a:avLst/>
          </a:prstGeom>
        </p:spPr>
        <p:txBody>
          <a:bodyPr>
            <a:spAutoFit/>
          </a:bodyPr>
          <a:lstStyle/>
          <a:p>
            <a:r>
              <a:rPr lang="ru-RU" dirty="0"/>
              <a:t>3. Крайбрежният ферибот Хуртигрутен</a:t>
            </a:r>
          </a:p>
          <a:p>
            <a:r>
              <a:rPr lang="ru-RU" dirty="0"/>
              <a:t>Разходката с този ферибот е за истинските ценители на пътешествията. Наричан още „най-красивият круиз в света”, той ще ви заведе на едно от най-впечатляващото крайбрежие в света. Ежедневният маршрут на ферибота преминава през Берген и Киркинес, спуска се в крайбрежните фиорди, спира при изолирани селца, които са трудно достъпни с автомобил, плава близо до красиви носове и пресича Северния полярен кръг. Целият круиз продължава пет или шест дни, в които ще се насладите на цяла Норвегия по дължина</a:t>
            </a:r>
            <a:r>
              <a:rPr lang="ru-RU" dirty="0" smtClean="0"/>
              <a:t>.</a:t>
            </a:r>
            <a:endParaRPr lang="ru-RU" dirty="0"/>
          </a:p>
        </p:txBody>
      </p:sp>
      <p:sp>
        <p:nvSpPr>
          <p:cNvPr id="3" name="Rectangle 2"/>
          <p:cNvSpPr/>
          <p:nvPr/>
        </p:nvSpPr>
        <p:spPr>
          <a:xfrm>
            <a:off x="4876800" y="152400"/>
            <a:ext cx="4267200" cy="2862322"/>
          </a:xfrm>
          <a:prstGeom prst="rect">
            <a:avLst/>
          </a:prstGeom>
        </p:spPr>
        <p:txBody>
          <a:bodyPr wrap="square">
            <a:spAutoFit/>
          </a:bodyPr>
          <a:lstStyle/>
          <a:p>
            <a:r>
              <a:rPr lang="ru-RU" dirty="0"/>
              <a:t>4. Северното </a:t>
            </a:r>
            <a:r>
              <a:rPr lang="ru-RU" dirty="0" smtClean="0"/>
              <a:t>сияние</a:t>
            </a:r>
            <a:endParaRPr lang="ru-RU" dirty="0"/>
          </a:p>
          <a:p>
            <a:r>
              <a:rPr lang="ru-RU" dirty="0"/>
              <a:t>Аурода Бореалис или по-известно като Северното сияние е едно от спиращите дъха гледки през зимните нощи в Норвегия. Явлението може да се види от октомври до март. В небето тогава ще видите зелени и бели светлини, които непрекъснато менят своята форма. Ако успеете да го хванете, това преживяване ще ви остане за цял живот.</a:t>
            </a:r>
          </a:p>
        </p:txBody>
      </p:sp>
      <p:sp>
        <p:nvSpPr>
          <p:cNvPr id="4" name="Rectangle 3"/>
          <p:cNvSpPr/>
          <p:nvPr/>
        </p:nvSpPr>
        <p:spPr>
          <a:xfrm>
            <a:off x="1524000" y="112693"/>
            <a:ext cx="2286000" cy="95410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g-BG" sz="2800" b="1" cap="none" spc="0" dirty="0" smtClean="0">
                <a:ln/>
                <a:solidFill>
                  <a:schemeClr val="accent3"/>
                </a:solidFill>
                <a:effectLst/>
              </a:rPr>
              <a:t>Туристически</a:t>
            </a:r>
          </a:p>
          <a:p>
            <a:pPr algn="ctr"/>
            <a:r>
              <a:rPr lang="bg-BG" sz="2800" b="1" dirty="0" smtClean="0">
                <a:ln/>
                <a:solidFill>
                  <a:schemeClr val="accent3"/>
                </a:solidFill>
              </a:rPr>
              <a:t>дестинации</a:t>
            </a:r>
            <a:endParaRPr lang="en-US" sz="2800" b="1" cap="none" spc="0" dirty="0">
              <a:ln/>
              <a:solidFill>
                <a:schemeClr val="accent3"/>
              </a:solidFill>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5105400"/>
            <a:ext cx="2286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65455" y="3051959"/>
            <a:ext cx="2381250"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67275" y="4953000"/>
            <a:ext cx="321945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92200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4572000" cy="4524315"/>
          </a:xfrm>
          <a:prstGeom prst="rect">
            <a:avLst/>
          </a:prstGeom>
        </p:spPr>
        <p:txBody>
          <a:bodyPr>
            <a:spAutoFit/>
          </a:bodyPr>
          <a:lstStyle/>
          <a:p>
            <a:r>
              <a:rPr lang="ru-RU" dirty="0"/>
              <a:t>Норвегия е конституционна монархия с демократична парламентарна правителствена система. Конституционна, защото според конституцията властта на правителството произлиза от изпълнителната власт, дадена на краля. Демократична, защото според конституцията властта е в ръцете на народа, тъй като всички граждани могат да участват в парламента на страната, Стортингет, и в окръжните и общинските съвети. Парламентарна, защото правителството има изпълнителната власт, но не може да управлява без подкрепата на парламента, който има законодателната власт. </a:t>
            </a:r>
            <a:endParaRPr lang="bg-BG" dirty="0"/>
          </a:p>
        </p:txBody>
      </p:sp>
      <p:sp>
        <p:nvSpPr>
          <p:cNvPr id="3" name="Rectangle 2"/>
          <p:cNvSpPr/>
          <p:nvPr/>
        </p:nvSpPr>
        <p:spPr>
          <a:xfrm>
            <a:off x="4574312" y="71735"/>
            <a:ext cx="4000006" cy="923330"/>
          </a:xfrm>
          <a:prstGeom prst="rect">
            <a:avLst/>
          </a:prstGeom>
          <a:noFill/>
        </p:spPr>
        <p:txBody>
          <a:bodyPr wrap="none" lIns="91440" tIns="45720" rIns="91440" bIns="45720">
            <a:spAutoFit/>
          </a:bodyPr>
          <a:lstStyle/>
          <a:p>
            <a:pPr algn="ctr"/>
            <a:r>
              <a:rPr lang="bg-BG"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Управление</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4" name="Rectangle 3"/>
          <p:cNvSpPr/>
          <p:nvPr/>
        </p:nvSpPr>
        <p:spPr>
          <a:xfrm>
            <a:off x="4288315" y="5181600"/>
            <a:ext cx="4572000" cy="1200329"/>
          </a:xfrm>
          <a:prstGeom prst="rect">
            <a:avLst/>
          </a:prstGeom>
        </p:spPr>
        <p:txBody>
          <a:bodyPr>
            <a:spAutoFit/>
          </a:bodyPr>
          <a:lstStyle/>
          <a:p>
            <a:r>
              <a:rPr lang="ru-RU" dirty="0"/>
              <a:t>Крал на Норвегия е Харалд V, а министър-председател – Йенс Столтенберг от Работническата партия, управляваща в ляво-зелена коалиция от 2005 до 2009 г. </a:t>
            </a:r>
            <a:endParaRPr lang="bg-B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5787" y="5057715"/>
            <a:ext cx="3400425"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751342">
            <a:off x="4884551" y="1413037"/>
            <a:ext cx="2409825"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17774" y="3352800"/>
            <a:ext cx="321945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868844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513761" y="762000"/>
            <a:ext cx="7696200" cy="27432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Rectangle 4"/>
          <p:cNvSpPr/>
          <p:nvPr/>
        </p:nvSpPr>
        <p:spPr>
          <a:xfrm>
            <a:off x="2382099" y="1213009"/>
            <a:ext cx="376975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g-BG"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Благодарим Ви</a:t>
            </a:r>
          </a:p>
          <a:p>
            <a:pPr algn="ctr"/>
            <a:r>
              <a:rPr lang="bg-BG"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за вниманието!</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428663039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4572000" cy="3139321"/>
          </a:xfrm>
          <a:prstGeom prst="rect">
            <a:avLst/>
          </a:prstGeom>
        </p:spPr>
        <p:txBody>
          <a:bodyPr>
            <a:spAutoFit/>
          </a:bodyPr>
          <a:lstStyle/>
          <a:p>
            <a:r>
              <a:rPr lang="ru-RU" dirty="0"/>
              <a:t>Кралство Норвегия е конституционна монархия в Северна Европа, която заема западната част от Скандинавския полуостров. Граничи с Швеция, Финландия и Русия. Площта ѝ е 385 207 </a:t>
            </a:r>
            <a:r>
              <a:rPr lang="ru-RU" dirty="0" smtClean="0"/>
              <a:t>km², </a:t>
            </a:r>
            <a:r>
              <a:rPr lang="ru-RU" dirty="0"/>
              <a:t>от които 361 243 km² суша и 24 748 km² водна площ.</a:t>
            </a:r>
          </a:p>
          <a:p>
            <a:endParaRPr lang="ru-RU" dirty="0"/>
          </a:p>
          <a:p>
            <a:r>
              <a:rPr lang="ru-RU" dirty="0"/>
              <a:t>Страната е най-северната в Европа и е известна с планините и фиордите си, както и с историята си като морска сила. </a:t>
            </a:r>
            <a:endParaRPr lang="bg-BG" dirty="0"/>
          </a:p>
        </p:txBody>
      </p:sp>
      <p:sp>
        <p:nvSpPr>
          <p:cNvPr id="3" name="Rectangle 2"/>
          <p:cNvSpPr/>
          <p:nvPr/>
        </p:nvSpPr>
        <p:spPr>
          <a:xfrm>
            <a:off x="609600" y="228600"/>
            <a:ext cx="700371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g-BG"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Географско положение</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1028299">
            <a:off x="5531081" y="1231050"/>
            <a:ext cx="3048000"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1000314">
            <a:off x="6456457" y="3829883"/>
            <a:ext cx="1685925"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382151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4572000" cy="3693319"/>
          </a:xfrm>
          <a:prstGeom prst="rect">
            <a:avLst/>
          </a:prstGeom>
        </p:spPr>
        <p:txBody>
          <a:bodyPr>
            <a:spAutoFit/>
          </a:bodyPr>
          <a:lstStyle/>
          <a:p>
            <a:r>
              <a:rPr lang="ru-RU" dirty="0"/>
              <a:t>Норвегия е много високо развита индустриална страна, с отворена, насочена към експорта икономика. Страната е една от най-богатите в света, оглавява класацията по индекс на човешко развитие на ООН, и е на водещите места в света по стандарт на живот, средна продължителност на живота и здравеопазване. </a:t>
            </a:r>
          </a:p>
          <a:p>
            <a:r>
              <a:rPr lang="ru-RU" dirty="0"/>
              <a:t>Норвегия не е член на Европейския съюз (ЕС), но участва в общия пазар на ЕС като участваща страна в Европейската икономическа зона (EEA) и Европейската асоциация за свободна търговия (EFTA). </a:t>
            </a:r>
            <a:endParaRPr lang="bg-BG" dirty="0"/>
          </a:p>
        </p:txBody>
      </p:sp>
      <p:sp>
        <p:nvSpPr>
          <p:cNvPr id="3" name="Rectangle 2"/>
          <p:cNvSpPr/>
          <p:nvPr/>
        </p:nvSpPr>
        <p:spPr>
          <a:xfrm>
            <a:off x="2514600" y="76200"/>
            <a:ext cx="358271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g-BG" sz="5400" b="1" cap="none" spc="0" dirty="0" smtClean="0">
                <a:ln/>
                <a:solidFill>
                  <a:schemeClr val="accent3"/>
                </a:solidFill>
                <a:effectLst/>
              </a:rPr>
              <a:t>Стопанство</a:t>
            </a:r>
            <a:endParaRPr lang="en-US" sz="5400" b="1" cap="none" spc="0" dirty="0">
              <a:ln/>
              <a:solidFill>
                <a:schemeClr val="accent3"/>
              </a:solidFill>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5409" y="1219200"/>
            <a:ext cx="291465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7400" y="3200400"/>
            <a:ext cx="2095500" cy="153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590059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709" y="1371600"/>
            <a:ext cx="8534400" cy="3416320"/>
          </a:xfrm>
          <a:prstGeom prst="rect">
            <a:avLst/>
          </a:prstGeom>
        </p:spPr>
        <p:txBody>
          <a:bodyPr wrap="square">
            <a:spAutoFit/>
          </a:bodyPr>
          <a:lstStyle/>
          <a:p>
            <a:r>
              <a:rPr lang="ru-RU" dirty="0"/>
              <a:t>Страната е сред страните с най-голямо развитие на човешкия ресурс. Тя също е и най-миролюбивата страна в света за 2007 година. Норвегия е на 33-то място в света по средно образование, което е под нормите.</a:t>
            </a:r>
          </a:p>
          <a:p>
            <a:endParaRPr lang="ru-RU" dirty="0"/>
          </a:p>
          <a:p>
            <a:r>
              <a:rPr lang="ru-RU" dirty="0"/>
              <a:t>Икономиката на Норвегия обикновено се описва като смесена икономика — капиталистическа пазарна икономика, с явен компонент на правителствена намеса. Правителството контролира ключови области, като например жизненоважния нефтен сектор (чрез широкомащабни държавни предприятия) и енергийния сектор. Държавното участие в икономиката продължава да намалява вследствие на процесите на дерегулация и приватизация. Земеделието и риболовът са в частни ръце, с изключение на около 10% от горите, използвани за лесовъдство, които са държавна собственост. </a:t>
            </a:r>
          </a:p>
        </p:txBody>
      </p:sp>
      <p:sp>
        <p:nvSpPr>
          <p:cNvPr id="3" name="Rectangle 2"/>
          <p:cNvSpPr/>
          <p:nvPr/>
        </p:nvSpPr>
        <p:spPr>
          <a:xfrm>
            <a:off x="2286000" y="304800"/>
            <a:ext cx="358271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g-BG"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Стопанство</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8400" y="4787920"/>
            <a:ext cx="2190750" cy="168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225948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4572000" cy="4524315"/>
          </a:xfrm>
          <a:prstGeom prst="rect">
            <a:avLst/>
          </a:prstGeom>
        </p:spPr>
        <p:txBody>
          <a:bodyPr>
            <a:spAutoFit/>
          </a:bodyPr>
          <a:lstStyle/>
          <a:p>
            <a:r>
              <a:rPr lang="ru-RU" dirty="0"/>
              <a:t>Страната е осигурена с природни ресурси — нефт, природен газ, риба, водни ресурси, горски площи и минерали. </a:t>
            </a:r>
            <a:r>
              <a:rPr lang="ru-RU" dirty="0" smtClean="0"/>
              <a:t> </a:t>
            </a:r>
            <a:r>
              <a:rPr lang="ru-RU" dirty="0"/>
              <a:t>Норвегия е вторият най-голям експортьор на природен газ и шестият на нефт в света. </a:t>
            </a:r>
            <a:r>
              <a:rPr lang="ru-RU" dirty="0" smtClean="0"/>
              <a:t> </a:t>
            </a:r>
            <a:r>
              <a:rPr lang="ru-RU" dirty="0"/>
              <a:t>Разчита най-вече на своята нефтена продукция и на международните цени на нефта; през 1999 г. 35% от износа на страната е на нефт и природен газ. Само Саудитска Арабия и Русия изнасят повече нефт от Норвегия. По-големи отрасли на стопанството на Норвегия са: хидроенергетика, металургия, корабостроене, локомотивостроене, дърводобив и дървопреработване, рибоконсервна и рибопреработваща промишленост, производство на маргарин.</a:t>
            </a:r>
          </a:p>
        </p:txBody>
      </p:sp>
      <p:sp>
        <p:nvSpPr>
          <p:cNvPr id="3" name="Rectangle 2"/>
          <p:cNvSpPr/>
          <p:nvPr/>
        </p:nvSpPr>
        <p:spPr>
          <a:xfrm>
            <a:off x="4953000" y="152400"/>
            <a:ext cx="358271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g-BG"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Стопанство</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1046577">
            <a:off x="5697333" y="1494457"/>
            <a:ext cx="2647950" cy="2036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91067" y="4229040"/>
            <a:ext cx="2200275"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64209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4572000" cy="4801314"/>
          </a:xfrm>
          <a:prstGeom prst="rect">
            <a:avLst/>
          </a:prstGeom>
        </p:spPr>
        <p:txBody>
          <a:bodyPr>
            <a:spAutoFit/>
          </a:bodyPr>
          <a:lstStyle/>
          <a:p>
            <a:r>
              <a:rPr lang="ru-RU" dirty="0"/>
              <a:t>Норвегия има население от 4 953 000 души през 2011 г. </a:t>
            </a:r>
            <a:r>
              <a:rPr lang="ru-RU" dirty="0" smtClean="0"/>
              <a:t>, </a:t>
            </a:r>
            <a:r>
              <a:rPr lang="ru-RU" dirty="0"/>
              <a:t>което нараства с 0,327% годишно по данни от 2012 г </a:t>
            </a:r>
            <a:r>
              <a:rPr lang="ru-RU" dirty="0" smtClean="0"/>
              <a:t>. </a:t>
            </a:r>
            <a:r>
              <a:rPr lang="ru-RU" dirty="0"/>
              <a:t>По изчисления от 2007 г. 94,4% от населението са норвежци (вкл. 60 000 саами). 3,6% са европейци, а 2% – други. </a:t>
            </a:r>
            <a:r>
              <a:rPr lang="ru-RU" dirty="0" smtClean="0"/>
              <a:t> </a:t>
            </a:r>
            <a:r>
              <a:rPr lang="ru-RU" dirty="0"/>
              <a:t>Средната продължителност на живота през 2011 г. е 83 години за жените и 78 години за мъжете. Ръстът на населението е 0,329 през 2011 г. </a:t>
            </a:r>
          </a:p>
          <a:p>
            <a:r>
              <a:rPr lang="ru-RU" dirty="0"/>
              <a:t>Етнически повечето норвежци са от северногермански (нордически) произход. Малки по численост фински малцинства живеят на север. Саамите, коренните жители на Норвегия, традиционно населяват северните части на Норвегия, Швеция, Финландия и Русия.</a:t>
            </a:r>
            <a:endParaRPr lang="bg-BG" dirty="0"/>
          </a:p>
        </p:txBody>
      </p:sp>
      <p:sp>
        <p:nvSpPr>
          <p:cNvPr id="3" name="Rectangle 2"/>
          <p:cNvSpPr/>
          <p:nvPr/>
        </p:nvSpPr>
        <p:spPr>
          <a:xfrm>
            <a:off x="4953000" y="228600"/>
            <a:ext cx="3445175" cy="923330"/>
          </a:xfrm>
          <a:prstGeom prst="rect">
            <a:avLst/>
          </a:prstGeom>
          <a:noFill/>
        </p:spPr>
        <p:txBody>
          <a:bodyPr wrap="none" lIns="91440" tIns="45720" rIns="91440" bIns="45720">
            <a:spAutoFit/>
          </a:bodyPr>
          <a:lstStyle/>
          <a:p>
            <a:pPr algn="ctr"/>
            <a:r>
              <a:rPr lang="bg-BG"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Население</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2514600" y="5091568"/>
            <a:ext cx="4572000" cy="1200329"/>
          </a:xfrm>
          <a:prstGeom prst="rect">
            <a:avLst/>
          </a:prstGeom>
        </p:spPr>
        <p:txBody>
          <a:bodyPr>
            <a:spAutoFit/>
          </a:bodyPr>
          <a:lstStyle/>
          <a:p>
            <a:r>
              <a:rPr lang="ru-RU" dirty="0"/>
              <a:t>Възрастова </a:t>
            </a:r>
            <a:r>
              <a:rPr lang="ru-RU" dirty="0" smtClean="0"/>
              <a:t>структура:</a:t>
            </a:r>
            <a:endParaRPr lang="ru-RU" dirty="0"/>
          </a:p>
          <a:p>
            <a:r>
              <a:rPr lang="ru-RU" dirty="0"/>
              <a:t>до 14-годишни: 18%</a:t>
            </a:r>
          </a:p>
          <a:p>
            <a:r>
              <a:rPr lang="ru-RU" dirty="0"/>
              <a:t>15 до 64-годишни: 66%</a:t>
            </a:r>
          </a:p>
          <a:p>
            <a:r>
              <a:rPr lang="ru-RU" dirty="0"/>
              <a:t>над 65-годишни: 16%</a:t>
            </a:r>
            <a:endParaRPr lang="bg-B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8400" y="1600200"/>
            <a:ext cx="2590800"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56909" y="3886200"/>
            <a:ext cx="38100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666067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4572000" cy="2862322"/>
          </a:xfrm>
          <a:prstGeom prst="rect">
            <a:avLst/>
          </a:prstGeom>
        </p:spPr>
        <p:txBody>
          <a:bodyPr>
            <a:spAutoFit/>
          </a:bodyPr>
          <a:lstStyle/>
          <a:p>
            <a:r>
              <a:rPr lang="ru-RU" dirty="0"/>
              <a:t>Официалната религия в Норвегия е лутеранството. </a:t>
            </a:r>
            <a:r>
              <a:rPr lang="ru-RU" dirty="0" smtClean="0"/>
              <a:t> </a:t>
            </a:r>
            <a:r>
              <a:rPr lang="ru-RU" dirty="0"/>
              <a:t>По данни от 2004 г. 85,7% от населението принадлежи към Норвежката църква, 3,4% са други християни, 1,8% мюсюлмани, 9,1% – други. </a:t>
            </a:r>
          </a:p>
          <a:p>
            <a:r>
              <a:rPr lang="ru-RU" dirty="0"/>
              <a:t>На 7 март 1993 г. е създадена Българска православна община в Норвегия „Св. св. Кирил и Методий“, под юрисдикцията на Българската Патриаршия, Светия Синод със седалище в София. </a:t>
            </a:r>
            <a:endParaRPr lang="bg-BG" dirty="0"/>
          </a:p>
        </p:txBody>
      </p:sp>
      <p:sp>
        <p:nvSpPr>
          <p:cNvPr id="3" name="Rectangle 2"/>
          <p:cNvSpPr/>
          <p:nvPr/>
        </p:nvSpPr>
        <p:spPr>
          <a:xfrm>
            <a:off x="1905000" y="67270"/>
            <a:ext cx="51531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g-B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Религия и Езици</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4343400" y="3657600"/>
            <a:ext cx="4572000" cy="1477328"/>
          </a:xfrm>
          <a:prstGeom prst="rect">
            <a:avLst/>
          </a:prstGeom>
        </p:spPr>
        <p:txBody>
          <a:bodyPr>
            <a:spAutoFit/>
          </a:bodyPr>
          <a:lstStyle/>
          <a:p>
            <a:r>
              <a:rPr lang="ru-RU" dirty="0"/>
              <a:t>Официални езици са букмол и нюношк, а северносаамският е официален в шест общини. Националният празник е 17 май, денят на който през 1814 г. е приета норвежката конституция. [6]</a:t>
            </a:r>
            <a:endParaRPr lang="bg-B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19687" y="1295400"/>
            <a:ext cx="3019425"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3975100"/>
            <a:ext cx="21336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684176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584340">
            <a:off x="-112518" y="2727389"/>
            <a:ext cx="4572000" cy="923330"/>
          </a:xfrm>
          <a:prstGeom prst="rect">
            <a:avLst/>
          </a:prstGeom>
        </p:spPr>
        <p:txBody>
          <a:bodyPr>
            <a:spAutoFit/>
          </a:bodyPr>
          <a:lstStyle/>
          <a:p>
            <a:r>
              <a:rPr lang="ru-RU" dirty="0"/>
              <a:t>Климат - умерен, океански, субарктичен</a:t>
            </a:r>
          </a:p>
          <a:p>
            <a:r>
              <a:rPr lang="ru-RU" dirty="0"/>
              <a:t>Средни температури - януари (2°С - на юг, -12°С на север); юли (15, 16°С)</a:t>
            </a:r>
            <a:endParaRPr lang="bg-BG" dirty="0"/>
          </a:p>
        </p:txBody>
      </p:sp>
      <p:sp>
        <p:nvSpPr>
          <p:cNvPr id="3" name="Rectangle 2"/>
          <p:cNvSpPr/>
          <p:nvPr/>
        </p:nvSpPr>
        <p:spPr>
          <a:xfrm rot="19500219">
            <a:off x="235914" y="1910274"/>
            <a:ext cx="237327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g-BG"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Климат</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p:nvPr/>
        </p:nvSpPr>
        <p:spPr>
          <a:xfrm>
            <a:off x="4387039" y="1143000"/>
            <a:ext cx="4572000" cy="3139321"/>
          </a:xfrm>
          <a:prstGeom prst="rect">
            <a:avLst/>
          </a:prstGeom>
        </p:spPr>
        <p:txBody>
          <a:bodyPr>
            <a:spAutoFit/>
          </a:bodyPr>
          <a:lstStyle/>
          <a:p>
            <a:r>
              <a:rPr lang="ru-RU" dirty="0" smtClean="0"/>
              <a:t> </a:t>
            </a:r>
            <a:r>
              <a:rPr lang="ru-RU" dirty="0"/>
              <a:t>Името на стария норвежки означава "надълго по брега". Невероятната природа на Норвегия със своите гъсти гори, кристално чисти езера и знаменити фиорди привлича туристи от цял свят. Норвегия е истински рай за риболовците и за любителите на рибни ястия. Интересни дестинации са Берген, Балестранд, откъдето можете да се насладите на красотата на фиордите, островите Свалбард, Хамерфест.</a:t>
            </a:r>
            <a:endParaRPr lang="bg-BG" dirty="0"/>
          </a:p>
        </p:txBody>
      </p:sp>
      <p:sp>
        <p:nvSpPr>
          <p:cNvPr id="5" name="Rectangle 4"/>
          <p:cNvSpPr/>
          <p:nvPr/>
        </p:nvSpPr>
        <p:spPr>
          <a:xfrm>
            <a:off x="5181600" y="219670"/>
            <a:ext cx="2789546" cy="923330"/>
          </a:xfrm>
          <a:prstGeom prst="rect">
            <a:avLst/>
          </a:prstGeom>
          <a:noFill/>
        </p:spPr>
        <p:txBody>
          <a:bodyPr wrap="none" lIns="91440" tIns="45720" rIns="91440" bIns="45720">
            <a:spAutoFit/>
          </a:bodyPr>
          <a:lstStyle/>
          <a:p>
            <a:pPr algn="ctr"/>
            <a:r>
              <a:rPr lang="bg-BG"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Природа</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4495800"/>
            <a:ext cx="2838450" cy="170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5963" y="4648200"/>
            <a:ext cx="2447925"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71907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6" y="1447800"/>
            <a:ext cx="4572000" cy="3693319"/>
          </a:xfrm>
          <a:prstGeom prst="rect">
            <a:avLst/>
          </a:prstGeom>
        </p:spPr>
        <p:txBody>
          <a:bodyPr>
            <a:spAutoFit/>
          </a:bodyPr>
          <a:lstStyle/>
          <a:p>
            <a:r>
              <a:rPr lang="ru-RU" dirty="0" smtClean="0"/>
              <a:t>Гейрангерфиорд</a:t>
            </a:r>
            <a:endParaRPr lang="ru-RU" dirty="0"/>
          </a:p>
          <a:p>
            <a:r>
              <a:rPr lang="ru-RU" dirty="0"/>
              <a:t>20-километровата разходка около Гейрангерфиорд, който е обявен за световно културно наследство на ЮНЕСКО, може да се нарече най-хубавото пътуване с ферибот в света. Отдавна изоставени постройки все още стоят по отвесните скали, от които се спускат ледено студени водопади, чак до изумрудено зелените води под ферибота. Заредете фотоапарата, вземете си седалка на откритата палуба и се насладете на този прекрасен начин на пътуване</a:t>
            </a:r>
            <a:r>
              <a:rPr lang="ru-RU" dirty="0" smtClean="0"/>
              <a:t>.</a:t>
            </a:r>
            <a:endParaRPr lang="ru-RU" dirty="0"/>
          </a:p>
        </p:txBody>
      </p:sp>
      <p:sp>
        <p:nvSpPr>
          <p:cNvPr id="3" name="Rectangle 2"/>
          <p:cNvSpPr/>
          <p:nvPr/>
        </p:nvSpPr>
        <p:spPr>
          <a:xfrm>
            <a:off x="4572000" y="16639"/>
            <a:ext cx="4572000" cy="2862322"/>
          </a:xfrm>
          <a:prstGeom prst="rect">
            <a:avLst/>
          </a:prstGeom>
        </p:spPr>
        <p:txBody>
          <a:bodyPr>
            <a:spAutoFit/>
          </a:bodyPr>
          <a:lstStyle/>
          <a:p>
            <a:r>
              <a:rPr lang="ru-RU" dirty="0"/>
              <a:t>2. Островите Лофотен</a:t>
            </a:r>
          </a:p>
          <a:p>
            <a:r>
              <a:rPr lang="ru-RU" dirty="0"/>
              <a:t>Малко посетители на островите са забравили своята първа среща с тях. През лятото Лофонтеновите острови са облечени в зелена и жълта растителност, а острите им върхове се извисяват чак до небето. Въздухът е чист, ободряващ и с мирис на сол. Островите са свързани помежду си с мостове и лесно може да се прехвърлите от един на друг с автобус, кола или колело.</a:t>
            </a:r>
          </a:p>
        </p:txBody>
      </p:sp>
      <p:sp>
        <p:nvSpPr>
          <p:cNvPr id="4" name="Rectangle 3"/>
          <p:cNvSpPr/>
          <p:nvPr/>
        </p:nvSpPr>
        <p:spPr>
          <a:xfrm>
            <a:off x="734581" y="-6927"/>
            <a:ext cx="3569502" cy="144655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g-BG" sz="4400" b="1" cap="none" spc="0" dirty="0" smtClean="0">
                <a:ln/>
                <a:solidFill>
                  <a:schemeClr val="accent3"/>
                </a:solidFill>
                <a:effectLst/>
              </a:rPr>
              <a:t>Туристически </a:t>
            </a:r>
          </a:p>
          <a:p>
            <a:pPr algn="ctr"/>
            <a:r>
              <a:rPr lang="bg-BG" sz="4400" b="1" cap="none" spc="0" dirty="0" smtClean="0">
                <a:ln/>
                <a:solidFill>
                  <a:schemeClr val="accent3"/>
                </a:solidFill>
                <a:effectLst/>
              </a:rPr>
              <a:t>дестинации</a:t>
            </a:r>
            <a:endParaRPr lang="en-US" sz="4400" b="1" cap="none" spc="0" dirty="0">
              <a:ln/>
              <a:solidFill>
                <a:schemeClr val="accent3"/>
              </a:solidFill>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4953000"/>
            <a:ext cx="2362200" cy="177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1004567">
            <a:off x="6108912" y="3083065"/>
            <a:ext cx="2505075" cy="157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15873" y="5014912"/>
            <a:ext cx="4114800"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16646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33</TotalTime>
  <Words>1178</Words>
  <Application>Microsoft Office PowerPoint</Application>
  <PresentationFormat>On-screen Show (4:3)</PresentationFormat>
  <Paragraphs>48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Норвегия</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Норвегия</dc:title>
  <dc:creator>Хюсеин</dc:creator>
  <cp:lastModifiedBy>Потребител на Windows</cp:lastModifiedBy>
  <cp:revision>6</cp:revision>
  <dcterms:created xsi:type="dcterms:W3CDTF">2006-08-16T00:00:00Z</dcterms:created>
  <dcterms:modified xsi:type="dcterms:W3CDTF">2019-12-12T12:25:30Z</dcterms:modified>
</cp:coreProperties>
</file>