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64" r:id="rId2"/>
    <p:sldId id="265" r:id="rId3"/>
    <p:sldId id="273" r:id="rId4"/>
    <p:sldId id="266" r:id="rId5"/>
    <p:sldId id="269" r:id="rId6"/>
    <p:sldId id="270" r:id="rId7"/>
    <p:sldId id="272" r:id="rId8"/>
    <p:sldId id="271" r:id="rId9"/>
    <p:sldId id="274" r:id="rId10"/>
    <p:sldId id="275" r:id="rId11"/>
    <p:sldId id="277" r:id="rId12"/>
    <p:sldId id="278" r:id="rId13"/>
    <p:sldId id="276" r:id="rId14"/>
    <p:sldId id="280" r:id="rId15"/>
    <p:sldId id="279" r:id="rId16"/>
    <p:sldId id="281" r:id="rId17"/>
    <p:sldId id="282" r:id="rId18"/>
    <p:sldId id="283" r:id="rId19"/>
    <p:sldId id="284" r:id="rId20"/>
    <p:sldId id="285" r:id="rId21"/>
    <p:sldId id="288" r:id="rId22"/>
    <p:sldId id="287" r:id="rId23"/>
    <p:sldId id="286" r:id="rId24"/>
    <p:sldId id="289" r:id="rId25"/>
    <p:sldId id="290" r:id="rId26"/>
    <p:sldId id="293" r:id="rId27"/>
    <p:sldId id="292" r:id="rId28"/>
    <p:sldId id="294" r:id="rId29"/>
    <p:sldId id="295" r:id="rId30"/>
    <p:sldId id="291" r:id="rId31"/>
    <p:sldId id="297" r:id="rId32"/>
    <p:sldId id="296" r:id="rId33"/>
    <p:sldId id="260" r:id="rId34"/>
    <p:sldId id="267" r:id="rId35"/>
    <p:sldId id="268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ен стил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512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5A80A4-4E06-4D78-99C8-1B13548DD79F}" type="datetimeFigureOut">
              <a:rPr lang="en-US" smtClean="0"/>
              <a:t>2/25/2014</a:t>
            </a:fld>
            <a:endParaRPr lang="en-US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E3C3F3-7FC0-41D0-AFC9-D39E7B7C1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264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3C3F3-7FC0-41D0-AFC9-D39E7B7C13E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457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B3EA-1B95-4447-822B-7AE7D81FB6C5}" type="datetimeFigureOut">
              <a:rPr lang="en-US" smtClean="0"/>
              <a:t>2/25/2014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2A615-8CC1-4439-8A0C-7FD6EDC5E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927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B3EA-1B95-4447-822B-7AE7D81FB6C5}" type="datetimeFigureOut">
              <a:rPr lang="en-US" smtClean="0"/>
              <a:t>2/25/2014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2A615-8CC1-4439-8A0C-7FD6EDC5E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729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B3EA-1B95-4447-822B-7AE7D81FB6C5}" type="datetimeFigureOut">
              <a:rPr lang="en-US" smtClean="0"/>
              <a:t>2/25/2014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2A615-8CC1-4439-8A0C-7FD6EDC5E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001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B3EA-1B95-4447-822B-7AE7D81FB6C5}" type="datetimeFigureOut">
              <a:rPr lang="en-US" smtClean="0"/>
              <a:t>2/25/2014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2A615-8CC1-4439-8A0C-7FD6EDC5E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20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B3EA-1B95-4447-822B-7AE7D81FB6C5}" type="datetimeFigureOut">
              <a:rPr lang="en-US" smtClean="0"/>
              <a:t>2/25/2014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2A615-8CC1-4439-8A0C-7FD6EDC5E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498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B3EA-1B95-4447-822B-7AE7D81FB6C5}" type="datetimeFigureOut">
              <a:rPr lang="en-US" smtClean="0"/>
              <a:t>2/25/2014</a:t>
            </a:fld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2A615-8CC1-4439-8A0C-7FD6EDC5E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742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B3EA-1B95-4447-822B-7AE7D81FB6C5}" type="datetimeFigureOut">
              <a:rPr lang="en-US" smtClean="0"/>
              <a:t>2/25/2014</a:t>
            </a:fld>
            <a:endParaRPr lang="en-US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2A615-8CC1-4439-8A0C-7FD6EDC5E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44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B3EA-1B95-4447-822B-7AE7D81FB6C5}" type="datetimeFigureOut">
              <a:rPr lang="en-US" smtClean="0"/>
              <a:t>2/25/2014</a:t>
            </a:fld>
            <a:endParaRPr lang="en-US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2A615-8CC1-4439-8A0C-7FD6EDC5E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00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B3EA-1B95-4447-822B-7AE7D81FB6C5}" type="datetimeFigureOut">
              <a:rPr lang="en-US" smtClean="0"/>
              <a:t>2/25/2014</a:t>
            </a:fld>
            <a:endParaRPr lang="en-US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2A615-8CC1-4439-8A0C-7FD6EDC5E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040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B3EA-1B95-4447-822B-7AE7D81FB6C5}" type="datetimeFigureOut">
              <a:rPr lang="en-US" smtClean="0"/>
              <a:t>2/25/2014</a:t>
            </a:fld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2A615-8CC1-4439-8A0C-7FD6EDC5E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17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B3EA-1B95-4447-822B-7AE7D81FB6C5}" type="datetimeFigureOut">
              <a:rPr lang="en-US" smtClean="0"/>
              <a:t>2/25/2014</a:t>
            </a:fld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2A615-8CC1-4439-8A0C-7FD6EDC5E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005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2B3EA-1B95-4447-822B-7AE7D81FB6C5}" type="datetimeFigureOut">
              <a:rPr lang="en-US" smtClean="0"/>
              <a:t>2/25/2014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2A615-8CC1-4439-8A0C-7FD6EDC5E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372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image" Target="../media/image4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7" Type="http://schemas.microsoft.com/office/2007/relationships/hdphoto" Target="../media/hdphoto16.wdp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microsoft.com/office/2007/relationships/hdphoto" Target="../media/hdphoto18.wdp"/><Relationship Id="rId5" Type="http://schemas.openxmlformats.org/officeDocument/2006/relationships/image" Target="../media/image44.jpeg"/><Relationship Id="rId10" Type="http://schemas.openxmlformats.org/officeDocument/2006/relationships/image" Target="../media/image47.png"/><Relationship Id="rId4" Type="http://schemas.microsoft.com/office/2007/relationships/hdphoto" Target="../media/hdphoto15.wdp"/><Relationship Id="rId9" Type="http://schemas.microsoft.com/office/2007/relationships/hdphoto" Target="../media/hdphoto1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microsoft.com/office/2007/relationships/hdphoto" Target="../media/hdphoto19.wdp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microsoft.com/office/2007/relationships/hdphoto" Target="../media/hdphoto21.wdp"/><Relationship Id="rId5" Type="http://schemas.openxmlformats.org/officeDocument/2006/relationships/image" Target="../media/image55.png"/><Relationship Id="rId4" Type="http://schemas.microsoft.com/office/2007/relationships/hdphoto" Target="../media/hdphoto20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slide" Target="slide7.xml"/><Relationship Id="rId7" Type="http://schemas.openxmlformats.org/officeDocument/2006/relationships/image" Target="../media/image60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6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11.jpeg"/><Relationship Id="rId5" Type="http://schemas.openxmlformats.org/officeDocument/2006/relationships/image" Target="../media/image7.jpeg"/><Relationship Id="rId10" Type="http://schemas.openxmlformats.org/officeDocument/2006/relationships/image" Target="../media/image10.jpeg"/><Relationship Id="rId4" Type="http://schemas.microsoft.com/office/2007/relationships/hdphoto" Target="../media/hdphoto3.wdp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slide" Target="slide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9.png"/><Relationship Id="rId7" Type="http://schemas.openxmlformats.org/officeDocument/2006/relationships/image" Target="../media/image102.jpeg"/><Relationship Id="rId12" Type="http://schemas.openxmlformats.org/officeDocument/2006/relationships/image" Target="../media/image107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11" Type="http://schemas.openxmlformats.org/officeDocument/2006/relationships/image" Target="../media/image106.jpeg"/><Relationship Id="rId5" Type="http://schemas.openxmlformats.org/officeDocument/2006/relationships/image" Target="../media/image100.png"/><Relationship Id="rId10" Type="http://schemas.openxmlformats.org/officeDocument/2006/relationships/image" Target="../media/image105.jpeg"/><Relationship Id="rId4" Type="http://schemas.microsoft.com/office/2007/relationships/hdphoto" Target="../media/hdphoto22.wdp"/><Relationship Id="rId9" Type="http://schemas.openxmlformats.org/officeDocument/2006/relationships/image" Target="../media/image10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microsoft.com/office/2007/relationships/hdphoto" Target="../media/hdphoto23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4.wdp"/><Relationship Id="rId4" Type="http://schemas.openxmlformats.org/officeDocument/2006/relationships/image" Target="../media/image1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jpeg"/><Relationship Id="rId7" Type="http://schemas.microsoft.com/office/2007/relationships/hdphoto" Target="../media/hdphoto7.wdp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23.jpeg"/><Relationship Id="rId9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slide" Target="slide7.xml"/><Relationship Id="rId7" Type="http://schemas.microsoft.com/office/2007/relationships/hdphoto" Target="../media/hdphoto9.wdp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8.wdp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microsoft.com/office/2007/relationships/hdphoto" Target="../media/hdphoto10.wdp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microsoft.com/office/2007/relationships/hdphoto" Target="../media/hdphoto14.wdp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37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11" Type="http://schemas.microsoft.com/office/2007/relationships/hdphoto" Target="../media/hdphoto13.wdp"/><Relationship Id="rId5" Type="http://schemas.openxmlformats.org/officeDocument/2006/relationships/image" Target="../media/image34.png"/><Relationship Id="rId10" Type="http://schemas.openxmlformats.org/officeDocument/2006/relationships/image" Target="../media/image36.png"/><Relationship Id="rId4" Type="http://schemas.microsoft.com/office/2007/relationships/hdphoto" Target="../media/hdphoto10.wdp"/><Relationship Id="rId9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"/>
            <a:ext cx="9174480" cy="6873240"/>
          </a:xfrm>
          <a:prstGeom prst="rect">
            <a:avLst/>
          </a:prstGeom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80764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50596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5" b="100000" l="0" r="100000">
                        <a14:foregroundMark x1="6490" y1="86895" x2="90625" y2="92308"/>
                        <a14:foregroundMark x1="2644" y1="71510" x2="31971" y2="86895"/>
                        <a14:foregroundMark x1="82452" y1="95157" x2="99519" y2="79772"/>
                        <a14:foregroundMark x1="76442" y1="84615" x2="85096" y2="95157"/>
                        <a14:backgroundMark x1="16106" y1="53846" x2="2885" y2="22222"/>
                        <a14:backgroundMark x1="19231" y1="1994" x2="32212" y2="7123"/>
                        <a14:backgroundMark x1="20673" y1="31054" x2="9856" y2="51567"/>
                        <a14:backgroundMark x1="1442" y1="14530" x2="19952" y2="32764"/>
                        <a14:backgroundMark x1="33173" y1="11966" x2="30769" y2="6553"/>
                        <a14:backgroundMark x1="50962" y1="3419" x2="61538" y2="1709"/>
                        <a14:backgroundMark x1="63221" y1="2849" x2="67308" y2="1709"/>
                        <a14:backgroundMark x1="85577" y1="23077" x2="93510" y2="6553"/>
                        <a14:backgroundMark x1="75481" y1="9117" x2="82692" y2="7692"/>
                        <a14:backgroundMark x1="61779" y1="14815" x2="65625" y2="12821"/>
                        <a14:backgroundMark x1="57692" y1="18519" x2="59135" y2="18234"/>
                        <a14:backgroundMark x1="50721" y1="64957" x2="78606" y2="58974"/>
                        <a14:backgroundMark x1="46875" y1="63533" x2="50240" y2="62108"/>
                        <a14:backgroundMark x1="59615" y1="60684" x2="63221" y2="52137"/>
                        <a14:backgroundMark x1="64183" y1="51567" x2="70192" y2="56980"/>
                        <a14:backgroundMark x1="72356" y1="57835" x2="87019" y2="53276"/>
                        <a14:backgroundMark x1="80288" y1="66667" x2="87981" y2="58405"/>
                        <a14:backgroundMark x1="87260" y1="68946" x2="93269" y2="57835"/>
                        <a14:backgroundMark x1="92548" y1="74074" x2="97115" y2="55840"/>
                        <a14:backgroundMark x1="76202" y1="46724" x2="82452" y2="30199"/>
                        <a14:backgroundMark x1="68510" y1="42165" x2="82692" y2="25641"/>
                        <a14:backgroundMark x1="62500" y1="27350" x2="75481" y2="44160"/>
                        <a14:backgroundMark x1="77163" y1="27635" x2="84375" y2="26496"/>
                        <a14:backgroundMark x1="77404" y1="24786" x2="91346" y2="22222"/>
                        <a14:backgroundMark x1="84375" y1="16809" x2="92548" y2="12251"/>
                        <a14:backgroundMark x1="72356" y1="9402" x2="79567" y2="7692"/>
                        <a14:backgroundMark x1="72596" y1="12251" x2="79327" y2="10826"/>
                        <a14:backgroundMark x1="83413" y1="4558" x2="94231" y2="3704"/>
                        <a14:backgroundMark x1="14423" y1="22792" x2="20673" y2="30484"/>
                        <a14:backgroundMark x1="18510" y1="55840" x2="23077" y2="41595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3"/>
          <a:stretch/>
        </p:blipFill>
        <p:spPr>
          <a:xfrm>
            <a:off x="182217" y="3001347"/>
            <a:ext cx="4234080" cy="3685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 descr="http://vagro.blog.bg/photos/1847/original/White-Tailed%20Deer%20Fawn_570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970" y="3421381"/>
            <a:ext cx="5372590" cy="358476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animal-sos.eu/images/stories/Logo_SOS_500a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27"/>
          <a:stretch/>
        </p:blipFill>
        <p:spPr bwMode="auto">
          <a:xfrm>
            <a:off x="4391343" y="3026932"/>
            <a:ext cx="4416297" cy="184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17" y="304800"/>
            <a:ext cx="8769423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478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"/>
            <a:ext cx="9174480" cy="6873240"/>
          </a:xfrm>
          <a:prstGeom prst="rect">
            <a:avLst/>
          </a:prstGeom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80764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50596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5" name="Бутон: по избор 4">
            <a:hlinkClick r:id="rId3" action="ppaction://hlinksldjump" highlightClick="1"/>
          </p:cNvPr>
          <p:cNvSpPr/>
          <p:nvPr/>
        </p:nvSpPr>
        <p:spPr>
          <a:xfrm>
            <a:off x="7900962" y="6441734"/>
            <a:ext cx="604998" cy="363829"/>
          </a:xfrm>
          <a:prstGeom prst="actionButtonBlank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1600" dirty="0">
                <a:solidFill>
                  <a:srgbClr val="002060"/>
                </a:solidFill>
                <a:hlinkClick r:id="rId3" action="ppaction://hlinksldjump"/>
              </a:rPr>
              <a:t>план</a:t>
            </a:r>
            <a:endParaRPr lang="bg-BG" sz="1600" dirty="0">
              <a:solidFill>
                <a:srgbClr val="002060"/>
              </a:solidFill>
            </a:endParaRPr>
          </a:p>
        </p:txBody>
      </p:sp>
      <p:sp>
        <p:nvSpPr>
          <p:cNvPr id="6" name="Текстово поле 5"/>
          <p:cNvSpPr txBox="1"/>
          <p:nvPr/>
        </p:nvSpPr>
        <p:spPr>
          <a:xfrm>
            <a:off x="705300" y="1106506"/>
            <a:ext cx="82463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Тези отровни вещества достигат </a:t>
            </a:r>
          </a:p>
          <a:p>
            <a:pPr lvl="0">
              <a:defRPr/>
            </a:pPr>
            <a:r>
              <a:rPr lang="bg-BG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до животните и до хората.</a:t>
            </a:r>
            <a:endParaRPr lang="bg-BG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7" name="Текстово поле 6"/>
          <p:cNvSpPr txBox="1"/>
          <p:nvPr/>
        </p:nvSpPr>
        <p:spPr>
          <a:xfrm>
            <a:off x="228600" y="152399"/>
            <a:ext cx="87230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Фермерите използват различни препарати за борба с гъсеници и други вредители.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6" descr="http://s.shirtpolis.com/prints/fb/rect_fb88aa4328a118e6c3dd76c42e2d53b02e51734c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r="22727"/>
          <a:stretch/>
        </p:blipFill>
        <p:spPr bwMode="auto">
          <a:xfrm>
            <a:off x="228600" y="1298612"/>
            <a:ext cx="646607" cy="1185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upload.wikimedia.org/wikipedia/commons/thumb/3/39/Hazard_T.svg/220px-Hazard_T.svg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5416" y="5445049"/>
            <a:ext cx="1251984" cy="1251984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static.framar.bg/snimki/zabolyavaniya/20130310163043Untitled11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7240" y="2616993"/>
            <a:ext cx="4367028" cy="2779815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://static.framar.bg/snimki/zabolyavaniya/Untitled234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02" y="3721876"/>
            <a:ext cx="4418137" cy="3004334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33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"/>
            <a:ext cx="9174480" cy="6873240"/>
          </a:xfrm>
          <a:prstGeom prst="rect">
            <a:avLst/>
          </a:prstGeom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80764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50596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5" name="Текстово поле 4"/>
          <p:cNvSpPr txBox="1"/>
          <p:nvPr/>
        </p:nvSpPr>
        <p:spPr>
          <a:xfrm>
            <a:off x="1010793" y="139034"/>
            <a:ext cx="728813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Ябълката е нападната от гъсеници и човекът пръска с отровни вещества, </a:t>
            </a:r>
          </a:p>
          <a:p>
            <a:pPr lvl="0">
              <a:defRPr/>
            </a:pP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 да ги унищожи.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 descr="https://encrypted-tbn0.gstatic.com/images?q=tbn:ANd9GcRKBC1sW2Dmz8CZDhQOG6XDFE_R1uWiG-ddwK1ext2bfOI-T46d5Q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9" b="99111" l="0" r="977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8567" y="1919949"/>
            <a:ext cx="578068" cy="58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www.marica.bg/f/news/74/640_e27908a78fad69670cd3cf122e4bd819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5664" y="1637379"/>
            <a:ext cx="1510259" cy="1726437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Картина 6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094" b="87891" l="9052" r="27478"/>
                    </a14:imgEffect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439" t="20130" r="72482" b="11389"/>
          <a:stretch/>
        </p:blipFill>
        <p:spPr>
          <a:xfrm>
            <a:off x="1447800" y="1787172"/>
            <a:ext cx="1592317" cy="1662630"/>
          </a:xfrm>
          <a:prstGeom prst="rect">
            <a:avLst/>
          </a:prstGeom>
        </p:spPr>
      </p:pic>
      <p:pic>
        <p:nvPicPr>
          <p:cNvPr id="12" name="Picture 2" descr="https://encrypted-tbn0.gstatic.com/images?q=tbn:ANd9GcRKBC1sW2Dmz8CZDhQOG6XDFE_R1uWiG-ddwK1ext2bfOI-T46d5Q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9" b="99111" l="0" r="977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3327" y="2684117"/>
            <a:ext cx="578068" cy="58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encrypted-tbn0.gstatic.com/images?q=tbn:ANd9GcRKBC1sW2Dmz8CZDhQOG6XDFE_R1uWiG-ddwK1ext2bfOI-T46d5Q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9" b="99111" l="0" r="977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3047" y="1761017"/>
            <a:ext cx="578068" cy="58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encrypted-tbn0.gstatic.com/images?q=tbn:ANd9GcRKBC1sW2Dmz8CZDhQOG6XDFE_R1uWiG-ddwK1ext2bfOI-T46d5Q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9" b="99111" l="0" r="977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6009" y="2328163"/>
            <a:ext cx="578068" cy="58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encrypted-tbn0.gstatic.com/images?q=tbn:ANd9GcRKBC1sW2Dmz8CZDhQOG6XDFE_R1uWiG-ddwK1ext2bfOI-T46d5Q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9" b="99111" l="0" r="977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1197" y="2649966"/>
            <a:ext cx="578068" cy="58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kesteni.bg/resources/images/items/item5_1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35" b="97276" l="0" r="100000">
                        <a14:foregroundMark x1="74113" y1="79767" x2="67021" y2="65759"/>
                        <a14:foregroundMark x1="60993" y1="69650" x2="52482" y2="63035"/>
                        <a14:foregroundMark x1="81560" y1="82879" x2="68794" y2="73541"/>
                        <a14:foregroundMark x1="84043" y1="10895" x2="72340" y2="30739"/>
                        <a14:foregroundMark x1="51064" y1="50195" x2="34397" y2="54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257800" y="2618487"/>
            <a:ext cx="977406" cy="88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://kesteni.bg/resources/images/items/item5_1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35" b="97276" l="0" r="100000">
                        <a14:foregroundMark x1="74113" y1="79767" x2="67021" y2="65759"/>
                        <a14:foregroundMark x1="60993" y1="69650" x2="52482" y2="63035"/>
                        <a14:foregroundMark x1="81560" y1="82879" x2="68794" y2="73541"/>
                        <a14:foregroundMark x1="84043" y1="10895" x2="72340" y2="30739"/>
                        <a14:foregroundMark x1="51064" y1="50195" x2="34397" y2="54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019800" y="2477006"/>
            <a:ext cx="977406" cy="88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://kesteni.bg/resources/images/items/item5_1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35" b="97276" l="0" r="100000">
                        <a14:foregroundMark x1="74113" y1="79767" x2="67021" y2="65759"/>
                        <a14:foregroundMark x1="60993" y1="69650" x2="52482" y2="63035"/>
                        <a14:foregroundMark x1="81560" y1="82879" x2="68794" y2="73541"/>
                        <a14:foregroundMark x1="84043" y1="10895" x2="72340" y2="30739"/>
                        <a14:foregroundMark x1="51064" y1="50195" x2="34397" y2="54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042394" y="1901636"/>
            <a:ext cx="977406" cy="88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://novinar.bg/data/2012-12-07/20121207_0072.jpg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34" b="98160" l="458" r="972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27261" y="1314660"/>
            <a:ext cx="2327767" cy="1734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Текстово поле 19"/>
          <p:cNvSpPr txBox="1"/>
          <p:nvPr/>
        </p:nvSpPr>
        <p:spPr>
          <a:xfrm>
            <a:off x="174313" y="1524028"/>
            <a:ext cx="16729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препарат</a:t>
            </a:r>
          </a:p>
        </p:txBody>
      </p:sp>
      <p:sp>
        <p:nvSpPr>
          <p:cNvPr id="21" name="Текстово поле 20"/>
          <p:cNvSpPr txBox="1"/>
          <p:nvPr/>
        </p:nvSpPr>
        <p:spPr>
          <a:xfrm>
            <a:off x="611320" y="3354259"/>
            <a:ext cx="13698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ябълка</a:t>
            </a:r>
          </a:p>
        </p:txBody>
      </p:sp>
      <p:cxnSp>
        <p:nvCxnSpPr>
          <p:cNvPr id="22" name="Съединител &quot;права стрелка&quot; 21"/>
          <p:cNvCxnSpPr/>
          <p:nvPr/>
        </p:nvCxnSpPr>
        <p:spPr>
          <a:xfrm>
            <a:off x="2243958" y="3646646"/>
            <a:ext cx="841703" cy="0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Текстово поле 24"/>
          <p:cNvSpPr txBox="1"/>
          <p:nvPr/>
        </p:nvSpPr>
        <p:spPr>
          <a:xfrm>
            <a:off x="3119373" y="3370930"/>
            <a:ext cx="16798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гъсеници</a:t>
            </a:r>
          </a:p>
        </p:txBody>
      </p:sp>
      <p:cxnSp>
        <p:nvCxnSpPr>
          <p:cNvPr id="26" name="Съединител &quot;права стрелка&quot; 25"/>
          <p:cNvCxnSpPr/>
          <p:nvPr/>
        </p:nvCxnSpPr>
        <p:spPr>
          <a:xfrm>
            <a:off x="4799264" y="3663317"/>
            <a:ext cx="841703" cy="0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Текстово поле 26"/>
          <p:cNvSpPr txBox="1"/>
          <p:nvPr/>
        </p:nvSpPr>
        <p:spPr>
          <a:xfrm>
            <a:off x="5656976" y="3354259"/>
            <a:ext cx="16798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синигери</a:t>
            </a:r>
          </a:p>
        </p:txBody>
      </p:sp>
      <p:cxnSp>
        <p:nvCxnSpPr>
          <p:cNvPr id="28" name="Съединител &quot;права стрелка&quot; 27"/>
          <p:cNvCxnSpPr/>
          <p:nvPr/>
        </p:nvCxnSpPr>
        <p:spPr>
          <a:xfrm>
            <a:off x="7244091" y="3663317"/>
            <a:ext cx="841703" cy="0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Текстово поле 28"/>
          <p:cNvSpPr txBox="1"/>
          <p:nvPr/>
        </p:nvSpPr>
        <p:spPr>
          <a:xfrm>
            <a:off x="8085794" y="3354258"/>
            <a:ext cx="9178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орел</a:t>
            </a:r>
          </a:p>
        </p:txBody>
      </p:sp>
      <p:sp>
        <p:nvSpPr>
          <p:cNvPr id="30" name="Текстово поле 29"/>
          <p:cNvSpPr txBox="1"/>
          <p:nvPr/>
        </p:nvSpPr>
        <p:spPr>
          <a:xfrm>
            <a:off x="287327" y="3939033"/>
            <a:ext cx="69567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Разгледайте хранителната верига.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Текстово поле 30"/>
          <p:cNvSpPr txBox="1"/>
          <p:nvPr/>
        </p:nvSpPr>
        <p:spPr>
          <a:xfrm>
            <a:off x="262046" y="4462253"/>
            <a:ext cx="740289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Гъсениците са храна за _____________, </a:t>
            </a:r>
          </a:p>
          <a:p>
            <a:pPr lvl="0">
              <a:defRPr/>
            </a:pP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 синигерите са храна за ______.</a:t>
            </a:r>
            <a:endParaRPr lang="bg-BG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Текстово поле 31"/>
          <p:cNvSpPr txBox="1"/>
          <p:nvPr/>
        </p:nvSpPr>
        <p:spPr>
          <a:xfrm>
            <a:off x="4836476" y="4466866"/>
            <a:ext cx="25003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синигерите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Текстово поле 32"/>
          <p:cNvSpPr txBox="1"/>
          <p:nvPr/>
        </p:nvSpPr>
        <p:spPr>
          <a:xfrm>
            <a:off x="4976573" y="4880876"/>
            <a:ext cx="12586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орела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Текстово поле 33"/>
          <p:cNvSpPr txBox="1"/>
          <p:nvPr/>
        </p:nvSpPr>
        <p:spPr>
          <a:xfrm>
            <a:off x="241230" y="5404096"/>
            <a:ext cx="14351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Извод: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Текстово поле 34"/>
          <p:cNvSpPr txBox="1"/>
          <p:nvPr/>
        </p:nvSpPr>
        <p:spPr>
          <a:xfrm>
            <a:off x="1548744" y="5404096"/>
            <a:ext cx="740289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 използваната за гъсениците отрова ще пострадат и синигерите,</a:t>
            </a:r>
          </a:p>
          <a:p>
            <a:pPr lvl="0">
              <a:defRPr/>
            </a:pP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 орелът.</a:t>
            </a:r>
            <a:endParaRPr lang="bg-BG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82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25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21" grpId="0"/>
      <p:bldP spid="25" grpId="0"/>
      <p:bldP spid="27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"/>
            <a:ext cx="9174480" cy="6873240"/>
          </a:xfrm>
          <a:prstGeom prst="rect">
            <a:avLst/>
          </a:prstGeom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80764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50596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pic>
        <p:nvPicPr>
          <p:cNvPr id="5" name="Picture 2" descr="E:\ОС\гифчета и картинки\различни гифчета\12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ово поле 5"/>
          <p:cNvSpPr txBox="1"/>
          <p:nvPr/>
        </p:nvSpPr>
        <p:spPr>
          <a:xfrm>
            <a:off x="1010793" y="139034"/>
            <a:ext cx="714260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Най-много ще пострада ________, </a:t>
            </a:r>
          </a:p>
          <a:p>
            <a:pPr lvl="0">
              <a:defRPr/>
            </a:pP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защото той ще погълне ___________ количество отрова.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Текстово поле 6"/>
          <p:cNvSpPr txBox="1"/>
          <p:nvPr/>
        </p:nvSpPr>
        <p:spPr>
          <a:xfrm>
            <a:off x="5562600" y="152400"/>
            <a:ext cx="1752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орелът</a:t>
            </a:r>
            <a:endParaRPr lang="bg-BG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ово поле 7"/>
          <p:cNvSpPr txBox="1"/>
          <p:nvPr/>
        </p:nvSpPr>
        <p:spPr>
          <a:xfrm>
            <a:off x="5715000" y="569921"/>
            <a:ext cx="228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най-голямо</a:t>
            </a:r>
            <a:endParaRPr lang="bg-BG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E:\ОС\гифчета и картинки\различни гифчета\12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1772481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Текстово поле 9"/>
          <p:cNvSpPr txBox="1"/>
          <p:nvPr/>
        </p:nvSpPr>
        <p:spPr>
          <a:xfrm>
            <a:off x="1026033" y="1676428"/>
            <a:ext cx="674636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Помислете какво би се случило с човека, който е краен потребител</a:t>
            </a:r>
          </a:p>
          <a:p>
            <a:pPr lvl="0">
              <a:defRPr/>
            </a:pP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много хранителни вериги? 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Текстово поле 10"/>
          <p:cNvSpPr txBox="1"/>
          <p:nvPr/>
        </p:nvSpPr>
        <p:spPr>
          <a:xfrm>
            <a:off x="579120" y="2899447"/>
            <a:ext cx="78943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Човекът поглъща най-голямо количество </a:t>
            </a:r>
          </a:p>
          <a:p>
            <a:pPr lvl="0">
              <a:defRPr/>
            </a:pPr>
            <a:r>
              <a:rPr lang="bg-BG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от отровните вещества, а това е опасно за здравето му.</a:t>
            </a:r>
            <a:endParaRPr lang="bg-BG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Arial" panose="020B0604020202020204" pitchFamily="34" charset="0"/>
            </a:endParaRPr>
          </a:p>
        </p:txBody>
      </p:sp>
      <p:pic>
        <p:nvPicPr>
          <p:cNvPr id="15362" name="Picture 2" descr="http://novinar.bg/data/2014-01-17/20140116_013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6711" y="4642530"/>
            <a:ext cx="3124199" cy="2042946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www.marica.bg/f/news/79/640_8fd93263ca6e0c92e6ea5d8990b75eca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0910" y="4642530"/>
            <a:ext cx="2305050" cy="2049513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growingveggies.com/wp-content/uploads/2012/11/pesticides1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9827" y="4642531"/>
            <a:ext cx="2826884" cy="2044034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53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"/>
            <a:ext cx="9174480" cy="6873240"/>
          </a:xfrm>
          <a:prstGeom prst="rect">
            <a:avLst/>
          </a:prstGeom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80764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50596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pic>
        <p:nvPicPr>
          <p:cNvPr id="5" name="Picture 6" descr="http://s.shirtpolis.com/prints/fb/rect_fb88aa4328a118e6c3dd76c42e2d53b02e51734c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r="22727"/>
          <a:stretch/>
        </p:blipFill>
        <p:spPr bwMode="auto">
          <a:xfrm>
            <a:off x="116701" y="152401"/>
            <a:ext cx="623454" cy="1142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ово поле 5"/>
          <p:cNvSpPr txBox="1"/>
          <p:nvPr/>
        </p:nvSpPr>
        <p:spPr>
          <a:xfrm>
            <a:off x="895325" y="-60930"/>
            <a:ext cx="780066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Промишлените отпадъци също съдържат отровни вещества.</a:t>
            </a:r>
            <a:endParaRPr lang="bg-BG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9218" name="Picture 2" descr="http://idi.bg/gallery/users/76/blogs/1588/Image/industry1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" y="1499368"/>
            <a:ext cx="3186704" cy="2636578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zahariada.blog.bg/photos/70003/original/viking%20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" y="4306987"/>
            <a:ext cx="3590790" cy="2391831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greenpack.rec.org/bg/seas_and_oceans/human_impact/images/18-03-01-04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980" y1="21883" x2="89277" y2="26463"/>
                        <a14:foregroundMark x1="92768" y1="24936" x2="90025" y2="33842"/>
                        <a14:foregroundMark x1="90274" y1="20865" x2="84289" y2="26463"/>
                        <a14:foregroundMark x1="54863" y1="21120" x2="69576" y2="21120"/>
                        <a14:foregroundMark x1="85536" y1="80662" x2="92768" y2="69720"/>
                        <a14:foregroundMark x1="13466" y1="80916" x2="17456" y2="74046"/>
                        <a14:foregroundMark x1="3990" y1="77354" x2="21197" y2="69720"/>
                        <a14:foregroundMark x1="39900" y1="82952" x2="47382" y2="806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250" b="11405"/>
          <a:stretch/>
        </p:blipFill>
        <p:spPr bwMode="auto">
          <a:xfrm>
            <a:off x="4762317" y="4529888"/>
            <a:ext cx="3297555" cy="2396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Текстово поле 9"/>
          <p:cNvSpPr txBox="1"/>
          <p:nvPr/>
        </p:nvSpPr>
        <p:spPr>
          <a:xfrm>
            <a:off x="3476264" y="1499368"/>
            <a:ext cx="58201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§"/>
              <a:defRPr/>
            </a:pP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Част от тях се изхвърлят</a:t>
            </a:r>
          </a:p>
          <a:p>
            <a:pPr lvl="0">
              <a:defRPr/>
            </a:pP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реките и достигат морето.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Текстово поле 10"/>
          <p:cNvSpPr txBox="1"/>
          <p:nvPr/>
        </p:nvSpPr>
        <p:spPr>
          <a:xfrm>
            <a:off x="3476264" y="2438070"/>
            <a:ext cx="58201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§"/>
              <a:defRPr/>
            </a:pP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Оттам отровите попадат във водните растения.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Текстово поле 11"/>
          <p:cNvSpPr txBox="1"/>
          <p:nvPr/>
        </p:nvSpPr>
        <p:spPr>
          <a:xfrm>
            <a:off x="3476264" y="3335954"/>
            <a:ext cx="569821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§"/>
              <a:defRPr/>
            </a:pP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 хранителните вериги след това те достигат до животните и до хората.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1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"/>
            <a:ext cx="9174480" cy="6873240"/>
          </a:xfrm>
          <a:prstGeom prst="rect">
            <a:avLst/>
          </a:prstGeom>
        </p:spPr>
      </p:pic>
      <p:sp>
        <p:nvSpPr>
          <p:cNvPr id="6" name="Текстово поле 5"/>
          <p:cNvSpPr txBox="1"/>
          <p:nvPr/>
        </p:nvSpPr>
        <p:spPr>
          <a:xfrm>
            <a:off x="187620" y="3811012"/>
            <a:ext cx="879924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bg-BG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Не хвърляйте отпадъци! </a:t>
            </a:r>
          </a:p>
          <a:p>
            <a:pPr lvl="0" algn="ctr">
              <a:defRPr/>
            </a:pPr>
            <a:r>
              <a:rPr lang="bg-BG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Участвайте в почистването на училищния двор, на парка и около</a:t>
            </a:r>
          </a:p>
          <a:p>
            <a:pPr lvl="0" algn="ctr">
              <a:defRPr/>
            </a:pPr>
            <a:r>
              <a:rPr lang="bg-BG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</a:t>
            </a:r>
            <a:r>
              <a:rPr lang="bg-BG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ома си!</a:t>
            </a:r>
            <a:endParaRPr lang="bg-BG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80764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50596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5" name="Текстово поле 4"/>
          <p:cNvSpPr txBox="1"/>
          <p:nvPr/>
        </p:nvSpPr>
        <p:spPr>
          <a:xfrm>
            <a:off x="152400" y="0"/>
            <a:ext cx="67056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За да опазим животните и собственото си здраве, трябва </a:t>
            </a:r>
          </a:p>
          <a:p>
            <a:pPr lvl="0">
              <a:defRPr/>
            </a:pPr>
            <a:r>
              <a:rPr lang="bg-BG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да полагаме постоянни грижи </a:t>
            </a:r>
          </a:p>
          <a:p>
            <a:pPr lvl="0">
              <a:defRPr/>
            </a:pPr>
            <a:r>
              <a:rPr lang="bg-BG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за чистотата на природата.</a:t>
            </a:r>
            <a:endParaRPr lang="bg-BG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3314" name="Picture 2" descr="http://shopix.bg/img/products/orig/243/products_896393_164588032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692" y1="7692" x2="59531" y2="23342"/>
                        <a14:foregroundMark x1="92962" y1="9814" x2="93548" y2="89920"/>
                        <a14:foregroundMark x1="95894" y1="93103" x2="92375" y2="61008"/>
                        <a14:foregroundMark x1="7625" y1="94430" x2="33431" y2="82759"/>
                        <a14:foregroundMark x1="21114" y1="90981" x2="42229" y2="91512"/>
                        <a14:foregroundMark x1="78886" y1="90716" x2="92082" y2="92838"/>
                        <a14:foregroundMark x1="74780" y1="92308" x2="78006" y2="93634"/>
                        <a14:foregroundMark x1="3812" y1="14058" x2="21994" y2="35544"/>
                        <a14:foregroundMark x1="14663" y1="8488" x2="36657" y2="11141"/>
                        <a14:foregroundMark x1="36950" y1="15650" x2="68915" y2="14854"/>
                        <a14:foregroundMark x1="78886" y1="14324" x2="72727" y2="30504"/>
                        <a14:foregroundMark x1="5572" y1="40584" x2="6158" y2="63926"/>
                        <a14:foregroundMark x1="20235" y1="16976" x2="45161" y2="27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41622" y="1385143"/>
            <a:ext cx="2413958" cy="267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thewinecompany.dk/Resources/Files/product-images/Ecology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41" b="99432" l="1705" r="98864">
                        <a14:foregroundMark x1="47159" y1="90341" x2="57386" y2="89205"/>
                        <a14:foregroundMark x1="64773" y1="86932" x2="67045" y2="84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8840" y="-15240"/>
            <a:ext cx="18288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alg-a.com/wp-content/uploads/2012/02/eko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722453"/>
            <a:ext cx="5791200" cy="1218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03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"/>
            <a:ext cx="9174480" cy="6873240"/>
          </a:xfrm>
          <a:prstGeom prst="rect">
            <a:avLst/>
          </a:prstGeom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80764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50596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5" name="Бутон: по избор 4">
            <a:hlinkClick r:id="rId3" action="ppaction://hlinksldjump" highlightClick="1"/>
          </p:cNvPr>
          <p:cNvSpPr/>
          <p:nvPr/>
        </p:nvSpPr>
        <p:spPr>
          <a:xfrm>
            <a:off x="7900962" y="6441734"/>
            <a:ext cx="604998" cy="363829"/>
          </a:xfrm>
          <a:prstGeom prst="actionButtonBlank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1600" dirty="0">
                <a:solidFill>
                  <a:srgbClr val="002060"/>
                </a:solidFill>
                <a:hlinkClick r:id="rId3" action="ppaction://hlinksldjump"/>
              </a:rPr>
              <a:t>план</a:t>
            </a:r>
            <a:endParaRPr lang="bg-BG" sz="1600" dirty="0">
              <a:solidFill>
                <a:srgbClr val="002060"/>
              </a:solidFill>
            </a:endParaRPr>
          </a:p>
        </p:txBody>
      </p:sp>
      <p:sp>
        <p:nvSpPr>
          <p:cNvPr id="6" name="Текстово поле 5"/>
          <p:cNvSpPr txBox="1"/>
          <p:nvPr/>
        </p:nvSpPr>
        <p:spPr>
          <a:xfrm>
            <a:off x="152400" y="0"/>
            <a:ext cx="879924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Промените, които човекът извършва в природата, поставят някои животни в тежки за съществуване условия.</a:t>
            </a:r>
            <a:endParaRPr lang="bg-BG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4338" name="Picture 2" descr="http://bspb.org/images/image/depaBitoviOtpadyci/depa_otpadyci_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99" y="2093178"/>
            <a:ext cx="3657601" cy="2495864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www.rodina-bg.com/im_news/1415_osn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799" y="4589042"/>
            <a:ext cx="3657601" cy="2082850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images.ibox.bg/2007/11/14/35525/256x16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399" y="4589042"/>
            <a:ext cx="3291415" cy="2082850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://www.energyonline.bg/wp-content/uploads/2012/03/Dalian-Oil-Spill20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1920" y="2093178"/>
            <a:ext cx="4991726" cy="2495864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http://images.ibox.bg/2006/07/29/riba/220x215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9296" y="4573802"/>
            <a:ext cx="1702344" cy="1693442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67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"/>
            <a:ext cx="9174480" cy="6873240"/>
          </a:xfrm>
          <a:prstGeom prst="rect">
            <a:avLst/>
          </a:prstGeom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80764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50596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5" name="Текстово поле 4"/>
          <p:cNvSpPr txBox="1"/>
          <p:nvPr/>
        </p:nvSpPr>
        <p:spPr>
          <a:xfrm>
            <a:off x="152400" y="139034"/>
            <a:ext cx="89432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Затова техният брой непрекъснато намалява.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4" name="Picture 2" descr="http://www.dnevnik.bg/shimg/zx450y250_21305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60049">
            <a:off x="286830" y="926039"/>
            <a:ext cx="4286250" cy="2381250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www.stambolovo.org/images/Image/pics/bioraznoobrzie/Testudo%20graec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13020">
            <a:off x="400883" y="3633511"/>
            <a:ext cx="3810000" cy="2809876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http://awsassets.panda.org/img/chorientalstorkzhangyifei_360325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765480">
            <a:off x="5137829" y="1052992"/>
            <a:ext cx="3704004" cy="2712720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://www.lapichki.com/Statii/274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2819400"/>
            <a:ext cx="2857500" cy="1895476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http://www.lapichki.com/Statii/96073633985805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3988">
            <a:off x="5644831" y="4097842"/>
            <a:ext cx="3186575" cy="2389932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7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"/>
            <a:ext cx="9174480" cy="6873240"/>
          </a:xfrm>
          <a:prstGeom prst="rect">
            <a:avLst/>
          </a:prstGeom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80764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50596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5" name="Текстово поле 4"/>
          <p:cNvSpPr txBox="1"/>
          <p:nvPr/>
        </p:nvSpPr>
        <p:spPr>
          <a:xfrm>
            <a:off x="152400" y="1005334"/>
            <a:ext cx="49530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 България е издадена </a:t>
            </a:r>
            <a:r>
              <a:rPr lang="bg-BG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Червена книга, </a:t>
            </a:r>
            <a:r>
              <a:rPr lang="bg-BG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 която се изброяват застрашените от изчезване животни. Те са поставени под </a:t>
            </a:r>
            <a:r>
              <a:rPr lang="bg-BG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специална защита</a:t>
            </a:r>
            <a:r>
              <a:rPr lang="bg-BG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  <a:endParaRPr lang="bg-BG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7410" name="Picture 2" descr="http://e-ecodb.bas.bg/rdb/bg/vo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746507"/>
            <a:ext cx="3748230" cy="5349746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90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"/>
            <a:ext cx="9174480" cy="6873240"/>
          </a:xfrm>
          <a:prstGeom prst="rect">
            <a:avLst/>
          </a:prstGeom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80764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50596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6" name="Текстово поле 5"/>
          <p:cNvSpPr txBox="1"/>
          <p:nvPr/>
        </p:nvSpPr>
        <p:spPr>
          <a:xfrm>
            <a:off x="152400" y="139034"/>
            <a:ext cx="89432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Някои от животните, включени в Червената книга на България като изчезващи видове: </a:t>
            </a:r>
            <a:endParaRPr lang="bg-BG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souvl.com/djvb/image/kafqva_mechka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108381"/>
            <a:ext cx="3602159" cy="27016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5"/>
          <p:cNvSpPr txBox="1"/>
          <p:nvPr/>
        </p:nvSpPr>
        <p:spPr>
          <a:xfrm>
            <a:off x="320040" y="3357261"/>
            <a:ext cx="27279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itchFamily="34" charset="0"/>
              </a:rPr>
              <a:t>к</a:t>
            </a:r>
            <a:r>
              <a:rPr lang="bg-BG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itchFamily="34" charset="0"/>
              </a:rPr>
              <a:t>афява мечка</a:t>
            </a:r>
            <a:endParaRPr lang="bg-BG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Arial" pitchFamily="34" charset="0"/>
            </a:endParaRPr>
          </a:p>
        </p:txBody>
      </p:sp>
      <p:sp>
        <p:nvSpPr>
          <p:cNvPr id="9" name="Текстово поле 8"/>
          <p:cNvSpPr txBox="1"/>
          <p:nvPr/>
        </p:nvSpPr>
        <p:spPr>
          <a:xfrm>
            <a:off x="3906958" y="1485704"/>
            <a:ext cx="51886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Маса от 150 кг до 350кг.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Текстово поле 10"/>
          <p:cNvSpPr txBox="1"/>
          <p:nvPr/>
        </p:nvSpPr>
        <p:spPr>
          <a:xfrm>
            <a:off x="3901703" y="2033821"/>
            <a:ext cx="51886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Обитава планините.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Текстово поле 11"/>
          <p:cNvSpPr txBox="1"/>
          <p:nvPr/>
        </p:nvSpPr>
        <p:spPr>
          <a:xfrm>
            <a:off x="3906959" y="2557041"/>
            <a:ext cx="518868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студените месеци изпада в недълбок зимен сън.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Текстово поле 12"/>
          <p:cNvSpPr txBox="1"/>
          <p:nvPr/>
        </p:nvSpPr>
        <p:spPr>
          <a:xfrm>
            <a:off x="296392" y="3975015"/>
            <a:ext cx="86552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Всеядно животно е. Храни се с плодове, корени, мърша.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Текстово поле 13"/>
          <p:cNvSpPr txBox="1"/>
          <p:nvPr/>
        </p:nvSpPr>
        <p:spPr>
          <a:xfrm>
            <a:off x="320040" y="4926964"/>
            <a:ext cx="55315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 нас има около 500 мечки.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Текстово поле 14"/>
          <p:cNvSpPr txBox="1"/>
          <p:nvPr/>
        </p:nvSpPr>
        <p:spPr>
          <a:xfrm>
            <a:off x="320040" y="5432885"/>
            <a:ext cx="795685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 разрешително се убиват само мечки </a:t>
            </a:r>
            <a:r>
              <a:rPr lang="bg-BG" sz="28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стръвници</a:t>
            </a: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които нападат домашни животни.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20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1" grpId="0"/>
      <p:bldP spid="12" grpId="0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"/>
            <a:ext cx="9174480" cy="6873240"/>
          </a:xfrm>
          <a:prstGeom prst="rect">
            <a:avLst/>
          </a:prstGeom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80764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50596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pic>
        <p:nvPicPr>
          <p:cNvPr id="2050" name="Picture 2" descr="http://kamenbryag.info/wp-content/uploads/2010/07/monachus_monach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" y="304800"/>
            <a:ext cx="4034949" cy="2819400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razhodka.com/wp-content/uploads/2010/08/tulen-monah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0760" y="304800"/>
            <a:ext cx="3759200" cy="2819400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Текстово поле 6"/>
          <p:cNvSpPr txBox="1"/>
          <p:nvPr/>
        </p:nvSpPr>
        <p:spPr>
          <a:xfrm>
            <a:off x="400768" y="3779640"/>
            <a:ext cx="86552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Дължина на тялото до 3 м и маса до 400 кг.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ово поле 7"/>
          <p:cNvSpPr txBox="1"/>
          <p:nvPr/>
        </p:nvSpPr>
        <p:spPr>
          <a:xfrm>
            <a:off x="400768" y="4559350"/>
            <a:ext cx="64739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Обитава скалисти крайбрежия.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Текстово поле 8"/>
          <p:cNvSpPr txBox="1"/>
          <p:nvPr/>
        </p:nvSpPr>
        <p:spPr>
          <a:xfrm>
            <a:off x="408388" y="5257800"/>
            <a:ext cx="73083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 нас се смята за вече изчезнал вид.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Текстово поле 9"/>
          <p:cNvSpPr txBox="1"/>
          <p:nvPr/>
        </p:nvSpPr>
        <p:spPr>
          <a:xfrm>
            <a:off x="400768" y="5994343"/>
            <a:ext cx="64587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Храни се изключително с риба.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5"/>
          <p:cNvSpPr txBox="1"/>
          <p:nvPr/>
        </p:nvSpPr>
        <p:spPr>
          <a:xfrm>
            <a:off x="3320996" y="3145095"/>
            <a:ext cx="27279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itchFamily="34" charset="0"/>
              </a:rPr>
              <a:t>т</a:t>
            </a:r>
            <a:r>
              <a:rPr lang="bg-BG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itchFamily="34" charset="0"/>
              </a:rPr>
              <a:t>юлен монах</a:t>
            </a:r>
            <a:endParaRPr lang="bg-BG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88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"/>
            <a:ext cx="9174480" cy="6873240"/>
          </a:xfrm>
          <a:prstGeom prst="rect">
            <a:avLst/>
          </a:prstGeom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80764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50596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65" l="0" r="99488">
                        <a14:foregroundMark x1="2813" y1="6868" x2="15090" y2="7203"/>
                        <a14:foregroundMark x1="96675" y1="29983" x2="99488" y2="2780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44462" y="635954"/>
            <a:ext cx="2466595" cy="3764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1055" y="875492"/>
            <a:ext cx="2538903" cy="3422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://biznews.bg/pictures/331111_284_213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14" y1="15962" x2="13428" y2="23944"/>
                        <a14:foregroundMark x1="9541" y1="2347" x2="14488" y2="31455"/>
                        <a14:foregroundMark x1="15194" y1="10329" x2="15548" y2="29108"/>
                        <a14:foregroundMark x1="2473" y1="15962" x2="9894" y2="29108"/>
                        <a14:foregroundMark x1="4947" y1="15023" x2="21201" y2="12207"/>
                        <a14:foregroundMark x1="6007" y1="13615" x2="10954" y2="7512"/>
                        <a14:foregroundMark x1="34982" y1="30986" x2="55124" y2="20188"/>
                        <a14:foregroundMark x1="39929" y1="20188" x2="47703" y2="29108"/>
                        <a14:foregroundMark x1="47703" y1="27230" x2="56890" y2="30986"/>
                        <a14:foregroundMark x1="37102" y1="16432" x2="47703" y2="28638"/>
                        <a14:foregroundMark x1="50530" y1="50235" x2="45583" y2="30047"/>
                        <a14:foregroundMark x1="73852" y1="53991" x2="87279" y2="66197"/>
                        <a14:foregroundMark x1="80565" y1="70423" x2="87279" y2="56338"/>
                        <a14:foregroundMark x1="81272" y1="52582" x2="87279" y2="55399"/>
                        <a14:foregroundMark x1="87986" y1="55399" x2="90106" y2="52582"/>
                        <a14:foregroundMark x1="94346" y1="54930" x2="85866" y2="54930"/>
                        <a14:foregroundMark x1="78445" y1="63850" x2="85866" y2="73709"/>
                        <a14:foregroundMark x1="82332" y1="80282" x2="85159" y2="66197"/>
                        <a14:foregroundMark x1="89753" y1="76056" x2="85866" y2="64789"/>
                        <a14:foregroundMark x1="96466" y1="69953" x2="86926" y2="62911"/>
                        <a14:foregroundMark x1="91873" y1="79812" x2="90106" y2="69953"/>
                        <a14:foregroundMark x1="3887" y1="12207" x2="9894" y2="9859"/>
                        <a14:foregroundMark x1="5300" y1="2817" x2="12721" y2="3756"/>
                        <a14:foregroundMark x1="15548" y1="7512" x2="15548" y2="14085"/>
                        <a14:foregroundMark x1="19435" y1="17840" x2="16608" y2="15962"/>
                        <a14:foregroundMark x1="97880" y1="67606" x2="93286" y2="69014"/>
                        <a14:foregroundMark x1="92580" y1="52113" x2="91166" y2="57277"/>
                        <a14:foregroundMark x1="92580" y1="79812" x2="91166" y2="76526"/>
                        <a14:foregroundMark x1="89399" y1="76526" x2="91519" y2="72300"/>
                        <a14:foregroundMark x1="83039" y1="81221" x2="85512" y2="69014"/>
                        <a14:foregroundMark x1="98233" y1="67606" x2="91166" y2="68545"/>
                        <a14:foregroundMark x1="90459" y1="63380" x2="84099" y2="67136"/>
                        <a14:foregroundMark x1="96820" y1="74648" x2="96820" y2="69014"/>
                        <a14:foregroundMark x1="94346" y1="79812" x2="90459" y2="77465"/>
                        <a14:foregroundMark x1="93640" y1="74648" x2="91166" y2="76056"/>
                        <a14:foregroundMark x1="95760" y1="74178" x2="94700" y2="70892"/>
                        <a14:foregroundMark x1="87633" y1="61033" x2="89753" y2="61972"/>
                        <a14:foregroundMark x1="75972" y1="65258" x2="76678" y2="57746"/>
                        <a14:foregroundMark x1="86572" y1="53052" x2="83039" y2="62911"/>
                        <a14:foregroundMark x1="81979" y1="50235" x2="81272" y2="54460"/>
                        <a14:foregroundMark x1="82332" y1="50235" x2="85512" y2="52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" y="135253"/>
            <a:ext cx="3667502" cy="276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Documents and Settings\VESI\Desktop\ЧО и ЧП - 3 клас\1_b6b378753225a60e401c93c834f9567c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28389">
            <a:off x="508869" y="3838262"/>
            <a:ext cx="1392783" cy="1965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Documents and Settings\VESI\Desktop\ЧО и ЧП - 3 клас\1_7be3e073ab045cf0972fc310eb2e030a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13343">
            <a:off x="1860566" y="4373770"/>
            <a:ext cx="1212824" cy="1711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img1.liveinternet.ru/images/attach/c/2/74/701/74701217_1283493143fx61xur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8853" y="4400235"/>
            <a:ext cx="3725635" cy="2744924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 rotWithShape="1">
          <a:blip r:embed="rId12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" y="6306055"/>
            <a:ext cx="4871545" cy="423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948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"/>
            <a:ext cx="9174480" cy="6873240"/>
          </a:xfrm>
          <a:prstGeom prst="rect">
            <a:avLst/>
          </a:prstGeom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80764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50596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pic>
        <p:nvPicPr>
          <p:cNvPr id="3074" name="Picture 2" descr="http://jivotnite.com/wp-content/uploads/2011/05/x47s2bcmefv8i1360jkqr9wznap5lhty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99" y="331659"/>
            <a:ext cx="3883025" cy="3070481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npb.jamescook.nu/wp-content/uploads/2007/01/npb_0176_fischotter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1" y="3733800"/>
            <a:ext cx="4387920" cy="2927763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5"/>
          <p:cNvSpPr txBox="1"/>
          <p:nvPr/>
        </p:nvSpPr>
        <p:spPr>
          <a:xfrm>
            <a:off x="1676400" y="3276600"/>
            <a:ext cx="1363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itchFamily="34" charset="0"/>
              </a:rPr>
              <a:t>видра</a:t>
            </a:r>
            <a:endParaRPr lang="bg-BG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Arial" pitchFamily="34" charset="0"/>
            </a:endParaRPr>
          </a:p>
        </p:txBody>
      </p:sp>
      <p:sp>
        <p:nvSpPr>
          <p:cNvPr id="8" name="Текстово поле 7"/>
          <p:cNvSpPr txBox="1"/>
          <p:nvPr/>
        </p:nvSpPr>
        <p:spPr>
          <a:xfrm>
            <a:off x="4187825" y="331659"/>
            <a:ext cx="490781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Обитава реки, езера, блата, среща се и на морския бряг.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Текстово поле 9"/>
          <p:cNvSpPr txBox="1"/>
          <p:nvPr/>
        </p:nvSpPr>
        <p:spPr>
          <a:xfrm>
            <a:off x="4187824" y="1716654"/>
            <a:ext cx="49866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Храни се главно с риба, жаби, раци, охлюви .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Текстово поле 10"/>
          <p:cNvSpPr txBox="1"/>
          <p:nvPr/>
        </p:nvSpPr>
        <p:spPr>
          <a:xfrm>
            <a:off x="4187825" y="2650055"/>
            <a:ext cx="37369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Нанася вреда на риболовните стопанства.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Текстово поле 11"/>
          <p:cNvSpPr txBox="1"/>
          <p:nvPr/>
        </p:nvSpPr>
        <p:spPr>
          <a:xfrm>
            <a:off x="4692721" y="4088389"/>
            <a:ext cx="425891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Числеността на видрата е ниска.</a:t>
            </a:r>
          </a:p>
          <a:p>
            <a:pPr lvl="0">
              <a:defRPr/>
            </a:pP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Затова е включена </a:t>
            </a:r>
          </a:p>
          <a:p>
            <a:pPr lvl="0">
              <a:defRPr/>
            </a:pP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в Червената книга.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"/>
            <a:ext cx="9174480" cy="6873240"/>
          </a:xfrm>
          <a:prstGeom prst="rect">
            <a:avLst/>
          </a:prstGeom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80764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50596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pic>
        <p:nvPicPr>
          <p:cNvPr id="4098" name="Picture 2" descr="http://www.burgaslakes.org/files/Image/snimki/crispus3_small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799" y="266700"/>
            <a:ext cx="4553585" cy="3154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249495"/>
            <a:ext cx="3352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itchFamily="34" charset="0"/>
              </a:rPr>
              <a:t>к</a:t>
            </a:r>
            <a:r>
              <a:rPr lang="bg-BG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itchFamily="34" charset="0"/>
              </a:rPr>
              <a:t>ъдроглав</a:t>
            </a:r>
            <a:r>
              <a:rPr lang="bg-BG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itchFamily="34" charset="0"/>
              </a:rPr>
              <a:t> пеликан</a:t>
            </a:r>
            <a:endParaRPr lang="bg-BG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Arial" pitchFamily="34" charset="0"/>
            </a:endParaRPr>
          </a:p>
        </p:txBody>
      </p:sp>
      <p:sp>
        <p:nvSpPr>
          <p:cNvPr id="7" name="Текстово поле 6"/>
          <p:cNvSpPr txBox="1"/>
          <p:nvPr/>
        </p:nvSpPr>
        <p:spPr>
          <a:xfrm>
            <a:off x="304797" y="3421380"/>
            <a:ext cx="864684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Сега у нас се размножава само в езерото Сребърна, разположено на 18 км от град Силистра и на 2 км от р. Дунав.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0" name="Picture 4" descr="http://4coolpics.com/pics/0382/263000382950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7535" y="281940"/>
            <a:ext cx="3108425" cy="3071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Текстово поле 9"/>
          <p:cNvSpPr txBox="1"/>
          <p:nvPr/>
        </p:nvSpPr>
        <p:spPr>
          <a:xfrm>
            <a:off x="224130" y="4785122"/>
            <a:ext cx="864684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миналото е гнездил и в други влажни райони.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Текстово поле 10"/>
          <p:cNvSpPr txBox="1"/>
          <p:nvPr/>
        </p:nvSpPr>
        <p:spPr>
          <a:xfrm>
            <a:off x="208890" y="5692431"/>
            <a:ext cx="38509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Храни се с риба.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Текстово поле 11"/>
          <p:cNvSpPr txBox="1"/>
          <p:nvPr/>
        </p:nvSpPr>
        <p:spPr>
          <a:xfrm>
            <a:off x="224130" y="6201050"/>
            <a:ext cx="80816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Много рядък, световно застрашен вид.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22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"/>
            <a:ext cx="9174480" cy="6873240"/>
          </a:xfrm>
          <a:prstGeom prst="rect">
            <a:avLst/>
          </a:prstGeom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80764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50596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pic>
        <p:nvPicPr>
          <p:cNvPr id="5122" name="Picture 2" descr="http://inews.bg/pictures/477834_375_282_4x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3571875" cy="2676525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izberete.info/uploader/images/%D0%B1%D1%83%D1%85%D0%B0%D0%BB%281%29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40" y="3048000"/>
            <a:ext cx="3453867" cy="3600450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5"/>
          <p:cNvSpPr txBox="1"/>
          <p:nvPr/>
        </p:nvSpPr>
        <p:spPr>
          <a:xfrm>
            <a:off x="381000" y="3048000"/>
            <a:ext cx="1219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itchFamily="34" charset="0"/>
              </a:rPr>
              <a:t>бухал</a:t>
            </a:r>
            <a:endParaRPr lang="bg-BG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Arial" pitchFamily="34" charset="0"/>
            </a:endParaRPr>
          </a:p>
        </p:txBody>
      </p:sp>
      <p:sp>
        <p:nvSpPr>
          <p:cNvPr id="8" name="Текстово поле 7"/>
          <p:cNvSpPr txBox="1"/>
          <p:nvPr/>
        </p:nvSpPr>
        <p:spPr>
          <a:xfrm>
            <a:off x="3952875" y="331659"/>
            <a:ext cx="46970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Най-едрата наша </a:t>
            </a:r>
            <a:r>
              <a:rPr lang="bg-BG" sz="28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совоподобна</a:t>
            </a: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птица.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Текстово поле 8"/>
          <p:cNvSpPr txBox="1"/>
          <p:nvPr/>
        </p:nvSpPr>
        <p:spPr>
          <a:xfrm>
            <a:off x="3983354" y="1289825"/>
            <a:ext cx="511228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Избягва близостта на хората и се заселва в безлюдни места: скали,</a:t>
            </a:r>
          </a:p>
          <a:p>
            <a:pPr lvl="0">
              <a:defRPr/>
            </a:pP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стари гори.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Текстово поле 9"/>
          <p:cNvSpPr txBox="1"/>
          <p:nvPr/>
        </p:nvSpPr>
        <p:spPr>
          <a:xfrm>
            <a:off x="3880586" y="3115481"/>
            <a:ext cx="507105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Брачните песни </a:t>
            </a:r>
          </a:p>
          <a:p>
            <a:pPr marL="457200" lvl="0" indent="-457200">
              <a:defRPr/>
            </a:pP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/бухането/ се чуват от    месец февруари.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Текстово поле 10"/>
          <p:cNvSpPr txBox="1"/>
          <p:nvPr/>
        </p:nvSpPr>
        <p:spPr>
          <a:xfrm>
            <a:off x="3847509" y="4591916"/>
            <a:ext cx="510413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Хищник е. Храни се с мишки, катерици, птици, гущери и други.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39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"/>
            <a:ext cx="9174480" cy="6873240"/>
          </a:xfrm>
          <a:prstGeom prst="rect">
            <a:avLst/>
          </a:prstGeom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80764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50596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pic>
        <p:nvPicPr>
          <p:cNvPr id="6146" name="Picture 2" descr="http://upload.wikimedia.org/wikipedia/commons/4/42/Gyps_fulvus_-_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" y="228600"/>
            <a:ext cx="4343400" cy="2893146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2479" y="228600"/>
            <a:ext cx="4393295" cy="289314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5"/>
          <p:cNvSpPr txBox="1"/>
          <p:nvPr/>
        </p:nvSpPr>
        <p:spPr>
          <a:xfrm>
            <a:off x="6352992" y="2617118"/>
            <a:ext cx="28062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itchFamily="34" charset="0"/>
              </a:rPr>
              <a:t>б</a:t>
            </a:r>
            <a:r>
              <a:rPr lang="bg-BG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itchFamily="34" charset="0"/>
              </a:rPr>
              <a:t>елоглав лешояд</a:t>
            </a:r>
            <a:endParaRPr lang="bg-BG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Arial" pitchFamily="34" charset="0"/>
            </a:endParaRPr>
          </a:p>
        </p:txBody>
      </p:sp>
      <p:sp>
        <p:nvSpPr>
          <p:cNvPr id="8" name="Текстово поле 7"/>
          <p:cNvSpPr txBox="1"/>
          <p:nvPr/>
        </p:nvSpPr>
        <p:spPr>
          <a:xfrm>
            <a:off x="304797" y="3421380"/>
            <a:ext cx="86468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Едра птица с размах на крилете над 2 м.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Текстово поле 8"/>
          <p:cNvSpPr txBox="1"/>
          <p:nvPr/>
        </p:nvSpPr>
        <p:spPr>
          <a:xfrm>
            <a:off x="304797" y="4114800"/>
            <a:ext cx="864684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Обитава скалисти масиви в планините и възвишения в равнините.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Текстово поле 9"/>
          <p:cNvSpPr txBox="1"/>
          <p:nvPr/>
        </p:nvSpPr>
        <p:spPr>
          <a:xfrm>
            <a:off x="274320" y="5257800"/>
            <a:ext cx="88392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Храни се с вътрешни органи и мускулатура на умрели едри животни .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26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"/>
            <a:ext cx="9174480" cy="6873240"/>
          </a:xfrm>
          <a:prstGeom prst="rect">
            <a:avLst/>
          </a:prstGeom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80764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50596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5" name="Текстово поле 4"/>
          <p:cNvSpPr txBox="1"/>
          <p:nvPr/>
        </p:nvSpPr>
        <p:spPr>
          <a:xfrm>
            <a:off x="905760" y="0"/>
            <a:ext cx="736296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bg-BG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За да се запазят редките видове животни, са създадени </a:t>
            </a:r>
            <a:r>
              <a:rPr lang="bg-BG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резервати</a:t>
            </a:r>
            <a:r>
              <a:rPr lang="bg-BG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  <a:endParaRPr lang="bg-BG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6" name="Текстово поле 5"/>
          <p:cNvSpPr txBox="1"/>
          <p:nvPr/>
        </p:nvSpPr>
        <p:spPr>
          <a:xfrm>
            <a:off x="519240" y="1472563"/>
            <a:ext cx="827472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Резерватът е място, където са съхранени естествените природни условия на живот </a:t>
            </a:r>
          </a:p>
          <a:p>
            <a:pPr lvl="0">
              <a:defRPr/>
            </a:pP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 растенията и животните.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http://img.photo-forum.net/site_pics/panorama/8_132419560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400" y="2945688"/>
            <a:ext cx="7924800" cy="3571875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30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"/>
            <a:ext cx="9174480" cy="6873240"/>
          </a:xfrm>
          <a:prstGeom prst="rect">
            <a:avLst/>
          </a:prstGeom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80764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50596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5" name="Текстово поле 4"/>
          <p:cNvSpPr txBox="1"/>
          <p:nvPr/>
        </p:nvSpPr>
        <p:spPr>
          <a:xfrm>
            <a:off x="1066800" y="171834"/>
            <a:ext cx="7010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Един от най-известните български </a:t>
            </a:r>
          </a:p>
          <a:p>
            <a:pPr lvl="0" algn="ctr">
              <a:defRPr/>
            </a:pP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резервати е </a:t>
            </a: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„Сребърна“.</a:t>
            </a:r>
            <a:endParaRPr lang="bg-BG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http://www.nasamnatam.com/statiifiles/glavna%20Sreburna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1125941"/>
            <a:ext cx="3303277" cy="2196595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portal-silistra.eu/images/silistra/srebarna_b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3" y="3421379"/>
            <a:ext cx="8526794" cy="3240183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vsichkipochivki.bg/images/crop/700x/images/032_014_Srebyrna_rezervat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17720" y="1156421"/>
            <a:ext cx="3521878" cy="2196595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40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"/>
            <a:ext cx="9174480" cy="6873240"/>
          </a:xfrm>
          <a:prstGeom prst="rect">
            <a:avLst/>
          </a:prstGeom>
        </p:spPr>
      </p:pic>
      <p:pic>
        <p:nvPicPr>
          <p:cNvPr id="9224" name="Picture 8" descr="http://www.referati.org/ufiles/2010-08-07/32859/rezervat-srebyrna-edna-sbydnata-mechta_html_m6739c76c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4899" y="3841460"/>
            <a:ext cx="4018469" cy="2820104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80764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50596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5" name="Текстово поле 4"/>
          <p:cNvSpPr txBox="1"/>
          <p:nvPr/>
        </p:nvSpPr>
        <p:spPr>
          <a:xfrm>
            <a:off x="1600200" y="171834"/>
            <a:ext cx="6172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него се срещат </a:t>
            </a:r>
            <a:r>
              <a:rPr lang="bg-BG" sz="28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къдроглави</a:t>
            </a: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пеликани и други редки птици.</a:t>
            </a:r>
            <a:endParaRPr lang="bg-BG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http://www.riosv-ruse.org/images/latest_news/P_crispus_chink_02_Le_Balkan_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141181"/>
            <a:ext cx="4563088" cy="3049819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gradcontent.com/lib/300x225/krasiv_leb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899" y="1141180"/>
            <a:ext cx="4003229" cy="2668819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dariknews.bg/pic_news/61833@lebed2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65295"/>
            <a:ext cx="3124200" cy="2343150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://images.ibox.bg/2006/08/25/n2042/220x18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9" y="4191000"/>
            <a:ext cx="2290163" cy="1905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60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"/>
            <a:ext cx="9174480" cy="6873240"/>
          </a:xfrm>
          <a:prstGeom prst="rect">
            <a:avLst/>
          </a:prstGeom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80764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5" name="Текстово поле 4"/>
          <p:cNvSpPr txBox="1"/>
          <p:nvPr/>
        </p:nvSpPr>
        <p:spPr>
          <a:xfrm>
            <a:off x="1600200" y="171834"/>
            <a:ext cx="617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Други по-големи резервати са:</a:t>
            </a:r>
            <a:endParaRPr lang="bg-BG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http://i075.radikal.ru/1105/c3/085cba6cc6ba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1" y="838200"/>
            <a:ext cx="4358640" cy="2902855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5"/>
          <p:cNvSpPr txBox="1"/>
          <p:nvPr/>
        </p:nvSpPr>
        <p:spPr>
          <a:xfrm>
            <a:off x="197076" y="695054"/>
            <a:ext cx="24699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itchFamily="34" charset="0"/>
              </a:rPr>
              <a:t>Парангалица</a:t>
            </a:r>
            <a:endParaRPr lang="bg-BG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Arial" pitchFamily="34" charset="0"/>
            </a:endParaRPr>
          </a:p>
        </p:txBody>
      </p:sp>
      <p:pic>
        <p:nvPicPr>
          <p:cNvPr id="10244" name="Picture 4" descr="http://vodopadibg.files.wordpress.com/2011/06/800px-chervenata_stena_16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3665" y="838200"/>
            <a:ext cx="4357976" cy="2902855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5"/>
          <p:cNvSpPr txBox="1"/>
          <p:nvPr/>
        </p:nvSpPr>
        <p:spPr>
          <a:xfrm>
            <a:off x="4593665" y="695054"/>
            <a:ext cx="30263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itchFamily="34" charset="0"/>
              </a:rPr>
              <a:t>Червената  стена</a:t>
            </a:r>
            <a:endParaRPr lang="bg-BG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Arial" pitchFamily="34" charset="0"/>
            </a:endParaRPr>
          </a:p>
        </p:txBody>
      </p:sp>
      <p:pic>
        <p:nvPicPr>
          <p:cNvPr id="10246" name="Picture 6" descr="http://pirin.biz/images/stories/alberghi/GA-544/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1" y="3757564"/>
            <a:ext cx="5444998" cy="2904000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5"/>
          <p:cNvSpPr txBox="1"/>
          <p:nvPr/>
        </p:nvSpPr>
        <p:spPr>
          <a:xfrm>
            <a:off x="197076" y="3725484"/>
            <a:ext cx="28509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itchFamily="34" charset="0"/>
              </a:rPr>
              <a:t>Маричини</a:t>
            </a:r>
            <a:r>
              <a:rPr lang="bg-BG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itchFamily="34" charset="0"/>
              </a:rPr>
              <a:t> езера</a:t>
            </a:r>
            <a:endParaRPr lang="bg-BG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Arial" pitchFamily="34" charset="0"/>
            </a:endParaRPr>
          </a:p>
        </p:txBody>
      </p:sp>
      <p:pic>
        <p:nvPicPr>
          <p:cNvPr id="10248" name="Picture 8" descr="http://www.tourism-hotels-bulgaria.com/images/landmarks/906/original_landmarks_906_1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52144">
            <a:off x="5257523" y="3712289"/>
            <a:ext cx="3649383" cy="2737037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50596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13" name="TextBox 5"/>
          <p:cNvSpPr txBox="1"/>
          <p:nvPr/>
        </p:nvSpPr>
        <p:spPr>
          <a:xfrm rot="470079">
            <a:off x="6761479" y="3725483"/>
            <a:ext cx="23050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itchFamily="34" charset="0"/>
              </a:rPr>
              <a:t>Баюви</a:t>
            </a:r>
            <a:r>
              <a:rPr lang="bg-BG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itchFamily="34" charset="0"/>
              </a:rPr>
              <a:t> дупки</a:t>
            </a:r>
            <a:endParaRPr lang="bg-BG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"/>
            <a:ext cx="9174480" cy="6873240"/>
          </a:xfrm>
          <a:prstGeom prst="rect">
            <a:avLst/>
          </a:prstGeom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80764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50596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5" name="Текстово поле 4"/>
          <p:cNvSpPr txBox="1"/>
          <p:nvPr/>
        </p:nvSpPr>
        <p:spPr>
          <a:xfrm>
            <a:off x="457200" y="171834"/>
            <a:ext cx="833676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Учените изучават начина на живот на застрашените животни, за да разберат какво трябва да се направи за тяхната защита и оцеляване.</a:t>
            </a:r>
            <a:endParaRPr lang="bg-BG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http://znanie.eu/wp-content/uploads/2013/06/4RIAN_01054113.LR_.ru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140" y="1987716"/>
            <a:ext cx="4381500" cy="2552700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hicomm.bg/web/files/articles_gallery/200805/3193/319337918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440" y="1987716"/>
            <a:ext cx="3923520" cy="2550289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zoomania.org/wp-content/uploads/2013/05/animalspace13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1140" y="4611796"/>
            <a:ext cx="2923540" cy="2049767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assets.natgeotv.com/POD/1129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0419" y="4611796"/>
            <a:ext cx="3072042" cy="2049767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://eximtours.cz/download/img/potapeni_egypt/potapeni_katalog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2941" y="4611795"/>
            <a:ext cx="2658699" cy="1773971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05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"/>
            <a:ext cx="9174480" cy="6873240"/>
          </a:xfrm>
          <a:prstGeom prst="rect">
            <a:avLst/>
          </a:prstGeom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80764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50596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4" t="15727" r="4099" b="29076"/>
          <a:stretch>
            <a:fillRect/>
          </a:stretch>
        </p:blipFill>
        <p:spPr bwMode="auto">
          <a:xfrm>
            <a:off x="886351" y="0"/>
            <a:ext cx="7743825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E:\ОС\гифчета и картинки\различни гифчета\ff962c65118d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053" y="884237"/>
            <a:ext cx="630237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Текстово поле 6"/>
          <p:cNvSpPr txBox="1"/>
          <p:nvPr/>
        </p:nvSpPr>
        <p:spPr>
          <a:xfrm>
            <a:off x="895366" y="814367"/>
            <a:ext cx="8056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dirty="0" err="1" smtClean="0">
                <a:solidFill>
                  <a:srgbClr val="002060"/>
                </a:solidFill>
              </a:rPr>
              <a:t>Изброй</a:t>
            </a:r>
            <a:r>
              <a:rPr lang="bg-BG" sz="2800" dirty="0" smtClean="0">
                <a:solidFill>
                  <a:srgbClr val="002060"/>
                </a:solidFill>
              </a:rPr>
              <a:t> дейности на човека, които отнемат и </a:t>
            </a:r>
            <a:r>
              <a:rPr lang="bg-BG" sz="2800" dirty="0" smtClean="0">
                <a:solidFill>
                  <a:srgbClr val="002060"/>
                </a:solidFill>
              </a:rPr>
              <a:t>променят </a:t>
            </a:r>
            <a:r>
              <a:rPr lang="bg-BG" sz="2800" dirty="0" smtClean="0">
                <a:solidFill>
                  <a:srgbClr val="002060"/>
                </a:solidFill>
              </a:rPr>
              <a:t>от животните средата, в която живеят.</a:t>
            </a:r>
            <a:endParaRPr lang="bg-BG" sz="2800" dirty="0">
              <a:solidFill>
                <a:srgbClr val="002060"/>
              </a:solidFill>
            </a:endParaRPr>
          </a:p>
        </p:txBody>
      </p:sp>
      <p:sp>
        <p:nvSpPr>
          <p:cNvPr id="8" name="Текстово поле 7"/>
          <p:cNvSpPr txBox="1"/>
          <p:nvPr/>
        </p:nvSpPr>
        <p:spPr>
          <a:xfrm>
            <a:off x="543719" y="1905000"/>
            <a:ext cx="8199681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</a:t>
            </a:r>
          </a:p>
          <a:p>
            <a:r>
              <a:rPr lang="bg-BG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</a:t>
            </a:r>
          </a:p>
          <a:p>
            <a:r>
              <a:rPr lang="bg-BG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</a:t>
            </a:r>
          </a:p>
          <a:p>
            <a:r>
              <a:rPr lang="bg-BG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</a:t>
            </a:r>
          </a:p>
          <a:p>
            <a:r>
              <a:rPr lang="bg-BG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</a:t>
            </a:r>
          </a:p>
          <a:p>
            <a:r>
              <a:rPr lang="bg-BG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</a:t>
            </a:r>
          </a:p>
          <a:p>
            <a:r>
              <a:rPr lang="bg-BG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</a:t>
            </a:r>
          </a:p>
          <a:p>
            <a:r>
              <a:rPr lang="bg-BG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</a:t>
            </a:r>
          </a:p>
          <a:p>
            <a:r>
              <a:rPr lang="bg-BG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</a:t>
            </a:r>
          </a:p>
          <a:p>
            <a:r>
              <a:rPr lang="bg-BG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Текстово поле 8"/>
          <p:cNvSpPr txBox="1"/>
          <p:nvPr/>
        </p:nvSpPr>
        <p:spPr>
          <a:xfrm>
            <a:off x="574199" y="1916762"/>
            <a:ext cx="61314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  <a:defRPr/>
            </a:pP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Строят жилищни комплекси.</a:t>
            </a:r>
            <a:endParaRPr lang="bg-BG" sz="28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Текстово поле 9"/>
          <p:cNvSpPr txBox="1"/>
          <p:nvPr/>
        </p:nvSpPr>
        <p:spPr>
          <a:xfrm>
            <a:off x="574199" y="2347594"/>
            <a:ext cx="75792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  <a:defRPr/>
            </a:pP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Строят нови пътища и магистрали.</a:t>
            </a:r>
            <a:endParaRPr lang="bg-BG" sz="28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Текстово поле 10"/>
          <p:cNvSpPr txBox="1"/>
          <p:nvPr/>
        </p:nvSpPr>
        <p:spPr>
          <a:xfrm>
            <a:off x="574199" y="2788860"/>
            <a:ext cx="33120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  <a:defRPr/>
            </a:pP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Изсичат гори.</a:t>
            </a:r>
            <a:endParaRPr lang="bg-BG" sz="28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Текстово поле 11"/>
          <p:cNvSpPr txBox="1"/>
          <p:nvPr/>
        </p:nvSpPr>
        <p:spPr>
          <a:xfrm>
            <a:off x="604679" y="3159770"/>
            <a:ext cx="777732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  <a:defRPr/>
            </a:pP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Засяват ниви с културни растения на места, където преди това е имало диворастящи растения.</a:t>
            </a:r>
            <a:endParaRPr lang="bg-BG" sz="28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Текстово поле 12"/>
          <p:cNvSpPr txBox="1"/>
          <p:nvPr/>
        </p:nvSpPr>
        <p:spPr>
          <a:xfrm>
            <a:off x="604679" y="4492110"/>
            <a:ext cx="43188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  <a:defRPr/>
            </a:pP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Пресушават блата.</a:t>
            </a:r>
            <a:endParaRPr lang="bg-BG" sz="28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Текстово поле 13"/>
          <p:cNvSpPr txBox="1"/>
          <p:nvPr/>
        </p:nvSpPr>
        <p:spPr>
          <a:xfrm>
            <a:off x="604679" y="4876800"/>
            <a:ext cx="61314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  <a:defRPr/>
            </a:pP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Замърсяват околната среда.</a:t>
            </a:r>
            <a:endParaRPr lang="bg-BG" sz="28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авоъгълник 14"/>
          <p:cNvSpPr/>
          <p:nvPr/>
        </p:nvSpPr>
        <p:spPr>
          <a:xfrm>
            <a:off x="6537344" y="5778847"/>
            <a:ext cx="19686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Довърши.</a:t>
            </a:r>
          </a:p>
        </p:txBody>
      </p:sp>
    </p:spTree>
    <p:extLst>
      <p:ext uri="{BB962C8B-B14F-4D97-AF65-F5344CB8AC3E}">
        <p14:creationId xmlns:p14="http://schemas.microsoft.com/office/powerpoint/2010/main" val="417189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"/>
            <a:ext cx="9174480" cy="6873240"/>
          </a:xfrm>
          <a:prstGeom prst="rect">
            <a:avLst/>
          </a:prstGeom>
        </p:spPr>
      </p:pic>
      <p:pic>
        <p:nvPicPr>
          <p:cNvPr id="3080" name="Picture 8" descr="http://www.dnevnik.bg/shimg/zx450y250_11705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4635" y="4114801"/>
            <a:ext cx="4117005" cy="2529590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80764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50596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5" name="Бутон: по избор 4">
            <a:hlinkClick r:id="rId4" action="ppaction://hlinksldjump" highlightClick="1"/>
          </p:cNvPr>
          <p:cNvSpPr/>
          <p:nvPr/>
        </p:nvSpPr>
        <p:spPr>
          <a:xfrm>
            <a:off x="8539002" y="-1"/>
            <a:ext cx="604998" cy="363829"/>
          </a:xfrm>
          <a:prstGeom prst="actionButtonBlank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1600" dirty="0">
                <a:solidFill>
                  <a:srgbClr val="002060"/>
                </a:solidFill>
                <a:hlinkClick r:id="rId4" action="ppaction://hlinksldjump"/>
              </a:rPr>
              <a:t>план</a:t>
            </a:r>
            <a:endParaRPr lang="bg-BG" sz="1600" dirty="0">
              <a:solidFill>
                <a:srgbClr val="002060"/>
              </a:solidFill>
            </a:endParaRPr>
          </a:p>
        </p:txBody>
      </p:sp>
      <p:sp>
        <p:nvSpPr>
          <p:cNvPr id="6" name="Текстово поле 5"/>
          <p:cNvSpPr txBox="1"/>
          <p:nvPr/>
        </p:nvSpPr>
        <p:spPr>
          <a:xfrm>
            <a:off x="990600" y="34898"/>
            <a:ext cx="7239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Човекът променя природата.</a:t>
            </a:r>
            <a:endParaRPr lang="bg-BG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076" name="Picture 4" descr="http://www.farmer.bg/news_pict/2010/1283850100_63842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2" y="962947"/>
            <a:ext cx="4531048" cy="3017624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Текстово поле 8"/>
          <p:cNvSpPr txBox="1"/>
          <p:nvPr/>
        </p:nvSpPr>
        <p:spPr>
          <a:xfrm>
            <a:off x="274321" y="842856"/>
            <a:ext cx="2971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4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Засява ниви.</a:t>
            </a:r>
            <a:endParaRPr lang="bg-BG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Arial" panose="020B0604020202020204" pitchFamily="34" charset="0"/>
            </a:endParaRPr>
          </a:p>
        </p:txBody>
      </p:sp>
      <p:pic>
        <p:nvPicPr>
          <p:cNvPr id="3078" name="Picture 6" descr="http://www.greentech.bg/wp-content/uploads/2011/11/panasonic-eco-town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1" y="4114801"/>
            <a:ext cx="4531049" cy="2546762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Текстово поле 11"/>
          <p:cNvSpPr txBox="1"/>
          <p:nvPr/>
        </p:nvSpPr>
        <p:spPr>
          <a:xfrm>
            <a:off x="4805369" y="5425067"/>
            <a:ext cx="328156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4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Строи градове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4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и магистрали.</a:t>
            </a:r>
            <a:endParaRPr lang="bg-BG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Arial" panose="020B0604020202020204" pitchFamily="34" charset="0"/>
            </a:endParaRPr>
          </a:p>
        </p:txBody>
      </p:sp>
      <p:pic>
        <p:nvPicPr>
          <p:cNvPr id="3082" name="Picture 10" descr="http://www.sheffieldtreecare.com/wp-content/uploads/2013/07/nick-felling-beech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3556" y="962947"/>
            <a:ext cx="4023500" cy="3017625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Текстово поле 13"/>
          <p:cNvSpPr txBox="1"/>
          <p:nvPr/>
        </p:nvSpPr>
        <p:spPr>
          <a:xfrm>
            <a:off x="6123840" y="3345359"/>
            <a:ext cx="2971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4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Изсича гори.</a:t>
            </a:r>
            <a:endParaRPr lang="bg-BG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11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"/>
            <a:ext cx="9174480" cy="6873240"/>
          </a:xfrm>
          <a:prstGeom prst="rect">
            <a:avLst/>
          </a:prstGeom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80764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50596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pic>
        <p:nvPicPr>
          <p:cNvPr id="5" name="Picture 2" descr="E:\ОС\гифчета и картинки\различни гифчета\ff962c65118d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053" y="228600"/>
            <a:ext cx="630237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Текстово поле 5"/>
          <p:cNvSpPr txBox="1"/>
          <p:nvPr/>
        </p:nvSpPr>
        <p:spPr>
          <a:xfrm>
            <a:off x="850290" y="143807"/>
            <a:ext cx="8056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dirty="0" smtClean="0">
                <a:solidFill>
                  <a:srgbClr val="002060"/>
                </a:solidFill>
              </a:rPr>
              <a:t>Как помагаме на животните. Кое от действията е правилно и кое не е правилно?</a:t>
            </a:r>
            <a:endParaRPr lang="bg-BG" sz="2800" dirty="0">
              <a:solidFill>
                <a:srgbClr val="002060"/>
              </a:solidFill>
            </a:endParaRPr>
          </a:p>
        </p:txBody>
      </p:sp>
      <p:sp>
        <p:nvSpPr>
          <p:cNvPr id="7" name="Закръглен правоъгълник 6"/>
          <p:cNvSpPr/>
          <p:nvPr/>
        </p:nvSpPr>
        <p:spPr>
          <a:xfrm>
            <a:off x="421799" y="1150907"/>
            <a:ext cx="4206240" cy="52322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Текстово поле 7"/>
          <p:cNvSpPr txBox="1"/>
          <p:nvPr/>
        </p:nvSpPr>
        <p:spPr>
          <a:xfrm>
            <a:off x="381000" y="1130607"/>
            <a:ext cx="42062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Да убиваме животни.</a:t>
            </a:r>
            <a:endParaRPr lang="bg-BG" sz="28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Закръглен правоъгълник 9"/>
          <p:cNvSpPr/>
          <p:nvPr/>
        </p:nvSpPr>
        <p:spPr>
          <a:xfrm>
            <a:off x="276780" y="5821535"/>
            <a:ext cx="5072460" cy="8400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Закръглен правоъгълник 10"/>
          <p:cNvSpPr/>
          <p:nvPr/>
        </p:nvSpPr>
        <p:spPr>
          <a:xfrm>
            <a:off x="350521" y="1795790"/>
            <a:ext cx="4543146" cy="52322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Текстово поле 11"/>
          <p:cNvSpPr txBox="1"/>
          <p:nvPr/>
        </p:nvSpPr>
        <p:spPr>
          <a:xfrm>
            <a:off x="381000" y="1785610"/>
            <a:ext cx="4648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Да дразним животните.</a:t>
            </a:r>
            <a:endParaRPr lang="bg-BG" sz="28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Закръглен правоъгълник 12"/>
          <p:cNvSpPr/>
          <p:nvPr/>
        </p:nvSpPr>
        <p:spPr>
          <a:xfrm>
            <a:off x="365760" y="2393634"/>
            <a:ext cx="5349240" cy="87948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Текстово поле 13"/>
          <p:cNvSpPr txBox="1"/>
          <p:nvPr/>
        </p:nvSpPr>
        <p:spPr>
          <a:xfrm>
            <a:off x="365760" y="2319010"/>
            <a:ext cx="543036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Да разрушаваме гнездата на птиците и мравуняците.</a:t>
            </a:r>
            <a:endParaRPr lang="bg-BG" sz="28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Закръглен правоъгълник 14"/>
          <p:cNvSpPr/>
          <p:nvPr/>
        </p:nvSpPr>
        <p:spPr>
          <a:xfrm>
            <a:off x="324961" y="3375660"/>
            <a:ext cx="5151121" cy="85156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Текстово поле 15"/>
          <p:cNvSpPr txBox="1"/>
          <p:nvPr/>
        </p:nvSpPr>
        <p:spPr>
          <a:xfrm>
            <a:off x="381000" y="3273118"/>
            <a:ext cx="49682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Да поставяме къщички за птиците и хранилки.</a:t>
            </a:r>
            <a:endParaRPr lang="bg-BG" sz="28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Закръглен правоъгълник 16"/>
          <p:cNvSpPr/>
          <p:nvPr/>
        </p:nvSpPr>
        <p:spPr>
          <a:xfrm>
            <a:off x="261540" y="4345973"/>
            <a:ext cx="5684521" cy="76173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Текстово поле 17"/>
          <p:cNvSpPr txBox="1"/>
          <p:nvPr/>
        </p:nvSpPr>
        <p:spPr>
          <a:xfrm>
            <a:off x="299640" y="4249786"/>
            <a:ext cx="5638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Да даваме храна на птиците и животните през зимата.</a:t>
            </a:r>
            <a:endParaRPr lang="bg-BG" sz="28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Закръглен правоъгълник 18"/>
          <p:cNvSpPr/>
          <p:nvPr/>
        </p:nvSpPr>
        <p:spPr>
          <a:xfrm>
            <a:off x="220053" y="5214536"/>
            <a:ext cx="5638800" cy="52322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Текстово поле 19"/>
          <p:cNvSpPr txBox="1"/>
          <p:nvPr/>
        </p:nvSpPr>
        <p:spPr>
          <a:xfrm>
            <a:off x="276780" y="5214536"/>
            <a:ext cx="56235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Да изливаме масла в реките.</a:t>
            </a:r>
            <a:endParaRPr lang="bg-BG" sz="28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Текстово поле 8"/>
          <p:cNvSpPr txBox="1"/>
          <p:nvPr/>
        </p:nvSpPr>
        <p:spPr>
          <a:xfrm>
            <a:off x="294481" y="5737756"/>
            <a:ext cx="50724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Да хвърляме отпадъците </a:t>
            </a:r>
          </a:p>
          <a:p>
            <a:pPr lvl="0">
              <a:defRPr/>
            </a:pP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само</a:t>
            </a: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кошчетата.</a:t>
            </a:r>
          </a:p>
        </p:txBody>
      </p:sp>
      <p:sp>
        <p:nvSpPr>
          <p:cNvPr id="21" name="Закръглен правоъгълник 20"/>
          <p:cNvSpPr/>
          <p:nvPr/>
        </p:nvSpPr>
        <p:spPr>
          <a:xfrm>
            <a:off x="6248400" y="1134608"/>
            <a:ext cx="823590" cy="51921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Закръглен правоъгълник 22"/>
          <p:cNvSpPr/>
          <p:nvPr/>
        </p:nvSpPr>
        <p:spPr>
          <a:xfrm>
            <a:off x="7224390" y="1134608"/>
            <a:ext cx="823590" cy="51921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Закръглен правоъгълник 23"/>
          <p:cNvSpPr/>
          <p:nvPr/>
        </p:nvSpPr>
        <p:spPr>
          <a:xfrm>
            <a:off x="6263955" y="1799791"/>
            <a:ext cx="823590" cy="51921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Закръглен правоъгълник 24"/>
          <p:cNvSpPr/>
          <p:nvPr/>
        </p:nvSpPr>
        <p:spPr>
          <a:xfrm>
            <a:off x="7224390" y="1785610"/>
            <a:ext cx="823590" cy="51921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Закръглен правоъгълник 25"/>
          <p:cNvSpPr/>
          <p:nvPr/>
        </p:nvSpPr>
        <p:spPr>
          <a:xfrm>
            <a:off x="6263955" y="2573766"/>
            <a:ext cx="823590" cy="51921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Закръглен правоъгълник 26"/>
          <p:cNvSpPr/>
          <p:nvPr/>
        </p:nvSpPr>
        <p:spPr>
          <a:xfrm>
            <a:off x="6294435" y="3443997"/>
            <a:ext cx="823590" cy="51921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Закръглен правоъгълник 27"/>
          <p:cNvSpPr/>
          <p:nvPr/>
        </p:nvSpPr>
        <p:spPr>
          <a:xfrm>
            <a:off x="6309990" y="4467229"/>
            <a:ext cx="823590" cy="51921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Закръглен правоъгълник 28"/>
          <p:cNvSpPr/>
          <p:nvPr/>
        </p:nvSpPr>
        <p:spPr>
          <a:xfrm>
            <a:off x="6309990" y="5218537"/>
            <a:ext cx="823590" cy="51921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Закръглен правоъгълник 29"/>
          <p:cNvSpPr/>
          <p:nvPr/>
        </p:nvSpPr>
        <p:spPr>
          <a:xfrm>
            <a:off x="6325545" y="6036731"/>
            <a:ext cx="823590" cy="51921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Закръглен правоъгълник 30"/>
          <p:cNvSpPr/>
          <p:nvPr/>
        </p:nvSpPr>
        <p:spPr>
          <a:xfrm>
            <a:off x="7224390" y="2573766"/>
            <a:ext cx="823590" cy="51921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Закръглен правоъгълник 31"/>
          <p:cNvSpPr/>
          <p:nvPr/>
        </p:nvSpPr>
        <p:spPr>
          <a:xfrm>
            <a:off x="7224390" y="3443997"/>
            <a:ext cx="823590" cy="51921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Закръглен правоъгълник 32"/>
          <p:cNvSpPr/>
          <p:nvPr/>
        </p:nvSpPr>
        <p:spPr>
          <a:xfrm>
            <a:off x="7224390" y="4467229"/>
            <a:ext cx="823590" cy="51921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Закръглен правоъгълник 33"/>
          <p:cNvSpPr/>
          <p:nvPr/>
        </p:nvSpPr>
        <p:spPr>
          <a:xfrm>
            <a:off x="7224390" y="5203893"/>
            <a:ext cx="823590" cy="51921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Закръглен правоъгълник 34"/>
          <p:cNvSpPr/>
          <p:nvPr/>
        </p:nvSpPr>
        <p:spPr>
          <a:xfrm>
            <a:off x="7224390" y="6036730"/>
            <a:ext cx="823590" cy="51921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Текстово поле 35"/>
          <p:cNvSpPr txBox="1"/>
          <p:nvPr/>
        </p:nvSpPr>
        <p:spPr>
          <a:xfrm>
            <a:off x="6309990" y="1130607"/>
            <a:ext cx="6238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bg-BG" sz="28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Текстово поле 36"/>
          <p:cNvSpPr txBox="1"/>
          <p:nvPr/>
        </p:nvSpPr>
        <p:spPr>
          <a:xfrm>
            <a:off x="6385875" y="1799791"/>
            <a:ext cx="6238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bg-BG" sz="28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Текстово поле 37"/>
          <p:cNvSpPr txBox="1"/>
          <p:nvPr/>
        </p:nvSpPr>
        <p:spPr>
          <a:xfrm>
            <a:off x="6394282" y="2575237"/>
            <a:ext cx="6238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bg-BG" sz="28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Текстово поле 38"/>
          <p:cNvSpPr txBox="1"/>
          <p:nvPr/>
        </p:nvSpPr>
        <p:spPr>
          <a:xfrm>
            <a:off x="6394282" y="3443997"/>
            <a:ext cx="6238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bg-BG" sz="28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Текстово поле 39"/>
          <p:cNvSpPr txBox="1"/>
          <p:nvPr/>
        </p:nvSpPr>
        <p:spPr>
          <a:xfrm>
            <a:off x="6425392" y="4467229"/>
            <a:ext cx="6238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bg-BG" sz="28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Текстово поле 40"/>
          <p:cNvSpPr txBox="1"/>
          <p:nvPr/>
        </p:nvSpPr>
        <p:spPr>
          <a:xfrm>
            <a:off x="6425707" y="5218537"/>
            <a:ext cx="6238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bg-BG" sz="28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Текстово поле 41"/>
          <p:cNvSpPr txBox="1"/>
          <p:nvPr/>
        </p:nvSpPr>
        <p:spPr>
          <a:xfrm>
            <a:off x="6448095" y="6039261"/>
            <a:ext cx="6238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bg-BG" sz="28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Текстово поле 42"/>
          <p:cNvSpPr txBox="1"/>
          <p:nvPr/>
        </p:nvSpPr>
        <p:spPr>
          <a:xfrm>
            <a:off x="7324237" y="1153437"/>
            <a:ext cx="6238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</a:t>
            </a:r>
            <a:endParaRPr lang="bg-BG" sz="28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Текстово поле 43"/>
          <p:cNvSpPr txBox="1"/>
          <p:nvPr/>
        </p:nvSpPr>
        <p:spPr>
          <a:xfrm>
            <a:off x="7324237" y="1795790"/>
            <a:ext cx="6238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</a:t>
            </a:r>
            <a:endParaRPr lang="bg-BG" sz="28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Текстово поле 44"/>
          <p:cNvSpPr txBox="1"/>
          <p:nvPr/>
        </p:nvSpPr>
        <p:spPr>
          <a:xfrm>
            <a:off x="7324236" y="2575494"/>
            <a:ext cx="6238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</a:t>
            </a:r>
            <a:endParaRPr lang="bg-BG" sz="28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Текстово поле 45"/>
          <p:cNvSpPr txBox="1"/>
          <p:nvPr/>
        </p:nvSpPr>
        <p:spPr>
          <a:xfrm>
            <a:off x="7324235" y="3423910"/>
            <a:ext cx="6238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</a:t>
            </a:r>
            <a:endParaRPr lang="bg-BG" sz="28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Текстово поле 46"/>
          <p:cNvSpPr txBox="1"/>
          <p:nvPr/>
        </p:nvSpPr>
        <p:spPr>
          <a:xfrm>
            <a:off x="7324237" y="4448245"/>
            <a:ext cx="6238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</a:t>
            </a:r>
            <a:endParaRPr lang="bg-BG" sz="28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Текстово поле 47"/>
          <p:cNvSpPr txBox="1"/>
          <p:nvPr/>
        </p:nvSpPr>
        <p:spPr>
          <a:xfrm>
            <a:off x="7347565" y="5188910"/>
            <a:ext cx="6238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</a:t>
            </a:r>
            <a:endParaRPr lang="bg-BG" sz="28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Текстово поле 48"/>
          <p:cNvSpPr txBox="1"/>
          <p:nvPr/>
        </p:nvSpPr>
        <p:spPr>
          <a:xfrm>
            <a:off x="7324234" y="6040732"/>
            <a:ext cx="6238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</a:t>
            </a:r>
            <a:endParaRPr lang="bg-BG" sz="28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Текстово поле 49"/>
          <p:cNvSpPr txBox="1"/>
          <p:nvPr/>
        </p:nvSpPr>
        <p:spPr>
          <a:xfrm>
            <a:off x="5728618" y="620860"/>
            <a:ext cx="3065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>
                <a:solidFill>
                  <a:srgbClr val="002060"/>
                </a:solidFill>
              </a:rPr>
              <a:t>Кликни върху</a:t>
            </a:r>
            <a:r>
              <a:rPr lang="bg-BG" dirty="0">
                <a:solidFill>
                  <a:srgbClr val="002060"/>
                </a:solidFill>
              </a:rPr>
              <a:t> </a:t>
            </a:r>
            <a:r>
              <a:rPr lang="bg-BG" dirty="0" smtClean="0">
                <a:solidFill>
                  <a:srgbClr val="002060"/>
                </a:solidFill>
              </a:rPr>
              <a:t>„да“ или „не“.</a:t>
            </a:r>
            <a:endParaRPr lang="bg-B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99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3" dur="5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1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9" dur="5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10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7" dur="50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10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5" dur="50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1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3" dur="5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1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10" grpId="0" animBg="1"/>
      <p:bldP spid="11" grpId="0" animBg="1"/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  <p:bldP spid="9" grpId="0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"/>
            <a:ext cx="9174480" cy="6873240"/>
          </a:xfrm>
          <a:prstGeom prst="rect">
            <a:avLst/>
          </a:prstGeom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80764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50596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51" r="100000">
                        <a14:backgroundMark x1="1582" y1="30073" x2="1757" y2="97066"/>
                        <a14:backgroundMark x1="42882" y1="98289" x2="36731" y2="9951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891788" y="232572"/>
            <a:ext cx="1326509" cy="951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E:\ОС\гифчета и картинки\различни гифчета\ff962c65118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00" y="109058"/>
            <a:ext cx="630238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Текстово поле 6"/>
          <p:cNvSpPr txBox="1"/>
          <p:nvPr/>
        </p:nvSpPr>
        <p:spPr>
          <a:xfrm>
            <a:off x="800100" y="81113"/>
            <a:ext cx="7354422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500" dirty="0" smtClean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2. В кръстословицата са скрити имената на защитени животни, включени в Червената книга на България. Открий ги и запиши имената им.</a:t>
            </a:r>
            <a:endParaRPr lang="bg-BG" sz="2500" dirty="0">
              <a:solidFill>
                <a:srgbClr val="002060"/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0573233"/>
              </p:ext>
            </p:extLst>
          </p:nvPr>
        </p:nvGraphicFramePr>
        <p:xfrm>
          <a:off x="462679" y="1524000"/>
          <a:ext cx="3657598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514"/>
                <a:gridCol w="522514"/>
                <a:gridCol w="522514"/>
                <a:gridCol w="522514"/>
                <a:gridCol w="522514"/>
                <a:gridCol w="522514"/>
                <a:gridCol w="522514"/>
              </a:tblGrid>
              <a:tr h="431800">
                <a:tc>
                  <a:txBody>
                    <a:bodyPr/>
                    <a:lstStyle/>
                    <a:p>
                      <a:pPr algn="ctr"/>
                      <a:r>
                        <a:rPr lang="bg-BG" sz="2800" dirty="0" smtClean="0">
                          <a:solidFill>
                            <a:srgbClr val="002060"/>
                          </a:solidFill>
                        </a:rPr>
                        <a:t>Д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800" dirty="0" smtClean="0">
                          <a:solidFill>
                            <a:srgbClr val="002060"/>
                          </a:solidFill>
                        </a:rPr>
                        <a:t>Р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800" dirty="0" smtClean="0">
                          <a:solidFill>
                            <a:srgbClr val="002060"/>
                          </a:solidFill>
                        </a:rPr>
                        <a:t>О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800" dirty="0" smtClean="0">
                          <a:solidFill>
                            <a:srgbClr val="002060"/>
                          </a:solidFill>
                        </a:rPr>
                        <a:t>П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800" dirty="0" smtClean="0">
                          <a:solidFill>
                            <a:srgbClr val="002060"/>
                          </a:solidFill>
                        </a:rPr>
                        <a:t>Л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800" dirty="0" smtClean="0">
                          <a:solidFill>
                            <a:srgbClr val="002060"/>
                          </a:solidFill>
                        </a:rPr>
                        <a:t>А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800" dirty="0" smtClean="0">
                          <a:solidFill>
                            <a:srgbClr val="002060"/>
                          </a:solidFill>
                        </a:rPr>
                        <a:t>П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algn="ctr"/>
                      <a:r>
                        <a:rPr lang="bg-BG" sz="2800" b="1" dirty="0" smtClean="0">
                          <a:solidFill>
                            <a:srgbClr val="002060"/>
                          </a:solidFill>
                        </a:rPr>
                        <a:t>Е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800" b="1" dirty="0" smtClean="0">
                          <a:solidFill>
                            <a:srgbClr val="002060"/>
                          </a:solidFill>
                        </a:rPr>
                        <a:t>Т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800" b="1" dirty="0" smtClean="0">
                          <a:solidFill>
                            <a:srgbClr val="002060"/>
                          </a:solidFill>
                        </a:rPr>
                        <a:t>С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800" b="1" dirty="0" smtClean="0">
                          <a:solidFill>
                            <a:srgbClr val="002060"/>
                          </a:solidFill>
                        </a:rPr>
                        <a:t>Ч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800" b="1" dirty="0" smtClean="0">
                          <a:solidFill>
                            <a:srgbClr val="002060"/>
                          </a:solidFill>
                        </a:rPr>
                        <a:t>Е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800" b="1" dirty="0" smtClean="0">
                          <a:solidFill>
                            <a:srgbClr val="002060"/>
                          </a:solidFill>
                        </a:rPr>
                        <a:t>Г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800" b="1" dirty="0" smtClean="0">
                          <a:solidFill>
                            <a:srgbClr val="002060"/>
                          </a:solidFill>
                        </a:rPr>
                        <a:t>Е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algn="ctr"/>
                      <a:r>
                        <a:rPr lang="bg-BG" sz="2800" b="1" dirty="0" smtClean="0">
                          <a:solidFill>
                            <a:srgbClr val="002060"/>
                          </a:solidFill>
                        </a:rPr>
                        <a:t>М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800" b="1" dirty="0" smtClean="0">
                          <a:solidFill>
                            <a:srgbClr val="002060"/>
                          </a:solidFill>
                        </a:rPr>
                        <a:t>Е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800" b="1" dirty="0" smtClean="0">
                          <a:solidFill>
                            <a:srgbClr val="002060"/>
                          </a:solidFill>
                        </a:rPr>
                        <a:t>Б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800" b="1" dirty="0" smtClean="0">
                          <a:solidFill>
                            <a:srgbClr val="002060"/>
                          </a:solidFill>
                        </a:rPr>
                        <a:t>Д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800" b="1" dirty="0" smtClean="0">
                          <a:solidFill>
                            <a:srgbClr val="002060"/>
                          </a:solidFill>
                        </a:rPr>
                        <a:t>Ш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800" b="1" dirty="0" smtClean="0">
                          <a:solidFill>
                            <a:srgbClr val="002060"/>
                          </a:solidFill>
                        </a:rPr>
                        <a:t>Н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800" b="1" dirty="0" smtClean="0">
                          <a:solidFill>
                            <a:srgbClr val="002060"/>
                          </a:solidFill>
                        </a:rPr>
                        <a:t>Л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algn="ctr"/>
                      <a:r>
                        <a:rPr lang="bg-BG" sz="2800" b="1" dirty="0" smtClean="0">
                          <a:solidFill>
                            <a:srgbClr val="002060"/>
                          </a:solidFill>
                        </a:rPr>
                        <a:t>Е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800" b="1" dirty="0" smtClean="0">
                          <a:solidFill>
                            <a:srgbClr val="002060"/>
                          </a:solidFill>
                        </a:rPr>
                        <a:t>Б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800" b="1" dirty="0" smtClean="0">
                          <a:solidFill>
                            <a:srgbClr val="002060"/>
                          </a:solidFill>
                        </a:rPr>
                        <a:t>Т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800" b="1" dirty="0" smtClean="0">
                          <a:solidFill>
                            <a:srgbClr val="002060"/>
                          </a:solidFill>
                        </a:rPr>
                        <a:t>К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800" b="1" dirty="0" smtClean="0">
                          <a:solidFill>
                            <a:srgbClr val="002060"/>
                          </a:solidFill>
                        </a:rPr>
                        <a:t>О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800" b="1" dirty="0" smtClean="0">
                          <a:solidFill>
                            <a:srgbClr val="002060"/>
                          </a:solidFill>
                        </a:rPr>
                        <a:t>Ъ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800" b="1" dirty="0" smtClean="0">
                          <a:solidFill>
                            <a:srgbClr val="002060"/>
                          </a:solidFill>
                        </a:rPr>
                        <a:t>И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algn="ctr"/>
                      <a:r>
                        <a:rPr lang="bg-BG" sz="2800" b="1" dirty="0" smtClean="0">
                          <a:solidFill>
                            <a:srgbClr val="002060"/>
                          </a:solidFill>
                        </a:rPr>
                        <a:t>Ч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800" b="1" dirty="0" smtClean="0">
                          <a:solidFill>
                            <a:srgbClr val="002060"/>
                          </a:solidFill>
                        </a:rPr>
                        <a:t>О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800" b="1" dirty="0" smtClean="0">
                          <a:solidFill>
                            <a:srgbClr val="002060"/>
                          </a:solidFill>
                        </a:rPr>
                        <a:t>С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800" b="1" dirty="0" smtClean="0">
                          <a:solidFill>
                            <a:srgbClr val="002060"/>
                          </a:solidFill>
                        </a:rPr>
                        <a:t>О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800" b="1" dirty="0" smtClean="0">
                          <a:solidFill>
                            <a:srgbClr val="002060"/>
                          </a:solidFill>
                        </a:rPr>
                        <a:t>Я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800" b="1" dirty="0" smtClean="0">
                          <a:solidFill>
                            <a:srgbClr val="002060"/>
                          </a:solidFill>
                        </a:rPr>
                        <a:t>Д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800" b="1" dirty="0" smtClean="0">
                          <a:solidFill>
                            <a:srgbClr val="002060"/>
                          </a:solidFill>
                        </a:rPr>
                        <a:t>К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algn="ctr"/>
                      <a:r>
                        <a:rPr lang="bg-BG" sz="2800" b="1" dirty="0" smtClean="0">
                          <a:solidFill>
                            <a:srgbClr val="002060"/>
                          </a:solidFill>
                        </a:rPr>
                        <a:t>К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800" b="1" dirty="0" smtClean="0">
                          <a:solidFill>
                            <a:srgbClr val="002060"/>
                          </a:solidFill>
                        </a:rPr>
                        <a:t>Д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800" b="1" dirty="0" smtClean="0">
                          <a:solidFill>
                            <a:srgbClr val="002060"/>
                          </a:solidFill>
                        </a:rPr>
                        <a:t>В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800" b="1" dirty="0" smtClean="0">
                          <a:solidFill>
                            <a:srgbClr val="002060"/>
                          </a:solidFill>
                        </a:rPr>
                        <a:t>И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800" b="1" dirty="0" smtClean="0">
                          <a:solidFill>
                            <a:srgbClr val="002060"/>
                          </a:solidFill>
                        </a:rPr>
                        <a:t>Д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800" b="1" dirty="0" smtClean="0">
                          <a:solidFill>
                            <a:srgbClr val="002060"/>
                          </a:solidFill>
                        </a:rPr>
                        <a:t>Р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800" b="1" dirty="0" smtClean="0">
                          <a:solidFill>
                            <a:srgbClr val="002060"/>
                          </a:solidFill>
                        </a:rPr>
                        <a:t>А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algn="ctr"/>
                      <a:r>
                        <a:rPr lang="bg-BG" sz="2800" b="1" dirty="0" smtClean="0">
                          <a:solidFill>
                            <a:srgbClr val="002060"/>
                          </a:solidFill>
                        </a:rPr>
                        <a:t>А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800" b="1" dirty="0" smtClean="0">
                          <a:solidFill>
                            <a:srgbClr val="002060"/>
                          </a:solidFill>
                        </a:rPr>
                        <a:t>Б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800" b="1" dirty="0" smtClean="0">
                          <a:solidFill>
                            <a:srgbClr val="002060"/>
                          </a:solidFill>
                        </a:rPr>
                        <a:t>У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800" b="1" dirty="0" smtClean="0">
                          <a:solidFill>
                            <a:srgbClr val="002060"/>
                          </a:solidFill>
                        </a:rPr>
                        <a:t>Х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800" b="1" dirty="0" smtClean="0">
                          <a:solidFill>
                            <a:srgbClr val="002060"/>
                          </a:solidFill>
                        </a:rPr>
                        <a:t>А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800" b="1" dirty="0" smtClean="0">
                          <a:solidFill>
                            <a:srgbClr val="002060"/>
                          </a:solidFill>
                        </a:rPr>
                        <a:t>Л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800" b="1" dirty="0" smtClean="0">
                          <a:solidFill>
                            <a:srgbClr val="002060"/>
                          </a:solidFill>
                        </a:rPr>
                        <a:t>Н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id="12290" name="Picture 2" descr="http://static.baubau.bg/resources/mechka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1443" y="1524000"/>
            <a:ext cx="1394009" cy="1468755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Текстово поле 8"/>
          <p:cNvSpPr txBox="1"/>
          <p:nvPr/>
        </p:nvSpPr>
        <p:spPr>
          <a:xfrm>
            <a:off x="4185526" y="3000673"/>
            <a:ext cx="1710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bg-BG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__ __ __ __</a:t>
            </a:r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2" name="Picture 4" descr="http://newthraciangold.eu/cms/tinymce/jscripts/tiny_mce/plugins/imagemanager/files/news/GrVultures2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0037" y="1919347"/>
            <a:ext cx="1321736" cy="1450956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Текстово поле 11"/>
          <p:cNvSpPr txBox="1"/>
          <p:nvPr/>
        </p:nvSpPr>
        <p:spPr>
          <a:xfrm>
            <a:off x="5759512" y="1538942"/>
            <a:ext cx="201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bg-BG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__ __ __ __ __</a:t>
            </a:r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4" name="Picture 6" descr="http://naturephotos.eu/images/Lutra_lutra-5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73385" y="1431340"/>
            <a:ext cx="1247775" cy="1554480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Текстово поле 13"/>
          <p:cNvSpPr txBox="1"/>
          <p:nvPr/>
        </p:nvSpPr>
        <p:spPr>
          <a:xfrm>
            <a:off x="7414559" y="3038773"/>
            <a:ext cx="1614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bg-BG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__ __ __ __</a:t>
            </a:r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6" name="Picture 8" descr="http://www.rockjumperbirding.com/wp-content/gallery/gallery-tours-central-amp-eastern-europe/great-bustard-by-ignacia-yufera.jp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40878" y="3657600"/>
            <a:ext cx="1610489" cy="148625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Текстово поле 15"/>
          <p:cNvSpPr txBox="1"/>
          <p:nvPr/>
        </p:nvSpPr>
        <p:spPr>
          <a:xfrm>
            <a:off x="4012002" y="5164162"/>
            <a:ext cx="201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bg-BG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__ __ __ __ __</a:t>
            </a:r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8" name="Picture 10" descr="http://1.bp.blogspot.com/-k5Re_NAeE5I/T8SiomcKRwI/AAAAAAAABEI/YtBWIb0lO0w/s640/pelikan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6242" y="3657600"/>
            <a:ext cx="1828800" cy="1371600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Текстово поле 17"/>
          <p:cNvSpPr txBox="1"/>
          <p:nvPr/>
        </p:nvSpPr>
        <p:spPr>
          <a:xfrm>
            <a:off x="6572633" y="5029200"/>
            <a:ext cx="2427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bg-BG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__ __ __ __ __ __</a:t>
            </a:r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300" name="Picture 12" descr="http://inews.bg/pictures/477834_375_282_4x3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240" y="5364217"/>
            <a:ext cx="1785937" cy="1338262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Текстово поле 19"/>
          <p:cNvSpPr txBox="1"/>
          <p:nvPr/>
        </p:nvSpPr>
        <p:spPr>
          <a:xfrm>
            <a:off x="2040177" y="6289392"/>
            <a:ext cx="1612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r>
              <a:rPr lang="bg-BG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__ __ __ __</a:t>
            </a:r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302" name="Picture 14" descr="http://img.photo-forum.net/site_pics/161/7_1266348371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9486" y="5564272"/>
            <a:ext cx="1731881" cy="1140082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Текстово поле 21"/>
          <p:cNvSpPr txBox="1"/>
          <p:nvPr/>
        </p:nvSpPr>
        <p:spPr>
          <a:xfrm>
            <a:off x="5830471" y="6289392"/>
            <a:ext cx="1649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bg-BG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__ __ __ __</a:t>
            </a:r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" name="Право съединение 10"/>
          <p:cNvCxnSpPr/>
          <p:nvPr/>
        </p:nvCxnSpPr>
        <p:spPr>
          <a:xfrm>
            <a:off x="554119" y="1719292"/>
            <a:ext cx="295108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Право съединение 24"/>
          <p:cNvCxnSpPr/>
          <p:nvPr/>
        </p:nvCxnSpPr>
        <p:spPr>
          <a:xfrm>
            <a:off x="1060921" y="3886200"/>
            <a:ext cx="244427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Право съединение 26"/>
          <p:cNvCxnSpPr/>
          <p:nvPr/>
        </p:nvCxnSpPr>
        <p:spPr>
          <a:xfrm>
            <a:off x="1610081" y="4385489"/>
            <a:ext cx="244427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Право съединение 27"/>
          <p:cNvCxnSpPr/>
          <p:nvPr/>
        </p:nvCxnSpPr>
        <p:spPr>
          <a:xfrm>
            <a:off x="1147208" y="4876800"/>
            <a:ext cx="244427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Право съединение 28"/>
          <p:cNvCxnSpPr/>
          <p:nvPr/>
        </p:nvCxnSpPr>
        <p:spPr>
          <a:xfrm>
            <a:off x="685800" y="2774008"/>
            <a:ext cx="0" cy="22551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Право съединение 31"/>
          <p:cNvCxnSpPr/>
          <p:nvPr/>
        </p:nvCxnSpPr>
        <p:spPr>
          <a:xfrm flipH="1">
            <a:off x="2832220" y="1646412"/>
            <a:ext cx="1" cy="2925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Право съединение 33"/>
          <p:cNvCxnSpPr/>
          <p:nvPr/>
        </p:nvCxnSpPr>
        <p:spPr>
          <a:xfrm>
            <a:off x="3810000" y="1646412"/>
            <a:ext cx="0" cy="33827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Текстово поле 22"/>
          <p:cNvSpPr txBox="1"/>
          <p:nvPr/>
        </p:nvSpPr>
        <p:spPr>
          <a:xfrm>
            <a:off x="4629220" y="3007995"/>
            <a:ext cx="1282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400" b="1" dirty="0" smtClean="0">
                <a:solidFill>
                  <a:srgbClr val="002060"/>
                </a:solidFill>
              </a:rPr>
              <a:t>Е  Ч  К  А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38" name="Текстово поле 37"/>
          <p:cNvSpPr txBox="1"/>
          <p:nvPr/>
        </p:nvSpPr>
        <p:spPr>
          <a:xfrm>
            <a:off x="6049893" y="1538941"/>
            <a:ext cx="1616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400" b="1" dirty="0" smtClean="0">
                <a:solidFill>
                  <a:srgbClr val="002060"/>
                </a:solidFill>
              </a:rPr>
              <a:t>Е  Ш  О Я Д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39" name="Текстово поле 38"/>
          <p:cNvSpPr txBox="1"/>
          <p:nvPr/>
        </p:nvSpPr>
        <p:spPr>
          <a:xfrm>
            <a:off x="7664628" y="3038773"/>
            <a:ext cx="1364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400" b="1" dirty="0" smtClean="0">
                <a:solidFill>
                  <a:srgbClr val="002060"/>
                </a:solidFill>
              </a:rPr>
              <a:t>И  Д  Р  А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40" name="Текстово поле 39"/>
          <p:cNvSpPr txBox="1"/>
          <p:nvPr/>
        </p:nvSpPr>
        <p:spPr>
          <a:xfrm>
            <a:off x="4259267" y="5164162"/>
            <a:ext cx="1681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400" b="1" dirty="0" smtClean="0">
                <a:solidFill>
                  <a:srgbClr val="002060"/>
                </a:solidFill>
              </a:rPr>
              <a:t>Р  О  П  Л  А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41" name="Текстово поле 40"/>
          <p:cNvSpPr txBox="1"/>
          <p:nvPr/>
        </p:nvSpPr>
        <p:spPr>
          <a:xfrm>
            <a:off x="6823692" y="5031467"/>
            <a:ext cx="1972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400" b="1" dirty="0" smtClean="0">
                <a:solidFill>
                  <a:srgbClr val="002060"/>
                </a:solidFill>
              </a:rPr>
              <a:t>Е  Л  И  К  А  Н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42" name="Текстово поле 41"/>
          <p:cNvSpPr txBox="1"/>
          <p:nvPr/>
        </p:nvSpPr>
        <p:spPr>
          <a:xfrm>
            <a:off x="2355756" y="6273561"/>
            <a:ext cx="1454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400" b="1" dirty="0" smtClean="0">
                <a:solidFill>
                  <a:srgbClr val="002060"/>
                </a:solidFill>
              </a:rPr>
              <a:t>У  Х  А  Л  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43" name="Текстово поле 42"/>
          <p:cNvSpPr txBox="1"/>
          <p:nvPr/>
        </p:nvSpPr>
        <p:spPr>
          <a:xfrm>
            <a:off x="6117347" y="6273561"/>
            <a:ext cx="142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400" b="1" dirty="0" smtClean="0">
                <a:solidFill>
                  <a:srgbClr val="002060"/>
                </a:solidFill>
              </a:rPr>
              <a:t>С  О  Я  Д 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17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"/>
            <a:ext cx="9174480" cy="6873240"/>
          </a:xfrm>
          <a:prstGeom prst="rect">
            <a:avLst/>
          </a:prstGeom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80764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50596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1165859" y="1015839"/>
            <a:ext cx="6842761" cy="5645724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Текстово поле 6"/>
          <p:cNvSpPr txBox="1"/>
          <p:nvPr/>
        </p:nvSpPr>
        <p:spPr>
          <a:xfrm>
            <a:off x="739140" y="329167"/>
            <a:ext cx="76962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500" dirty="0" smtClean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Опитай се да направиш къщичка за дребни птици. </a:t>
            </a:r>
            <a:endParaRPr lang="bg-BG" sz="2500" dirty="0">
              <a:solidFill>
                <a:srgbClr val="002060"/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95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71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49"/>
            <a:ext cx="917575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50596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23">
            <a:hlinkClick r:id="" action="ppaction://hlinkshowjump?jump=nextslide"/>
          </p:cNvPr>
          <p:cNvSpPr/>
          <p:nvPr/>
        </p:nvSpPr>
        <p:spPr>
          <a:xfrm>
            <a:off x="880764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pic>
        <p:nvPicPr>
          <p:cNvPr id="6" name="Picture 2" descr="E:\ОС\гифчета и картинки\деца и хора в сезоните\1-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76673"/>
            <a:ext cx="6264696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Текстово поле 6"/>
          <p:cNvSpPr txBox="1"/>
          <p:nvPr/>
        </p:nvSpPr>
        <p:spPr>
          <a:xfrm rot="21439915">
            <a:off x="2013822" y="2409855"/>
            <a:ext cx="452880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6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bg-BG" sz="3600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1. Човекът и природата</a:t>
            </a:r>
            <a:endParaRPr lang="bg-BG" sz="3600" b="1" dirty="0">
              <a:solidFill>
                <a:schemeClr val="accent1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Текстово поле 7"/>
          <p:cNvSpPr txBox="1"/>
          <p:nvPr/>
        </p:nvSpPr>
        <p:spPr>
          <a:xfrm rot="21441242">
            <a:off x="1822450" y="3146741"/>
            <a:ext cx="51973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96875" indent="-3968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6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2. </a:t>
            </a:r>
            <a:r>
              <a:rPr lang="bg-BG" sz="3600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Равновесието в природата </a:t>
            </a:r>
            <a:endParaRPr lang="bg-BG" sz="3600" b="1" dirty="0">
              <a:solidFill>
                <a:schemeClr val="accent1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9" name="Текстово поле 8"/>
          <p:cNvSpPr txBox="1"/>
          <p:nvPr/>
        </p:nvSpPr>
        <p:spPr>
          <a:xfrm rot="21437394">
            <a:off x="1821924" y="5141917"/>
            <a:ext cx="41384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89125" indent="-188912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600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4. Защитени животни</a:t>
            </a:r>
            <a:endParaRPr lang="bg-BG" sz="3600" b="1" dirty="0">
              <a:solidFill>
                <a:schemeClr val="accent1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10" name="Бутон: връщане 9">
            <a:hlinkClick r:id="" action="ppaction://hlinkshowjump?jump=lastslideviewed" highlightClick="1"/>
          </p:cNvPr>
          <p:cNvSpPr/>
          <p:nvPr/>
        </p:nvSpPr>
        <p:spPr>
          <a:xfrm>
            <a:off x="8305800" y="332656"/>
            <a:ext cx="558800" cy="554037"/>
          </a:xfrm>
          <a:prstGeom prst="actionButtonRetur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bg-BG"/>
          </a:p>
        </p:txBody>
      </p:sp>
      <p:sp>
        <p:nvSpPr>
          <p:cNvPr id="12" name="Текстово поле 11"/>
          <p:cNvSpPr txBox="1"/>
          <p:nvPr/>
        </p:nvSpPr>
        <p:spPr>
          <a:xfrm>
            <a:off x="2591920" y="1196752"/>
            <a:ext cx="3381375" cy="768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План на урока:</a:t>
            </a:r>
          </a:p>
        </p:txBody>
      </p:sp>
      <p:pic>
        <p:nvPicPr>
          <p:cNvPr id="11" name="Picture 5" descr="F:\АНИМАЦИИ, КАРТИНКИ, ГИФЧЕТА\животни\ocveti-gorskite-zhivotni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6571" y1="14694" x2="81714" y2="24082"/>
                        <a14:foregroundMark x1="63429" y1="22041" x2="71429" y2="24898"/>
                        <a14:foregroundMark x1="77714" y1="36735" x2="76000" y2="25306"/>
                        <a14:backgroundMark x1="65714" y1="36327" x2="72000" y2="36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3" y="1133539"/>
            <a:ext cx="2079104" cy="291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Текстово поле 12"/>
          <p:cNvSpPr txBox="1"/>
          <p:nvPr/>
        </p:nvSpPr>
        <p:spPr>
          <a:xfrm rot="21441242">
            <a:off x="1577266" y="3866063"/>
            <a:ext cx="51973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96875" indent="-3968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6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3</a:t>
            </a:r>
            <a:r>
              <a:rPr lang="bg-BG" sz="3600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. Как отровните вещества</a:t>
            </a:r>
          </a:p>
          <a:p>
            <a:pPr marL="396875" indent="-3968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600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   достигат до животните?</a:t>
            </a:r>
            <a:endParaRPr lang="bg-BG" sz="3600" b="1" dirty="0">
              <a:solidFill>
                <a:schemeClr val="accent1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23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Текстово поле 2"/>
          <p:cNvSpPr txBox="1"/>
          <p:nvPr/>
        </p:nvSpPr>
        <p:spPr>
          <a:xfrm>
            <a:off x="3652045" y="61596"/>
            <a:ext cx="1839912" cy="769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Речник: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816" y="45879"/>
            <a:ext cx="1265237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Текстово поле 4"/>
          <p:cNvSpPr txBox="1"/>
          <p:nvPr/>
        </p:nvSpPr>
        <p:spPr>
          <a:xfrm>
            <a:off x="669922" y="1372077"/>
            <a:ext cx="7586493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7163" indent="-26971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6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Червена книга </a:t>
            </a:r>
            <a:r>
              <a:rPr lang="bg-BG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–</a:t>
            </a:r>
            <a:r>
              <a:rPr lang="bg-BG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  <a:p>
            <a:pPr marL="2697163" indent="-26971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bg-BG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здадена е в България през 1985 година.</a:t>
            </a:r>
          </a:p>
          <a:p>
            <a:pPr marL="2697163" indent="-26971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нея са вписани вече изчезналите,</a:t>
            </a:r>
          </a:p>
          <a:p>
            <a:pPr marL="2697163" indent="-26971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застрашените от изчезване и редките </a:t>
            </a:r>
          </a:p>
          <a:p>
            <a:pPr marL="2697163" indent="-26971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bg-BG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идове животни.</a:t>
            </a:r>
            <a:endParaRPr lang="bg-BG" sz="3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Бутон: връщане 6">
            <a:hlinkClick r:id="" action="ppaction://hlinkshowjump?jump=lastslideviewed" highlightClick="1"/>
          </p:cNvPr>
          <p:cNvSpPr/>
          <p:nvPr/>
        </p:nvSpPr>
        <p:spPr>
          <a:xfrm>
            <a:off x="8536840" y="1658104"/>
            <a:ext cx="558800" cy="555625"/>
          </a:xfrm>
          <a:prstGeom prst="actionButtonRetur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9935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"/>
            <a:ext cx="9174480" cy="6873240"/>
          </a:xfrm>
          <a:prstGeom prst="rect">
            <a:avLst/>
          </a:prstGeom>
        </p:spPr>
      </p:pic>
      <p:pic>
        <p:nvPicPr>
          <p:cNvPr id="8196" name="Picture 4" descr="http://www.zovnews.com/pic/home%7EuHn9HR%7EyzMLbe_j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5336" y="3676649"/>
            <a:ext cx="3979884" cy="2984913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80764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50596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6" name="Текстово поле 5"/>
          <p:cNvSpPr txBox="1"/>
          <p:nvPr/>
        </p:nvSpPr>
        <p:spPr>
          <a:xfrm>
            <a:off x="835062" y="152399"/>
            <a:ext cx="77013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Някои промени помагат на животните да оцеляват, но други им вредят.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8" name="Picture 6" descr="http://velqn.com/images/gola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95084">
            <a:off x="5229800" y="1397734"/>
            <a:ext cx="3139271" cy="2354453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www.overgas.bg/image/image_gallery?uuid=8ec97c5f-a001-45ee-9ff1-a504dfadbc15&amp;groupId=10157&amp;t=132731215215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892" y="3676650"/>
            <a:ext cx="4519253" cy="3015393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inews.bg/pictures/446088_375_282_4x3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77857">
            <a:off x="521467" y="1350422"/>
            <a:ext cx="3433298" cy="2572685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ОС\гифчета и картинки\различни гифчета\123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085" y="1783799"/>
            <a:ext cx="791161" cy="79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10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"/>
            <a:ext cx="9174480" cy="6873240"/>
          </a:xfrm>
          <a:prstGeom prst="rect">
            <a:avLst/>
          </a:prstGeom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80764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50596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5" name="Текстово поле 4"/>
          <p:cNvSpPr txBox="1"/>
          <p:nvPr/>
        </p:nvSpPr>
        <p:spPr>
          <a:xfrm>
            <a:off x="1219200" y="152399"/>
            <a:ext cx="66294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Като осигуряваме </a:t>
            </a: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благоприятна среда на живот за животните, </a:t>
            </a:r>
          </a:p>
          <a:p>
            <a:pPr lvl="0" algn="ctr">
              <a:defRPr/>
            </a:pP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ние се грижим и за себе си</a:t>
            </a: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http://www.parkzlatnipiasaci.com/wp-content/gallery/14-maj/14may-028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221976">
            <a:off x="239276" y="1707204"/>
            <a:ext cx="3226931" cy="2401705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balkani.org/wp-content/uploads/2013/11/DSCF888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768" y="4272579"/>
            <a:ext cx="3225952" cy="2419464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pgiu-elias-kaneti.webege.com/IMAGES/ecology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552" y="3772896"/>
            <a:ext cx="2449088" cy="2744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svejo.net/attachments/stories-photos/0186/5928/size_large/konkurs-za-risunka-ekologichen-ekotsentrichen-prosto-zelen.jpg?1359618038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26" b="94402" l="8015" r="896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153" r="13893"/>
          <a:stretch/>
        </p:blipFill>
        <p:spPr bwMode="auto">
          <a:xfrm>
            <a:off x="3518548" y="3772896"/>
            <a:ext cx="2835163" cy="3224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://www.duma.bg/sites/default/files/3501_230312.jpg?133251372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4052" y="1537394"/>
            <a:ext cx="3238500" cy="2428875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s://encrypted-tbn3.gstatic.com/images?q=tbn:ANd9GcSRXd7oKBBN2CfvgJ-0hTTueZOJuETHDwUEeK0Otaa1N8uyAu07U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45" y="1537392"/>
            <a:ext cx="2398395" cy="2398395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89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"/>
            <a:ext cx="9174480" cy="6873240"/>
          </a:xfrm>
          <a:prstGeom prst="rect">
            <a:avLst/>
          </a:prstGeom>
        </p:spPr>
      </p:pic>
      <p:sp>
        <p:nvSpPr>
          <p:cNvPr id="6" name="Текстово поле 5"/>
          <p:cNvSpPr txBox="1"/>
          <p:nvPr/>
        </p:nvSpPr>
        <p:spPr>
          <a:xfrm>
            <a:off x="259620" y="4285"/>
            <a:ext cx="86552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 природата съществува равновесие.</a:t>
            </a:r>
            <a:endParaRPr lang="bg-BG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80764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50596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5" name="Бутон: по избор 4">
            <a:hlinkClick r:id="rId3" action="ppaction://hlinksldjump" highlightClick="1"/>
          </p:cNvPr>
          <p:cNvSpPr/>
          <p:nvPr/>
        </p:nvSpPr>
        <p:spPr>
          <a:xfrm>
            <a:off x="7900962" y="6441734"/>
            <a:ext cx="604998" cy="363829"/>
          </a:xfrm>
          <a:prstGeom prst="actionButtonBlank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1600" dirty="0">
                <a:solidFill>
                  <a:srgbClr val="002060"/>
                </a:solidFill>
                <a:hlinkClick r:id="rId3" action="ppaction://hlinksldjump"/>
              </a:rPr>
              <a:t>план</a:t>
            </a:r>
            <a:endParaRPr lang="bg-BG" sz="1600" dirty="0">
              <a:solidFill>
                <a:srgbClr val="002060"/>
              </a:solidFill>
            </a:endParaRPr>
          </a:p>
        </p:txBody>
      </p:sp>
      <p:pic>
        <p:nvPicPr>
          <p:cNvPr id="6146" name="Picture 2" descr="http://bio.kasida.bg/_details/DyrvenikubchetasbukviicifriHapeEcoToys-131125-124124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57" b="90000" l="10000" r="90000">
                        <a14:foregroundMark x1="20571" y1="67714" x2="26571" y2="68286"/>
                        <a14:foregroundMark x1="25714" y1="58571" x2="29143" y2="58571"/>
                        <a14:foregroundMark x1="65714" y1="37714" x2="63143" y2="42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400" t="9027" r="5372" b="16915"/>
          <a:stretch/>
        </p:blipFill>
        <p:spPr bwMode="auto">
          <a:xfrm>
            <a:off x="259620" y="3671272"/>
            <a:ext cx="3093180" cy="3171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toy.store.bg/prdimg/96896/pyzel-kubche-v-kubche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9440" y="3835400"/>
            <a:ext cx="1813560" cy="302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Текстово поле 8"/>
          <p:cNvSpPr txBox="1"/>
          <p:nvPr/>
        </p:nvSpPr>
        <p:spPr>
          <a:xfrm>
            <a:off x="210750" y="835282"/>
            <a:ext cx="76108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Разгледайте постройките от кубчета.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E:\ОС\гифчета и картинки\различни гифчета\12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769" y="768296"/>
            <a:ext cx="657191" cy="65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Текстово поле 10"/>
          <p:cNvSpPr txBox="1"/>
          <p:nvPr/>
        </p:nvSpPr>
        <p:spPr>
          <a:xfrm>
            <a:off x="241230" y="1359325"/>
            <a:ext cx="86920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Кой поддържа горните кубчета да не падат?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Текстово поле 11"/>
          <p:cNvSpPr txBox="1"/>
          <p:nvPr/>
        </p:nvSpPr>
        <p:spPr>
          <a:xfrm>
            <a:off x="306505" y="1882545"/>
            <a:ext cx="798787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Горните кубчета се поддържат от лежащите под тях. </a:t>
            </a: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Кубчетата не падат, защото постройката е в </a:t>
            </a:r>
            <a:r>
              <a:rPr lang="bg-BG" sz="28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равновесие</a:t>
            </a:r>
            <a:r>
              <a:rPr lang="bg-BG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E:\ОС\гифчета и картинки\различни гифчета\12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20" y="3195591"/>
            <a:ext cx="657191" cy="65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Текстово поле 13"/>
          <p:cNvSpPr txBox="1"/>
          <p:nvPr/>
        </p:nvSpPr>
        <p:spPr>
          <a:xfrm>
            <a:off x="886331" y="3275565"/>
            <a:ext cx="79076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Какво ще се случи, ако изтеглим едно от </a:t>
            </a:r>
          </a:p>
          <a:p>
            <a:pPr lvl="0">
              <a:defRPr/>
            </a:pPr>
            <a:r>
              <a:rPr lang="bg-BG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долните кубчета?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Текстово поле 14"/>
          <p:cNvSpPr txBox="1"/>
          <p:nvPr/>
        </p:nvSpPr>
        <p:spPr>
          <a:xfrm>
            <a:off x="5001360" y="4564518"/>
            <a:ext cx="414264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Равновесието ще се</a:t>
            </a:r>
          </a:p>
          <a:p>
            <a:pPr lvl="0">
              <a:defRPr/>
            </a:pPr>
            <a:r>
              <a:rPr lang="bg-BG" sz="28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наруши</a:t>
            </a: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 цялата постройка ще падне.</a:t>
            </a:r>
          </a:p>
        </p:txBody>
      </p:sp>
    </p:spTree>
    <p:extLst>
      <p:ext uri="{BB962C8B-B14F-4D97-AF65-F5344CB8AC3E}">
        <p14:creationId xmlns:p14="http://schemas.microsoft.com/office/powerpoint/2010/main" val="179254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7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2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"/>
            <a:ext cx="9174480" cy="6873240"/>
          </a:xfrm>
          <a:prstGeom prst="rect">
            <a:avLst/>
          </a:prstGeom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80764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50596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5" name="Текстово поле 4"/>
          <p:cNvSpPr txBox="1"/>
          <p:nvPr/>
        </p:nvSpPr>
        <p:spPr>
          <a:xfrm>
            <a:off x="228600" y="152399"/>
            <a:ext cx="872304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Подобно нещо може да се случи в природата, защото </a:t>
            </a: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животните в дадена среда са свързани помежду си</a:t>
            </a: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Текстово поле 5"/>
          <p:cNvSpPr txBox="1"/>
          <p:nvPr/>
        </p:nvSpPr>
        <p:spPr>
          <a:xfrm>
            <a:off x="902905" y="1537394"/>
            <a:ext cx="761829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Ако унищожим само един вид от тях, това ще се отрази на всички останали.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Текстово поле 6"/>
          <p:cNvSpPr txBox="1"/>
          <p:nvPr/>
        </p:nvSpPr>
        <p:spPr>
          <a:xfrm>
            <a:off x="241230" y="2491501"/>
            <a:ext cx="18161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Пример: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0" name="Picture 4" descr="http://imamproblem.com/wp-content/uploads/2012/06/mosquito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264" y="4593486"/>
            <a:ext cx="3171865" cy="2098557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ddd-burgas.com/images/unishtojavane-komari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513">
                        <a14:foregroundMark x1="7435" y1="46269" x2="27138" y2="43781"/>
                        <a14:foregroundMark x1="5204" y1="29353" x2="16357" y2="37313"/>
                        <a14:foregroundMark x1="13011" y1="58706" x2="17100" y2="55721"/>
                        <a14:foregroundMark x1="29740" y1="66667" x2="26766" y2="72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905" y="2826567"/>
            <a:ext cx="2562225" cy="1914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credoweb.bg/images/HealthArticle/article_9977_thema63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5611" y="2507479"/>
            <a:ext cx="2828990" cy="2406887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razkritia.com/wp-content/uploads/2012/06/%D0%BA%D0%BE%D0%BC%D0%B0%D1%80%D0%B8-%D0%BC%D1%83%D1%82%D0%B0%D0%BD%D1%82%D0%B8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24601" y="2507479"/>
            <a:ext cx="2627039" cy="2406887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Текстово поле 11"/>
          <p:cNvSpPr txBox="1"/>
          <p:nvPr/>
        </p:nvSpPr>
        <p:spPr>
          <a:xfrm>
            <a:off x="3611826" y="4863674"/>
            <a:ext cx="542554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Комарите са вредни за човека, защото пренасят болести.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E:\ОС\гифчета и картинки\различни гифчета\12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280" y="6173307"/>
            <a:ext cx="544060" cy="54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Текстово поле 13"/>
          <p:cNvSpPr txBox="1"/>
          <p:nvPr/>
        </p:nvSpPr>
        <p:spPr>
          <a:xfrm>
            <a:off x="5482910" y="5974567"/>
            <a:ext cx="30382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Но трябва ли да </a:t>
            </a:r>
          </a:p>
          <a:p>
            <a:pPr lvl="0">
              <a:defRPr/>
            </a:pPr>
            <a:r>
              <a:rPr lang="bg-BG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ги унищожаваме?</a:t>
            </a:r>
            <a:endParaRPr lang="bg-BG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1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"/>
            <a:ext cx="9174480" cy="6873240"/>
          </a:xfrm>
          <a:prstGeom prst="rect">
            <a:avLst/>
          </a:prstGeom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80764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50596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pic>
        <p:nvPicPr>
          <p:cNvPr id="5" name="Picture 2" descr="http://ddd-burgas.com/images/unishtojavane-komari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513">
                        <a14:foregroundMark x1="7435" y1="46269" x2="27138" y2="43781"/>
                        <a14:foregroundMark x1="5204" y1="29353" x2="16357" y2="37313"/>
                        <a14:foregroundMark x1="13011" y1="58706" x2="17100" y2="55721"/>
                        <a14:foregroundMark x1="29740" y1="66667" x2="26766" y2="72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1611695" cy="1204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ово поле 5"/>
          <p:cNvSpPr txBox="1"/>
          <p:nvPr/>
        </p:nvSpPr>
        <p:spPr>
          <a:xfrm>
            <a:off x="458755" y="1984464"/>
            <a:ext cx="13037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комар</a:t>
            </a:r>
          </a:p>
        </p:txBody>
      </p:sp>
      <p:cxnSp>
        <p:nvCxnSpPr>
          <p:cNvPr id="7" name="Съединител &quot;права стрелка&quot; 6"/>
          <p:cNvCxnSpPr/>
          <p:nvPr/>
        </p:nvCxnSpPr>
        <p:spPr>
          <a:xfrm flipV="1">
            <a:off x="1916495" y="609600"/>
            <a:ext cx="1283905" cy="685800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Текстово поле 8"/>
          <p:cNvSpPr txBox="1"/>
          <p:nvPr/>
        </p:nvSpPr>
        <p:spPr>
          <a:xfrm rot="19818727">
            <a:off x="1518513" y="387336"/>
            <a:ext cx="16514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х</a:t>
            </a:r>
            <a:r>
              <a:rPr lang="bg-BG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рана за</a:t>
            </a:r>
            <a:endParaRPr lang="bg-BG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Arial" panose="020B0604020202020204" pitchFamily="34" charset="0"/>
            </a:endParaRPr>
          </a:p>
        </p:txBody>
      </p:sp>
      <p:cxnSp>
        <p:nvCxnSpPr>
          <p:cNvPr id="11" name="Съединител &quot;права стрелка&quot; 10"/>
          <p:cNvCxnSpPr/>
          <p:nvPr/>
        </p:nvCxnSpPr>
        <p:spPr>
          <a:xfrm>
            <a:off x="1928992" y="1447800"/>
            <a:ext cx="1271408" cy="533400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Текстово поле 13"/>
          <p:cNvSpPr txBox="1"/>
          <p:nvPr/>
        </p:nvSpPr>
        <p:spPr>
          <a:xfrm rot="1272941">
            <a:off x="1562410" y="1650974"/>
            <a:ext cx="16514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х</a:t>
            </a:r>
            <a:r>
              <a:rPr lang="bg-BG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рана за</a:t>
            </a:r>
            <a:endParaRPr lang="bg-BG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Arial" panose="020B0604020202020204" pitchFamily="34" charset="0"/>
            </a:endParaRPr>
          </a:p>
        </p:txBody>
      </p:sp>
      <p:pic>
        <p:nvPicPr>
          <p:cNvPr id="15" name="Picture 9" descr="http://www.ribibg.com/pictures/tiny_picsimage/Ribite%20v%20Bulgaria/6aranovi%202_mazdr_kefal_babka_uklei/fish_m_k_b_m_br_ukl%281%29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46" b="88506" l="0" r="960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87040" y="17150"/>
            <a:ext cx="1600200" cy="832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Текстово поле 15"/>
          <p:cNvSpPr txBox="1"/>
          <p:nvPr/>
        </p:nvSpPr>
        <p:spPr>
          <a:xfrm>
            <a:off x="3135248" y="667434"/>
            <a:ext cx="23511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дребни риби</a:t>
            </a:r>
          </a:p>
        </p:txBody>
      </p:sp>
      <p:pic>
        <p:nvPicPr>
          <p:cNvPr id="17" name="Picture 9" descr="http://www.ribibg.com/pictures/tiny_picsimage/Ribite%20v%20Bulgaria/6aranovi%202_mazdr_kefal_babka_uklei/fish_m_k_b_m_br_ukl%281%29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46" b="88506" l="0" r="960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38600" y="263482"/>
            <a:ext cx="1600200" cy="832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http://www.peacekaz.net/wp-content/uploads/drozd_belobrovik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22" b="99424" l="5000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100" t="7759"/>
          <a:stretch/>
        </p:blipFill>
        <p:spPr bwMode="auto">
          <a:xfrm>
            <a:off x="3116239" y="1329005"/>
            <a:ext cx="1224136" cy="1377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Текстово поле 18"/>
          <p:cNvSpPr txBox="1"/>
          <p:nvPr/>
        </p:nvSpPr>
        <p:spPr>
          <a:xfrm>
            <a:off x="3787140" y="2307629"/>
            <a:ext cx="13660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птици</a:t>
            </a:r>
          </a:p>
        </p:txBody>
      </p:sp>
      <p:pic>
        <p:nvPicPr>
          <p:cNvPr id="20" name="Picture 2" descr="E:\ОС\гифчета и картинки\различни гифчета\123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156" y="1480276"/>
            <a:ext cx="544060" cy="54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Текстово поле 20"/>
          <p:cNvSpPr txBox="1"/>
          <p:nvPr/>
        </p:nvSpPr>
        <p:spPr>
          <a:xfrm>
            <a:off x="5638800" y="141857"/>
            <a:ext cx="331284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Като премахнем </a:t>
            </a:r>
          </a:p>
          <a:p>
            <a:pPr lvl="0">
              <a:defRPr/>
            </a:pP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всички комари, ще отнемем от храната на дребните риби и птици.</a:t>
            </a:r>
            <a:endParaRPr lang="bg-BG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Текстово поле 21"/>
          <p:cNvSpPr txBox="1"/>
          <p:nvPr/>
        </p:nvSpPr>
        <p:spPr>
          <a:xfrm>
            <a:off x="260075" y="2971913"/>
            <a:ext cx="73599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Част от тях могат да умрат от глад.</a:t>
            </a:r>
            <a:endParaRPr lang="bg-BG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" descr="E:\ОС\гифчета и картинки\различни гифчета\123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20" y="3638601"/>
            <a:ext cx="544060" cy="54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Текстово поле 23"/>
          <p:cNvSpPr txBox="1"/>
          <p:nvPr/>
        </p:nvSpPr>
        <p:spPr>
          <a:xfrm>
            <a:off x="744673" y="3495133"/>
            <a:ext cx="81481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Какво ще се случи с животните, които се хранят с птици и дребни риби?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6" descr="http://birdsinbulgaria.org/Images/Large/IMG_4529__.jpg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8" b="98776" l="3774" r="962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4247"/>
          <a:stretch/>
        </p:blipFill>
        <p:spPr bwMode="auto">
          <a:xfrm>
            <a:off x="1379881" y="4449240"/>
            <a:ext cx="1820519" cy="1850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http://www.ribibg.com/pictures/tiny_picsimage/Ribite%20v%20Bulgaria/6aranovi%202_mazdr_kefal_babka_uklei/fish_m_k_b_m_br_ukl%281%29.jpg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49" b="100000" l="0" r="979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867810">
            <a:off x="-72786" y="5445718"/>
            <a:ext cx="2366866" cy="1210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Текстово поле 27"/>
          <p:cNvSpPr txBox="1"/>
          <p:nvPr/>
        </p:nvSpPr>
        <p:spPr>
          <a:xfrm>
            <a:off x="3200401" y="4646094"/>
            <a:ext cx="575124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По-големите животни, които се хранят с рибки и птички също ще пострадат,защото ще останат без храна.</a:t>
            </a:r>
            <a:endParaRPr lang="bg-BG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39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7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25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4" grpId="0"/>
      <p:bldP spid="16" grpId="0"/>
      <p:bldP spid="19" grpId="0"/>
      <p:bldP spid="21" grpId="0"/>
      <p:bldP spid="22" grpId="0"/>
      <p:bldP spid="24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"/>
            <a:ext cx="9174480" cy="6873240"/>
          </a:xfrm>
          <a:prstGeom prst="rect">
            <a:avLst/>
          </a:prstGeom>
        </p:spPr>
      </p:pic>
      <p:sp>
        <p:nvSpPr>
          <p:cNvPr id="3" name="Пятиугольник 23">
            <a:hlinkClick r:id="" action="ppaction://hlinkshowjump?jump=nextslide"/>
          </p:cNvPr>
          <p:cNvSpPr/>
          <p:nvPr/>
        </p:nvSpPr>
        <p:spPr>
          <a:xfrm>
            <a:off x="880764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4" name="Пятиугольник 32">
            <a:hlinkClick r:id="" action="ppaction://hlinkshowjump?jump=previousslide"/>
          </p:cNvPr>
          <p:cNvSpPr/>
          <p:nvPr/>
        </p:nvSpPr>
        <p:spPr>
          <a:xfrm rot="10800000">
            <a:off x="8505960" y="6517563"/>
            <a:ext cx="288000" cy="288000"/>
          </a:xfrm>
          <a:prstGeom prst="homePlate">
            <a:avLst>
              <a:gd name="adj" fmla="val 142857"/>
            </a:avLst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5" name="Текстово поле 4"/>
          <p:cNvSpPr txBox="1"/>
          <p:nvPr/>
        </p:nvSpPr>
        <p:spPr>
          <a:xfrm>
            <a:off x="241230" y="228600"/>
            <a:ext cx="14351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Извод: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http://www.plovdiv-online.com/media/k2/items/cache/8be547c24d4e0185eb96acfa56f7689a_XL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710" y="849630"/>
            <a:ext cx="3429000" cy="2571750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Текстово поле 6"/>
          <p:cNvSpPr txBox="1"/>
          <p:nvPr/>
        </p:nvSpPr>
        <p:spPr>
          <a:xfrm>
            <a:off x="3886200" y="228713"/>
            <a:ext cx="506544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Когато унищожим всички комари, ние ще прекъснем хранителните вериги, в които те участват.</a:t>
            </a:r>
            <a:endParaRPr lang="bg-BG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ово поле 7"/>
          <p:cNvSpPr txBox="1"/>
          <p:nvPr/>
        </p:nvSpPr>
        <p:spPr>
          <a:xfrm>
            <a:off x="3733830" y="2467273"/>
            <a:ext cx="53949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Така ние нарушаваме равновесието в природата.</a:t>
            </a:r>
            <a:endParaRPr lang="bg-BG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70" name="Picture 6" descr="http://s.shirtpolis.com/prints/fb/rect_fb88aa4328a118e6c3dd76c42e2d53b02e51734c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r="22727"/>
          <a:stretch/>
        </p:blipFill>
        <p:spPr bwMode="auto">
          <a:xfrm>
            <a:off x="116700" y="4453353"/>
            <a:ext cx="914400" cy="1676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Текстово поле 11"/>
          <p:cNvSpPr txBox="1"/>
          <p:nvPr/>
        </p:nvSpPr>
        <p:spPr>
          <a:xfrm>
            <a:off x="985380" y="3891171"/>
            <a:ext cx="796365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bg-BG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Хората не трябва да се намесват в природата, преди да са проучили дали няма да навредят на живите</a:t>
            </a:r>
          </a:p>
          <a:p>
            <a:pPr lvl="0">
              <a:defRPr/>
            </a:pPr>
            <a:r>
              <a:rPr lang="bg-BG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</a:t>
            </a:r>
            <a:r>
              <a:rPr lang="bg-BG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рганизми.</a:t>
            </a:r>
            <a:endParaRPr lang="bg-BG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60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2" grpId="0"/>
    </p:bldLst>
  </p:timing>
</p:sld>
</file>

<file path=ppt/theme/theme1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951</TotalTime>
  <Words>1252</Words>
  <Application>Microsoft Office PowerPoint</Application>
  <PresentationFormat>Презентация на цял екран (4:3)</PresentationFormat>
  <Paragraphs>249</Paragraphs>
  <Slides>35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35</vt:i4>
      </vt:variant>
    </vt:vector>
  </HeadingPairs>
  <TitlesOfParts>
    <vt:vector size="36" baseType="lpstr">
      <vt:lpstr>Office тема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PC</dc:creator>
  <cp:lastModifiedBy>PC</cp:lastModifiedBy>
  <cp:revision>115</cp:revision>
  <dcterms:created xsi:type="dcterms:W3CDTF">2014-02-23T06:59:10Z</dcterms:created>
  <dcterms:modified xsi:type="dcterms:W3CDTF">2014-02-25T04:30:09Z</dcterms:modified>
</cp:coreProperties>
</file>