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5"/>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dirty="0"/>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42E2B-99F7-4495-BEB3-FBE453AF7C14}" type="datetimeFigureOut">
              <a:rPr lang="bg-BG" smtClean="0"/>
              <a:pPr/>
              <a:t>2.6.2017 г.</a:t>
            </a:fld>
            <a:endParaRPr lang="bg-BG" dirty="0"/>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dirty="0"/>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dirty="0"/>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BB3F4-59F0-459D-A71F-9B409D81BD23}" type="slidenum">
              <a:rPr lang="bg-BG" smtClean="0"/>
              <a:pPr/>
              <a:t>‹#›</a:t>
            </a:fld>
            <a:endParaRPr lang="bg-BG" dirty="0"/>
          </a:p>
        </p:txBody>
      </p:sp>
    </p:spTree>
    <p:extLst>
      <p:ext uri="{BB962C8B-B14F-4D97-AF65-F5344CB8AC3E}">
        <p14:creationId xmlns:p14="http://schemas.microsoft.com/office/powerpoint/2010/main" val="325912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normAutofit/>
          </a:bodyPr>
          <a:lstStyle/>
          <a:p>
            <a:endParaRPr lang="bg-BG" dirty="0"/>
          </a:p>
        </p:txBody>
      </p:sp>
      <p:sp>
        <p:nvSpPr>
          <p:cNvPr id="4" name="Контейнер за номер на слайда 3"/>
          <p:cNvSpPr>
            <a:spLocks noGrp="1"/>
          </p:cNvSpPr>
          <p:nvPr>
            <p:ph type="sldNum" sz="quarter" idx="10"/>
          </p:nvPr>
        </p:nvSpPr>
        <p:spPr/>
        <p:txBody>
          <a:bodyPr/>
          <a:lstStyle/>
          <a:p>
            <a:fld id="{42EBB3F4-59F0-459D-A71F-9B409D81BD23}" type="slidenum">
              <a:rPr lang="bg-BG" smtClean="0"/>
              <a:pPr/>
              <a:t>46</a:t>
            </a:fld>
            <a:endParaRPr lang="bg-BG"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7" name="Право съединение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лавие 28"/>
          <p:cNvSpPr>
            <a:spLocks noGrp="1"/>
          </p:cNvSpPr>
          <p:nvPr>
            <p:ph type="ctrTitle"/>
          </p:nvPr>
        </p:nvSpPr>
        <p:spPr>
          <a:xfrm>
            <a:off x="381000" y="4853411"/>
            <a:ext cx="8458200" cy="1222375"/>
          </a:xfrm>
        </p:spPr>
        <p:txBody>
          <a:bodyPr anchor="t"/>
          <a:lstStyle/>
          <a:p>
            <a:r>
              <a:rPr kumimoji="0" lang="bg-BG" smtClean="0"/>
              <a:t>Щракнете, за да редактирате стила на заглавието в образеца</a:t>
            </a:r>
            <a:endParaRPr kumimoji="0" lang="en-US"/>
          </a:p>
        </p:txBody>
      </p:sp>
      <p:sp>
        <p:nvSpPr>
          <p:cNvPr id="9" name="Подзаглавие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да редактирате стила на подзаглавията в образеца</a:t>
            </a:r>
            <a:endParaRPr kumimoji="0" lang="en-US"/>
          </a:p>
        </p:txBody>
      </p:sp>
      <p:sp>
        <p:nvSpPr>
          <p:cNvPr id="16" name="Контейнер за дата 15"/>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2" name="Контейнер за долния колонтитул 1"/>
          <p:cNvSpPr>
            <a:spLocks noGrp="1"/>
          </p:cNvSpPr>
          <p:nvPr>
            <p:ph type="ftr" sz="quarter" idx="11"/>
          </p:nvPr>
        </p:nvSpPr>
        <p:spPr/>
        <p:txBody>
          <a:bodyPr/>
          <a:lstStyle/>
          <a:p>
            <a:endParaRPr lang="bg-BG" dirty="0"/>
          </a:p>
        </p:txBody>
      </p:sp>
      <p:sp>
        <p:nvSpPr>
          <p:cNvPr id="15" name="Контейнер за номер на слайда 14"/>
          <p:cNvSpPr>
            <a:spLocks noGrp="1"/>
          </p:cNvSpPr>
          <p:nvPr>
            <p:ph type="sldNum" sz="quarter" idx="12"/>
          </p:nvPr>
        </p:nvSpPr>
        <p:spPr>
          <a:xfrm>
            <a:off x="8229600" y="6473952"/>
            <a:ext cx="758952" cy="246888"/>
          </a:xfrm>
        </p:spPr>
        <p:txBody>
          <a:bodyPr/>
          <a:lstStyle/>
          <a:p>
            <a:fld id="{6BF4BC6A-F2F2-4189-84A7-90C3E52F200B}" type="slidenum">
              <a:rPr lang="bg-BG" smtClean="0"/>
              <a:pPr/>
              <a:t>‹#›</a:t>
            </a:fld>
            <a:endParaRPr lang="bg-BG"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858000" y="549276"/>
            <a:ext cx="1828800" cy="5851525"/>
          </a:xfrm>
        </p:spPr>
        <p:txBody>
          <a:bodyPr vert="eaVert"/>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a:xfrm>
            <a:off x="457200" y="549276"/>
            <a:ext cx="6248400" cy="5851525"/>
          </a:xfrm>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2" name="Заглавие 2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27" name="Контейнер за съдържание 26"/>
          <p:cNvSpPr>
            <a:spLocks noGrp="1"/>
          </p:cNvSpPr>
          <p:nvPr>
            <p:ph idx="1"/>
          </p:nvPr>
        </p:nvSpPr>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5" name="Контейнер за дата 24"/>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19" name="Контейнер за долния колонтитул 18"/>
          <p:cNvSpPr>
            <a:spLocks noGrp="1"/>
          </p:cNvSpPr>
          <p:nvPr>
            <p:ph type="ftr" sz="quarter" idx="11"/>
          </p:nvPr>
        </p:nvSpPr>
        <p:spPr>
          <a:xfrm>
            <a:off x="3581400" y="76200"/>
            <a:ext cx="2895600" cy="288925"/>
          </a:xfrm>
        </p:spPr>
        <p:txBody>
          <a:bodyPr/>
          <a:lstStyle/>
          <a:p>
            <a:endParaRPr lang="bg-BG" dirty="0"/>
          </a:p>
        </p:txBody>
      </p:sp>
      <p:sp>
        <p:nvSpPr>
          <p:cNvPr id="16" name="Контейнер за номер на слайда 15"/>
          <p:cNvSpPr>
            <a:spLocks noGrp="1"/>
          </p:cNvSpPr>
          <p:nvPr>
            <p:ph type="sldNum" sz="quarter" idx="12"/>
          </p:nvPr>
        </p:nvSpPr>
        <p:spPr>
          <a:xfrm>
            <a:off x="8229600" y="6473952"/>
            <a:ext cx="758952" cy="246888"/>
          </a:xfrm>
        </p:spPr>
        <p:txBody>
          <a:bodyPr/>
          <a:lstStyle/>
          <a:p>
            <a:fld id="{6BF4BC6A-F2F2-4189-84A7-90C3E52F200B}" type="slidenum">
              <a:rPr lang="bg-BG" smtClean="0"/>
              <a:pPr/>
              <a:t>‹#›</a:t>
            </a:fld>
            <a:endParaRPr lang="bg-B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3">
        <a:schemeClr val="bg2"/>
      </p:bgRef>
    </p:bg>
    <p:spTree>
      <p:nvGrpSpPr>
        <p:cNvPr id="1" name=""/>
        <p:cNvGrpSpPr/>
        <p:nvPr/>
      </p:nvGrpSpPr>
      <p:grpSpPr>
        <a:xfrm>
          <a:off x="0" y="0"/>
          <a:ext cx="0" cy="0"/>
          <a:chOff x="0" y="0"/>
          <a:chExt cx="0" cy="0"/>
        </a:xfrm>
      </p:grpSpPr>
      <p:sp>
        <p:nvSpPr>
          <p:cNvPr id="7" name="Право съединение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ов контейне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 за да ред. стил на загл. в обр.</a:t>
            </a:r>
          </a:p>
        </p:txBody>
      </p:sp>
      <p:sp>
        <p:nvSpPr>
          <p:cNvPr id="19" name="Контейнер за дата 18"/>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11" name="Контейнер за долния колонтитул 10"/>
          <p:cNvSpPr>
            <a:spLocks noGrp="1"/>
          </p:cNvSpPr>
          <p:nvPr>
            <p:ph type="ftr" sz="quarter" idx="11"/>
          </p:nvPr>
        </p:nvSpPr>
        <p:spPr/>
        <p:txBody>
          <a:bodyPr/>
          <a:lstStyle/>
          <a:p>
            <a:endParaRPr lang="bg-BG" dirty="0"/>
          </a:p>
        </p:txBody>
      </p:sp>
      <p:sp>
        <p:nvSpPr>
          <p:cNvPr id="16" name="Контейнер за номер на слайда 15"/>
          <p:cNvSpPr>
            <a:spLocks noGrp="1"/>
          </p:cNvSpPr>
          <p:nvPr>
            <p:ph type="sldNum" sz="quarter" idx="12"/>
          </p:nvPr>
        </p:nvSpPr>
        <p:spPr/>
        <p:txBody>
          <a:bodyPr/>
          <a:lstStyle/>
          <a:p>
            <a:fld id="{6BF4BC6A-F2F2-4189-84A7-90C3E52F200B}" type="slidenum">
              <a:rPr lang="bg-BG" smtClean="0"/>
              <a:pPr/>
              <a:t>‹#›</a:t>
            </a:fld>
            <a:endParaRPr lang="bg-BG" dirty="0"/>
          </a:p>
        </p:txBody>
      </p:sp>
      <p:sp>
        <p:nvSpPr>
          <p:cNvPr id="8" name="Заглавие 7"/>
          <p:cNvSpPr>
            <a:spLocks noGrp="1"/>
          </p:cNvSpPr>
          <p:nvPr>
            <p:ph type="title"/>
          </p:nvPr>
        </p:nvSpPr>
        <p:spPr>
          <a:xfrm>
            <a:off x="180475" y="2947085"/>
            <a:ext cx="8686800" cy="1184825"/>
          </a:xfrm>
        </p:spPr>
        <p:txBody>
          <a:bodyPr rtlCol="0" anchor="t"/>
          <a:lstStyle>
            <a:lvl1pPr algn="r">
              <a:defRPr/>
            </a:lvl1pPr>
          </a:lstStyle>
          <a:p>
            <a:r>
              <a:rPr kumimoji="0" lang="bg-BG" smtClean="0"/>
              <a:t>Щракнете, за да редактирате стила на заглавието в образеца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0" name="Заглавие 19"/>
          <p:cNvSpPr>
            <a:spLocks noGrp="1"/>
          </p:cNvSpPr>
          <p:nvPr>
            <p:ph type="title"/>
          </p:nvPr>
        </p:nvSpPr>
        <p:spPr>
          <a:xfrm>
            <a:off x="301752" y="457200"/>
            <a:ext cx="8686800" cy="841248"/>
          </a:xfrm>
        </p:spPr>
        <p:txBody>
          <a:bodyPr/>
          <a:lstStyle/>
          <a:p>
            <a:r>
              <a:rPr kumimoji="0" lang="bg-BG" smtClean="0"/>
              <a:t>Щракнете, за да редактирате стила на заглавието в образеца</a:t>
            </a:r>
            <a:endParaRPr kumimoji="0" lang="en-US"/>
          </a:p>
        </p:txBody>
      </p:sp>
      <p:sp>
        <p:nvSpPr>
          <p:cNvPr id="14" name="Контейнер за съдържани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3" name="Контейнер за съдържани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1" name="Контейнер за дата 20"/>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10" name="Контейнер за долния колонтитул 9"/>
          <p:cNvSpPr>
            <a:spLocks noGrp="1"/>
          </p:cNvSpPr>
          <p:nvPr>
            <p:ph type="ftr" sz="quarter" idx="11"/>
          </p:nvPr>
        </p:nvSpPr>
        <p:spPr/>
        <p:txBody>
          <a:bodyPr/>
          <a:lstStyle/>
          <a:p>
            <a:endParaRPr lang="bg-BG" dirty="0"/>
          </a:p>
        </p:txBody>
      </p:sp>
      <p:sp>
        <p:nvSpPr>
          <p:cNvPr id="31" name="Контейнер за номер на слайда 30"/>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лавие 28"/>
          <p:cNvSpPr>
            <a:spLocks noGrp="1"/>
          </p:cNvSpPr>
          <p:nvPr>
            <p:ph type="title"/>
          </p:nvPr>
        </p:nvSpPr>
        <p:spPr>
          <a:xfrm>
            <a:off x="304800" y="5410200"/>
            <a:ext cx="8610600" cy="882650"/>
          </a:xfrm>
        </p:spPr>
        <p:txBody>
          <a:bodyPr anchor="ctr"/>
          <a:lstStyle>
            <a:lvl1pPr>
              <a:defRPr/>
            </a:lvl1pPr>
          </a:lstStyle>
          <a:p>
            <a:r>
              <a:rPr kumimoji="0" lang="bg-BG" smtClean="0"/>
              <a:t>Щракнете, за да редактирате стила на заглавието в образеца</a:t>
            </a:r>
            <a:endParaRPr kumimoji="0" lang="en-US"/>
          </a:p>
        </p:txBody>
      </p:sp>
      <p:sp>
        <p:nvSpPr>
          <p:cNvPr id="13" name="Текстов контейне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 за да ред. стил на загл. в обр.</a:t>
            </a:r>
          </a:p>
        </p:txBody>
      </p:sp>
      <p:sp>
        <p:nvSpPr>
          <p:cNvPr id="25" name="Текстов контейне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 за да ред. стил на загл. в обр.</a:t>
            </a:r>
          </a:p>
        </p:txBody>
      </p:sp>
      <p:sp>
        <p:nvSpPr>
          <p:cNvPr id="4" name="Контейнер за съдържани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8" name="Контейнер за съдържани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0" name="Контейнер за дата 9"/>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6" name="Контейнер за долния колонтитул 5"/>
          <p:cNvSpPr>
            <a:spLocks noGrp="1"/>
          </p:cNvSpPr>
          <p:nvPr>
            <p:ph type="ftr" sz="quarter" idx="11"/>
          </p:nvPr>
        </p:nvSpPr>
        <p:spPr/>
        <p:txBody>
          <a:bodyPr/>
          <a:lstStyle/>
          <a:p>
            <a:endParaRPr lang="bg-BG" dirty="0"/>
          </a:p>
        </p:txBody>
      </p:sp>
      <p:sp>
        <p:nvSpPr>
          <p:cNvPr id="7" name="Контейнер за номер на слайда 6"/>
          <p:cNvSpPr>
            <a:spLocks noGrp="1"/>
          </p:cNvSpPr>
          <p:nvPr>
            <p:ph type="sldNum" sz="quarter" idx="12"/>
          </p:nvPr>
        </p:nvSpPr>
        <p:spPr>
          <a:xfrm>
            <a:off x="8229600" y="6477000"/>
            <a:ext cx="762000" cy="246888"/>
          </a:xfrm>
        </p:spPr>
        <p:txBody>
          <a:bodyPr/>
          <a:lstStyle/>
          <a:p>
            <a:fld id="{6BF4BC6A-F2F2-4189-84A7-90C3E52F200B}" type="slidenum">
              <a:rPr lang="bg-BG" smtClean="0"/>
              <a:pPr/>
              <a:t>‹#›</a:t>
            </a:fld>
            <a:endParaRPr lang="bg-BG" dirty="0"/>
          </a:p>
        </p:txBody>
      </p:sp>
      <p:sp>
        <p:nvSpPr>
          <p:cNvPr id="11" name="Право съединение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30" name="Заглавие 29"/>
          <p:cNvSpPr>
            <a:spLocks noGrp="1"/>
          </p:cNvSpPr>
          <p:nvPr>
            <p:ph type="title"/>
          </p:nvPr>
        </p:nvSpPr>
        <p:spPr>
          <a:xfrm>
            <a:off x="301752" y="457200"/>
            <a:ext cx="8686800" cy="841248"/>
          </a:xfrm>
        </p:spPr>
        <p:txBody>
          <a:bodyPr/>
          <a:lstStyle/>
          <a:p>
            <a:r>
              <a:rPr kumimoji="0" lang="bg-BG" smtClean="0"/>
              <a:t>Щракнете, за да редактирате стила на заглавието в образеца</a:t>
            </a:r>
            <a:endParaRPr kumimoji="0" lang="en-US"/>
          </a:p>
        </p:txBody>
      </p:sp>
      <p:sp>
        <p:nvSpPr>
          <p:cNvPr id="12" name="Контейнер за дата 11"/>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21" name="Контейнер за долния колонтитул 20"/>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разен">
    <p:spTree>
      <p:nvGrpSpPr>
        <p:cNvPr id="1" name=""/>
        <p:cNvGrpSpPr/>
        <p:nvPr/>
      </p:nvGrpSpPr>
      <p:grpSpPr>
        <a:xfrm>
          <a:off x="0" y="0"/>
          <a:ext cx="0" cy="0"/>
          <a:chOff x="0" y="0"/>
          <a:chExt cx="0" cy="0"/>
        </a:xfrm>
      </p:grpSpPr>
      <p:sp>
        <p:nvSpPr>
          <p:cNvPr id="3" name="Контейнер за дата 2"/>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24" name="Контейнер за долния колонтитул 23"/>
          <p:cNvSpPr>
            <a:spLocks noGrp="1"/>
          </p:cNvSpPr>
          <p:nvPr>
            <p:ph type="ftr" sz="quarter" idx="11"/>
          </p:nvPr>
        </p:nvSpPr>
        <p:spPr/>
        <p:txBody>
          <a:bodyPr/>
          <a:lstStyle/>
          <a:p>
            <a:endParaRPr lang="bg-BG" dirty="0"/>
          </a:p>
        </p:txBody>
      </p:sp>
      <p:sp>
        <p:nvSpPr>
          <p:cNvPr id="7" name="Контейнер за номер на слайда 6"/>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sp>
        <p:nvSpPr>
          <p:cNvPr id="8" name="Право съединение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лавие 11"/>
          <p:cNvSpPr>
            <a:spLocks noGrp="1"/>
          </p:cNvSpPr>
          <p:nvPr>
            <p:ph type="title"/>
          </p:nvPr>
        </p:nvSpPr>
        <p:spPr>
          <a:xfrm>
            <a:off x="457200" y="5486400"/>
            <a:ext cx="8458200" cy="520700"/>
          </a:xfrm>
        </p:spPr>
        <p:txBody>
          <a:bodyPr anchor="ctr"/>
          <a:lstStyle>
            <a:lvl1pPr algn="l">
              <a:buNone/>
              <a:defRPr sz="2000" b="1"/>
            </a:lvl1pPr>
          </a:lstStyle>
          <a:p>
            <a:r>
              <a:rPr kumimoji="0" lang="bg-BG" smtClean="0"/>
              <a:t>Щракнете, за да редактирате стила на заглавието в образеца</a:t>
            </a:r>
            <a:endParaRPr kumimoji="0" lang="en-US"/>
          </a:p>
        </p:txBody>
      </p:sp>
      <p:sp>
        <p:nvSpPr>
          <p:cNvPr id="26" name="Текстов контейне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 за да ред. стил на загл. в обр.</a:t>
            </a:r>
          </a:p>
        </p:txBody>
      </p:sp>
      <p:sp>
        <p:nvSpPr>
          <p:cNvPr id="14" name="Контейнер за съдържани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5" name="Контейнер за дата 24"/>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29" name="Контейнер за долния колонтитул 28"/>
          <p:cNvSpPr>
            <a:spLocks noGrp="1"/>
          </p:cNvSpPr>
          <p:nvPr>
            <p:ph type="ftr" sz="quarter" idx="11"/>
          </p:nvPr>
        </p:nvSpPr>
        <p:spPr/>
        <p:txBody>
          <a:bodyPr/>
          <a:lstStyle/>
          <a:p>
            <a:endParaRPr lang="bg-BG" dirty="0"/>
          </a:p>
        </p:txBody>
      </p:sp>
      <p:sp>
        <p:nvSpPr>
          <p:cNvPr id="7" name="Контейнер за номер на слайда 6"/>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13" name="Контейнер за картина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bg-BG" dirty="0" smtClean="0"/>
              <a:t>Щракнете върху иконата, за да добавите картина</a:t>
            </a:r>
            <a:endParaRPr kumimoji="0" lang="en-US" dirty="0"/>
          </a:p>
        </p:txBody>
      </p:sp>
      <p:sp>
        <p:nvSpPr>
          <p:cNvPr id="7" name="Контейнер за дата 6"/>
          <p:cNvSpPr>
            <a:spLocks noGrp="1"/>
          </p:cNvSpPr>
          <p:nvPr>
            <p:ph type="dt" sz="half" idx="10"/>
          </p:nvPr>
        </p:nvSpPr>
        <p:spPr/>
        <p:txBody>
          <a:bodyPr/>
          <a:lstStyle/>
          <a:p>
            <a:fld id="{22B35730-BCF4-4396-B8B9-CDCD4DB8B04E}" type="datetimeFigureOut">
              <a:rPr lang="bg-BG" smtClean="0"/>
              <a:pPr/>
              <a:t>2.6.2017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31" name="Контейнер за номер на слайда 30"/>
          <p:cNvSpPr>
            <a:spLocks noGrp="1"/>
          </p:cNvSpPr>
          <p:nvPr>
            <p:ph type="sldNum" sz="quarter" idx="12"/>
          </p:nvPr>
        </p:nvSpPr>
        <p:spPr/>
        <p:txBody>
          <a:bodyPr/>
          <a:lstStyle/>
          <a:p>
            <a:fld id="{6BF4BC6A-F2F2-4189-84A7-90C3E52F200B}" type="slidenum">
              <a:rPr lang="bg-BG" smtClean="0"/>
              <a:pPr/>
              <a:t>‹#›</a:t>
            </a:fld>
            <a:endParaRPr lang="bg-BG" dirty="0"/>
          </a:p>
        </p:txBody>
      </p:sp>
      <p:sp>
        <p:nvSpPr>
          <p:cNvPr id="17" name="Заглавие 16"/>
          <p:cNvSpPr>
            <a:spLocks noGrp="1"/>
          </p:cNvSpPr>
          <p:nvPr>
            <p:ph type="title"/>
          </p:nvPr>
        </p:nvSpPr>
        <p:spPr>
          <a:xfrm>
            <a:off x="381000" y="4993760"/>
            <a:ext cx="5867400" cy="522288"/>
          </a:xfrm>
        </p:spPr>
        <p:txBody>
          <a:bodyPr anchor="ctr"/>
          <a:lstStyle>
            <a:lvl1pPr algn="l">
              <a:buNone/>
              <a:defRPr sz="2000" b="1"/>
            </a:lvl1pPr>
          </a:lstStyle>
          <a:p>
            <a:r>
              <a:rPr kumimoji="0" lang="bg-BG" smtClean="0"/>
              <a:t>Щракнете, за да редактирате стила на заглавието в образеца</a:t>
            </a:r>
            <a:endParaRPr kumimoji="0" lang="en-US"/>
          </a:p>
        </p:txBody>
      </p:sp>
      <p:sp>
        <p:nvSpPr>
          <p:cNvPr id="26" name="Текстов контейне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bg-BG" smtClean="0"/>
              <a:t>Щракн., за да ред. стил на загл. в обр.</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аво съединение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ов контейне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bg-BG" smtClean="0"/>
              <a:t>Щракн., за да ред. стил на загл. в обр.</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1" name="Контейнер за 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2B35730-BCF4-4396-B8B9-CDCD4DB8B04E}" type="datetimeFigureOut">
              <a:rPr lang="bg-BG" smtClean="0"/>
              <a:pPr/>
              <a:t>2.6.2017 г.</a:t>
            </a:fld>
            <a:endParaRPr lang="bg-BG" dirty="0"/>
          </a:p>
        </p:txBody>
      </p:sp>
      <p:sp>
        <p:nvSpPr>
          <p:cNvPr id="28" name="Контейнер за долния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bg-BG" dirty="0"/>
          </a:p>
        </p:txBody>
      </p:sp>
      <p:sp>
        <p:nvSpPr>
          <p:cNvPr id="5" name="Контейнер за номер на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BF4BC6A-F2F2-4189-84A7-90C3E52F200B}" type="slidenum">
              <a:rPr lang="bg-BG" smtClean="0"/>
              <a:pPr/>
              <a:t>‹#›</a:t>
            </a:fld>
            <a:endParaRPr lang="bg-BG" dirty="0"/>
          </a:p>
        </p:txBody>
      </p:sp>
      <p:sp>
        <p:nvSpPr>
          <p:cNvPr id="10" name="Контейнер за заглавие 9"/>
          <p:cNvSpPr>
            <a:spLocks noGrp="1"/>
          </p:cNvSpPr>
          <p:nvPr>
            <p:ph type="title"/>
          </p:nvPr>
        </p:nvSpPr>
        <p:spPr>
          <a:xfrm>
            <a:off x="304800" y="457200"/>
            <a:ext cx="8686800" cy="838200"/>
          </a:xfrm>
          <a:prstGeom prst="rect">
            <a:avLst/>
          </a:prstGeom>
        </p:spPr>
        <p:txBody>
          <a:bodyPr vert="horz" anchor="ctr">
            <a:normAutofit/>
          </a:bodyPr>
          <a:lstStyle/>
          <a:p>
            <a:r>
              <a:rPr kumimoji="0" lang="bg-BG" smtClean="0"/>
              <a:t>Щракнете, за да редактирате стила на заглавието в образеца</a:t>
            </a:r>
            <a:endParaRPr kumimoji="0" lang="en-US"/>
          </a:p>
        </p:txBody>
      </p:sp>
      <p:sp>
        <p:nvSpPr>
          <p:cNvPr id="9" name="Право съединение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аво съединение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g.wikipedia.org/wiki/%D0%9A%D1%8A%D1%82%D0%B8%D0%BD%D0%B0" TargetMode="External"/><Relationship Id="rId2" Type="http://schemas.openxmlformats.org/officeDocument/2006/relationships/hyperlink" Target="https://bg.wikipedia.org/wiki/%D0%A1%D1%82%D0%B0%D1%80%D0%B0_%D0%BF%D0%BB%D0%B0%D0%BD%D0%B8%D0%BD%D0%B0" TargetMode="External"/><Relationship Id="rId1" Type="http://schemas.openxmlformats.org/officeDocument/2006/relationships/slideLayout" Target="../slideLayouts/slideLayout2.xml"/><Relationship Id="rId6" Type="http://schemas.openxmlformats.org/officeDocument/2006/relationships/hyperlink" Target="https://bg.wikipedia.org/wiki/%D0%9F%D0%BB%D0%B0%D0%BD%D0%B8%D0%BD%D0%B0" TargetMode="External"/><Relationship Id="rId5" Type="http://schemas.openxmlformats.org/officeDocument/2006/relationships/hyperlink" Target="https://bg.wikipedia.org/wiki/%D0%94%D0%B5%D0%BB%D1%83%D0%B2%D0%B8%D0%B9" TargetMode="External"/><Relationship Id="rId4" Type="http://schemas.openxmlformats.org/officeDocument/2006/relationships/hyperlink" Target="https://bg.wikipedia.org/w/index.php?title=%D0%95%D1%80%D0%BE%D0%B7%D0%B8%D1%8F&amp;action=edit&amp;redlink=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g.wikipedia.org/wiki/%D0%A1%D0%BA%D0%B0%D0%BB%D0%BD%D0%B8_%D0%BF%D0%B8%D1%80%D0%B0%D0%BC%D0%B8%D0%B4%D0%B8" TargetMode="External"/><Relationship Id="rId7" Type="http://schemas.openxmlformats.org/officeDocument/2006/relationships/hyperlink" Target="https://bg.wikipedia.org/wiki/%D0%9A%D1%8A%D1%80%D0%BB%D0%B0%D0%BD%D0%BE%D0%B2%D0%BE" TargetMode="External"/><Relationship Id="rId2" Type="http://schemas.openxmlformats.org/officeDocument/2006/relationships/hyperlink" Target="https://bg.wikipedia.org/wiki/%D0%A2%D1%83%D1%80%D0%B8%D0%B7%D1%8A%D0%BC" TargetMode="External"/><Relationship Id="rId1" Type="http://schemas.openxmlformats.org/officeDocument/2006/relationships/slideLayout" Target="../slideLayouts/slideLayout2.xml"/><Relationship Id="rId6" Type="http://schemas.openxmlformats.org/officeDocument/2006/relationships/hyperlink" Target="https://bg.wikipedia.org/wiki/%D0%9C%D0%B5%D0%BB%D0%BD%D0%B8%D0%BA" TargetMode="External"/><Relationship Id="rId5" Type="http://schemas.openxmlformats.org/officeDocument/2006/relationships/hyperlink" Target="https://bg.wikipedia.org/wiki/%D0%9F%D0%B8%D1%80%D0%B8%D0%BD" TargetMode="External"/><Relationship Id="rId4" Type="http://schemas.openxmlformats.org/officeDocument/2006/relationships/hyperlink" Target="https://bg.wikipedia.org/wiki/%D0%91%D1%8A%D0%BB%D0%B3%D0%B0%D1%80%D0%B8%D1%8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g.wikipedia.org/wiki/%D0%A8%D0%B8%D1%80%D0%BE%D0%BA%D0%BE%D0%BB%D0%B8%D1%81%D1%82%D0%BD%D0%B8_%D1%80%D0%B0%D1%81%D1%82%D0%B5%D0%BD%D0%B8%D1%8F" TargetMode="External"/><Relationship Id="rId2" Type="http://schemas.openxmlformats.org/officeDocument/2006/relationships/hyperlink" Target="https://bg.wikipedia.org/wiki/%D0%9F%D1%8F%D1%81%D1%8A%D0%BA" TargetMode="External"/><Relationship Id="rId1" Type="http://schemas.openxmlformats.org/officeDocument/2006/relationships/slideLayout" Target="../slideLayouts/slideLayout2.xml"/><Relationship Id="rId6" Type="http://schemas.openxmlformats.org/officeDocument/2006/relationships/hyperlink" Target="https://bg.wikipedia.org/wiki/1960" TargetMode="External"/><Relationship Id="rId5" Type="http://schemas.openxmlformats.org/officeDocument/2006/relationships/hyperlink" Target="https://bg.wikipedia.org/wiki/%D0%9F%D1%80%D0%B8%D1%80%D0%BE%D0%B4%D0%BD%D0%B0_%D0%B7%D0%B0%D0%B1%D0%B5%D0%BB%D0%B5%D0%B6%D0%B8%D1%82%D0%B5%D0%BB%D0%BD%D0%BE%D1%81%D1%82" TargetMode="External"/><Relationship Id="rId4" Type="http://schemas.openxmlformats.org/officeDocument/2006/relationships/hyperlink" Target="https://bg.wikipedia.org/wiki/%D0%A2%D1%80%D0%B5%D0%B2%D0%B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bg.wikipedia.org/wiki/%D0%A2%D1%83%D1%80%D0%B8%D0%B7%D1%8A%D0%BC" TargetMode="External"/><Relationship Id="rId3" Type="http://schemas.openxmlformats.org/officeDocument/2006/relationships/hyperlink" Target="https://bg.wikipedia.org/wiki/%D0%9F%D0%B5%D1%89%D0%B5%D1%80%D0%B0" TargetMode="External"/><Relationship Id="rId7" Type="http://schemas.openxmlformats.org/officeDocument/2006/relationships/hyperlink" Target="https://bg.wikipedia.org/wiki/%D0%9E%D0%B1%D0%B8%D0%BA%D0%BD%D0%BE%D0%B2%D0%B5%D0%BD_%D1%81%D0%BC%D1%8A%D1%80%D1%87" TargetMode="External"/><Relationship Id="rId2" Type="http://schemas.openxmlformats.org/officeDocument/2006/relationships/hyperlink" Target="https://bg.wikipedia.org/wiki/%D0%92%D0%BE%D0%B4%D0%BD%D0%B0_%D0%B5%D1%80%D0%BE%D0%B7%D0%B8%D1%8F_%D0%BD%D0%B0_%D0%BF%D0%BE%D1%87%D0%B2%D0%B0%D1%82%D0%B0" TargetMode="External"/><Relationship Id="rId1" Type="http://schemas.openxmlformats.org/officeDocument/2006/relationships/slideLayout" Target="../slideLayouts/slideLayout2.xml"/><Relationship Id="rId6" Type="http://schemas.openxmlformats.org/officeDocument/2006/relationships/hyperlink" Target="https://bg.wikipedia.org/wiki/%D0%98%D0%B3%D0%BB%D0%BE%D0%BB%D0%B8%D1%81%D1%82%D0%BD%D0%B0_%D0%B3%D0%BE%D1%80%D0%B0" TargetMode="External"/><Relationship Id="rId11" Type="http://schemas.openxmlformats.org/officeDocument/2006/relationships/hyperlink" Target="https://bg.wikipedia.org/wiki/%D0%93%D0%BE%D0%BB%D1%8F%D0%BC_%D0%9F%D0%B5%D1%80%D1%81%D0%B5%D0%BD%D0%BA" TargetMode="External"/><Relationship Id="rId5" Type="http://schemas.openxmlformats.org/officeDocument/2006/relationships/hyperlink" Target="https://bg.wikipedia.org/wiki/%D0%9F%D0%BE%D0%BD%D0%BE%D1%80" TargetMode="External"/><Relationship Id="rId10" Type="http://schemas.openxmlformats.org/officeDocument/2006/relationships/hyperlink" Target="https://bg.wikipedia.org/wiki/%D0%A0%D0%BE%D0%B4%D0%BE%D0%BF%D0%B8" TargetMode="External"/><Relationship Id="rId4" Type="http://schemas.openxmlformats.org/officeDocument/2006/relationships/hyperlink" Target="https://bg.wikipedia.org/wiki/%D0%9C%D1%80%D0%B0%D0%BC%D0%BE%D1%80" TargetMode="External"/><Relationship Id="rId9" Type="http://schemas.openxmlformats.org/officeDocument/2006/relationships/hyperlink" Target="https://bg.wikipedia.org/w/index.php?title=%D0%95%D1%80%D0%BA%D1%8E%D0%BF%D1%80%D0%B8%D1%8F&amp;action=edit&amp;redlink=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g.wikipedia.org/wiki/%D0%9F%D1%80%D0%B5%D0%B4%D0%B1%D0%B0%D0%BB%D0%BA%D0%B0%D0%BD" TargetMode="External"/><Relationship Id="rId2" Type="http://schemas.openxmlformats.org/officeDocument/2006/relationships/hyperlink" Target="https://bg.wikipedia.org/wiki/%D0%A1%D0%BA%D0%B0%D0%BB%D0%B0" TargetMode="External"/><Relationship Id="rId1" Type="http://schemas.openxmlformats.org/officeDocument/2006/relationships/slideLayout" Target="../slideLayouts/slideLayout2.xml"/><Relationship Id="rId5" Type="http://schemas.openxmlformats.org/officeDocument/2006/relationships/hyperlink" Target="https://bg.wikipedia.org/wiki/%D0%A1%D1%82%D0%BE%D1%82%D0%B5_%D0%BD%D0%B0%D1%86%D0%B8%D0%BE%D0%BD%D0%B0%D0%BB%D0%BD%D0%B8_%D1%82%D1%83%D1%80%D0%B8%D1%81%D1%82%D0%B8%D1%87%D0%B5%D1%81%D0%BA%D0%B8_%D0%BE%D0%B1%D0%B5%D0%BA%D1%82%D0%B0" TargetMode="External"/><Relationship Id="rId4" Type="http://schemas.openxmlformats.org/officeDocument/2006/relationships/hyperlink" Target="https://bg.wikipedia.org/wiki/%D0%91%D0%B5%D0%BB%D0%BE%D0%B3%D1%80%D0%B0%D0%B4%D1%87%D0%B8%D0%B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bg.wikipedia.org/wiki/%D0%9A%D0%BE%D0%BD%D1%83%D1%81" TargetMode="External"/><Relationship Id="rId13" Type="http://schemas.openxmlformats.org/officeDocument/2006/relationships/hyperlink" Target="https://bg.wikipedia.org/wiki/%D0%9F%D1%80%D0%B8%D1%80%D0%BE%D0%B4%D0%BD%D0%B0_%D0%B7%D0%B0%D0%B1%D0%B5%D0%BB%D0%B5%D0%B6%D0%B8%D1%82%D0%B5%D0%BB%D0%BD%D0%BE%D1%81%D1%82" TargetMode="External"/><Relationship Id="rId3" Type="http://schemas.openxmlformats.org/officeDocument/2006/relationships/hyperlink" Target="https://bg.wikipedia.org/wiki/%D0%A1%D0%BA%D0%B0%D0%BB%D0%BD%D0%B8_%D0%BF%D0%B8%D1%80%D0%B0%D0%BC%D0%B8%D0%B4%D0%B8" TargetMode="External"/><Relationship Id="rId7" Type="http://schemas.openxmlformats.org/officeDocument/2006/relationships/hyperlink" Target="https://bg.wikipedia.org/wiki/%D0%9C%D0%B5%D1%82%D1%8A%D1%80" TargetMode="External"/><Relationship Id="rId12" Type="http://schemas.openxmlformats.org/officeDocument/2006/relationships/hyperlink" Target="https://bg.wikipedia.org/wiki/1964" TargetMode="External"/><Relationship Id="rId2" Type="http://schemas.openxmlformats.org/officeDocument/2006/relationships/hyperlink" Target="https://bg.wikipedia.org/wiki/%D0%A2%D1%83%D1%80%D0%B8%D0%B7%D1%8A%D0%BC" TargetMode="External"/><Relationship Id="rId1" Type="http://schemas.openxmlformats.org/officeDocument/2006/relationships/slideLayout" Target="../slideLayouts/slideLayout2.xml"/><Relationship Id="rId6" Type="http://schemas.openxmlformats.org/officeDocument/2006/relationships/hyperlink" Target="https://bg.wikipedia.org/wiki/%D0%A0%D0%B8%D0%BB%D0%B0" TargetMode="External"/><Relationship Id="rId11" Type="http://schemas.openxmlformats.org/officeDocument/2006/relationships/hyperlink" Target="https://bg.wikipedia.org/wiki/%D0%AE%D0%B3" TargetMode="External"/><Relationship Id="rId5" Type="http://schemas.openxmlformats.org/officeDocument/2006/relationships/hyperlink" Target="https://bg.wikipedia.org/wiki/%D0%97%D0%B0%D0%BF%D0%B0%D0%B4" TargetMode="External"/><Relationship Id="rId10" Type="http://schemas.openxmlformats.org/officeDocument/2006/relationships/hyperlink" Target="https://bg.wikipedia.org/wiki/%D0%A1%D0%B5%D0%B2%D0%B5%D1%80" TargetMode="External"/><Relationship Id="rId4" Type="http://schemas.openxmlformats.org/officeDocument/2006/relationships/hyperlink" Target="https://bg.wikipedia.org/wiki/%D0%A1%D1%82%D0%BE%D0%B1" TargetMode="External"/><Relationship Id="rId9" Type="http://schemas.openxmlformats.org/officeDocument/2006/relationships/hyperlink" Target="https://bg.wikipedia.org/wiki/%D0%93%D1%8A%D0%B1%D0%B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g.wikipedia.org/wiki/%D0%A6%D0%B5%D0%BB%D1%83%D0%B2%D0%BA%D0%B0" TargetMode="External"/><Relationship Id="rId2" Type="http://schemas.openxmlformats.org/officeDocument/2006/relationships/hyperlink" Target="https://bg.wikipedia.org/wiki/%D0%9B%D0%B5%D0%B3%D0%B5%D0%BD%D0%B4%D0%B0" TargetMode="External"/><Relationship Id="rId1" Type="http://schemas.openxmlformats.org/officeDocument/2006/relationships/slideLayout" Target="../slideLayouts/slideLayout2.xml"/><Relationship Id="rId4" Type="http://schemas.openxmlformats.org/officeDocument/2006/relationships/hyperlink" Target="https://bg.wikipedia.org/wiki/%D0%A5%D0%BE%D1%80%D0%B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g.wikipedia.org/wiki/%D0%A1%D0%B5%D0%B4%D0%B8%D0%BC%D0%B5%D0%BD%D1%82%D0%BD%D0%B0_%D1%81%D0%BA%D0%B0%D0%BB%D0%B0" TargetMode="External"/><Relationship Id="rId2" Type="http://schemas.openxmlformats.org/officeDocument/2006/relationships/hyperlink" Target="https://bg.wikipedia.org/wiki/%D0%A8%D0%B8%D1%80%D0%BE%D0%BA%D0%BE%D0%BB%D0%B8%D1%81%D1%82%D0%BD%D0%B8_%D1%80%D0%B0%D1%81%D1%82%D0%B5%D0%BD%D0%B8%D1%8F" TargetMode="External"/><Relationship Id="rId1" Type="http://schemas.openxmlformats.org/officeDocument/2006/relationships/slideLayout" Target="../slideLayouts/slideLayout2.xml"/><Relationship Id="rId5" Type="http://schemas.openxmlformats.org/officeDocument/2006/relationships/hyperlink" Target="https://bg.wikipedia.org/wiki/%D0%A7%D0%B5%D1%80%D0%B5%D0%BF%D0%B8%D1%88%D0%BA%D0%B8_%D0%BC%D0%B0%D0%BD%D0%B0%D1%81%D1%82%D0%B8%D1%80" TargetMode="External"/><Relationship Id="rId4" Type="http://schemas.openxmlformats.org/officeDocument/2006/relationships/hyperlink" Target="https://bg.wikipedia.org/w/index.php?title=%D0%90%D0%BB%D0%BF%D0%BE-%D0%A5%D0%B8%D0%BC%D0%B0%D0%BB%D0%B0%D0%B9%D1%81%D0%BA%D0%B0_%D0%BF%D0%BB%D0%B0%D0%BD%D0%B8%D0%BD%D1%81%D0%BA%D0%B0_%D0%B2%D0%B5%D1%80%D0%B8%D0%B3%D0%B0&amp;action=edit&amp;redlink=1"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zabelejitelnosti.info/2011/12/%D0%BA%D0%B0%D1%80%D0%BB%D1%83%D0%BA%D0%BE%D0%B2%D0%BE-%D0%B2-%D0%B8%D1%81%D0%BA%D1%8A%D1%80%D1%81%D0%BA%D0%BE%D1%82%D0%BE%20%D0%B4%D0%B5%D1%84%D0%B8%D0%BB%D0%B5/" TargetMode="External"/><Relationship Id="rId3" Type="http://schemas.openxmlformats.org/officeDocument/2006/relationships/hyperlink" Target="http://zabelejitelnosti.info/%D0%BF%D1%80%D0%B8%D1%80%D0%BE%D0%B4%D0%B0/" TargetMode="External"/><Relationship Id="rId7" Type="http://schemas.openxmlformats.org/officeDocument/2006/relationships/hyperlink" Target="http://zabelejitelnosti.info/2012/02/%D0%BC%D0%B5%D1%81%D1%82%D0%BD%D0%BE%D1%81%D1%82-%D1%81%D0%BA%D0%BE%D0%BA%D0%B0/" TargetMode="External"/><Relationship Id="rId2" Type="http://schemas.openxmlformats.org/officeDocument/2006/relationships/hyperlink" Target="http://zabelejitelnosti.info/%D1%81%D0%BA%D0%B0%D0%BB%D0%BD%D0%B8-%D1%84%D0%B5%D0%BD%D0%BE%D0%BC%D0%B5%D0%BD%D0%B8/%D1%81%D0%BA%D0%B0%D0%BB%D0%BD%D0%B8-%D0%BE%D0%B1%D1%80%D0%B0%D0%B7%D1%83%D0%B2%D0%B0%D0%BD%D0%B8%D1%8F/" TargetMode="External"/><Relationship Id="rId1" Type="http://schemas.openxmlformats.org/officeDocument/2006/relationships/slideLayout" Target="../slideLayouts/slideLayout2.xml"/><Relationship Id="rId6" Type="http://schemas.openxmlformats.org/officeDocument/2006/relationships/hyperlink" Target="http://zabelejitelnosti.info/%D1%81%D0%BA%D0%B0%D0%BB%D0%BD%D0%B8-%D1%84%D0%B5%D0%BD%D0%BE%D0%BC%D0%B5%D0%BD%D0%B8/" TargetMode="External"/><Relationship Id="rId5" Type="http://schemas.openxmlformats.org/officeDocument/2006/relationships/hyperlink" Target="https://zabelejitelnostite.wordpress.com/2012/01/09/%D1%81%D0%BA%D0%B0%D0%BB%D0%BD%D0%B8-%D0%BF%D0%B8%D1%80%D0%B0%D0%BC%D0%B8%D0%B4%D0%B8" TargetMode="External"/><Relationship Id="rId4" Type="http://schemas.openxmlformats.org/officeDocument/2006/relationships/hyperlink" Target="http://zabelejitelnosti.info/%D1%81%D0%BA%D0%B0%D0%BB%D0%BD%D0%B8-%D1%84%D0%B5%D0%BD%D0%BE%D0%BC%D0%B5%D0%BD%D0%B8/%D1%81%D0%BA%D0%B0%D0%BB%D0%BD%D0%B8-%D0%BA%D0%BE%D0%BC%D0%BF%D0%BE%D0%B7%D0%B8%D1%86%D0%B8%D0%B8/" TargetMode="External"/><Relationship Id="rId9" Type="http://schemas.openxmlformats.org/officeDocument/2006/relationships/hyperlink" Target="http://zabelejitelnosti.info/%D0%BF%D0%B5%D1%89%D0%B5%D1%80%D0%B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mgu.bg/geosites/images/chernite-kamuni/1.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bg.wikipedia.org/wiki/%D0%90%D0%B2%D0%B3%D1%83%D1%81%D1%82" TargetMode="External"/><Relationship Id="rId3" Type="http://schemas.openxmlformats.org/officeDocument/2006/relationships/hyperlink" Target="https://bg.wikipedia.org/wiki/%D0%92%D1%80%D1%8A%D1%85" TargetMode="External"/><Relationship Id="rId7" Type="http://schemas.openxmlformats.org/officeDocument/2006/relationships/hyperlink" Target="https://bg.wikipedia.org/wiki/%D0%9F%D0%BB%D0%B0%D1%82%D0%BE" TargetMode="External"/><Relationship Id="rId12" Type="http://schemas.openxmlformats.org/officeDocument/2006/relationships/hyperlink" Target="https://bg.wikipedia.org/wiki/%D0%91%D0%90%D0%9D" TargetMode="External"/><Relationship Id="rId2" Type="http://schemas.openxmlformats.org/officeDocument/2006/relationships/hyperlink" Target="https://bg.wikipedia.org/wiki/%D0%9C%D0%B5%D1%81%D1%82%D0%BD%D0%BE%D1%81%D1%82" TargetMode="External"/><Relationship Id="rId1" Type="http://schemas.openxmlformats.org/officeDocument/2006/relationships/slideLayout" Target="../slideLayouts/slideLayout2.xml"/><Relationship Id="rId6" Type="http://schemas.openxmlformats.org/officeDocument/2006/relationships/hyperlink" Target="https://bg.wikipedia.org/wiki/%D0%A0%D0%BE%D0%B4%D0%BE%D0%BF%D0%B8" TargetMode="External"/><Relationship Id="rId11" Type="http://schemas.openxmlformats.org/officeDocument/2006/relationships/hyperlink" Target="https://bg.wikipedia.org/wiki/%D0%9D%D0%B0%D1%86%D0%B8%D0%BE%D0%BD%D0%B0%D0%BB%D0%B5%D0%BD_%D0%B0%D1%80%D1%85%D0%B5%D0%BE%D0%BB%D0%BE%D0%B3%D0%B8%D1%87%D0%B5%D1%81%D0%BA%D0%B8_%D0%B8%D0%BD%D1%81%D1%82%D0%B8%D1%82%D1%83%D1%82_%D1%81_%D0%BC%D1%83%D0%B7%D0%B5%D0%B9" TargetMode="External"/><Relationship Id="rId5" Type="http://schemas.openxmlformats.org/officeDocument/2006/relationships/hyperlink" Target="https://bg.wikipedia.org/wiki/%D0%9C%D0%BE%D1%81%D1%82%D0%BE%D0%B2%D0%BE" TargetMode="External"/><Relationship Id="rId10" Type="http://schemas.openxmlformats.org/officeDocument/2006/relationships/hyperlink" Target="https://bg.wikipedia.org/wiki/%D0%9A%D0%B0%D1%80%D0%B0%D0%B4%D0%B6%D0%BE%D0%B2_%D0%BA%D0%B0%D0%BC%D1%8A%D0%BA" TargetMode="External"/><Relationship Id="rId4" Type="http://schemas.openxmlformats.org/officeDocument/2006/relationships/hyperlink" Target="https://bg.wikipedia.org/wiki/%D0%A1%D0%B5%D0%BB%D0%BE" TargetMode="External"/><Relationship Id="rId9" Type="http://schemas.openxmlformats.org/officeDocument/2006/relationships/hyperlink" Target="https://bg.wikipedia.org/wiki/2003"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bg.wikipedia.org/wiki/%D0%91%D1%8A%D0%BB%D0%B3%D0%B0%D1%80%D0%B8%D1%8F" TargetMode="External"/><Relationship Id="rId2" Type="http://schemas.openxmlformats.org/officeDocument/2006/relationships/hyperlink" Target="https://bg.wikipedia.org/wiki/%D0%92%D0%B8%D1%82%D0%BE%D1%88%D0%B0" TargetMode="External"/><Relationship Id="rId1" Type="http://schemas.openxmlformats.org/officeDocument/2006/relationships/slideLayout" Target="../slideLayouts/slideLayout2.xml"/><Relationship Id="rId6" Type="http://schemas.openxmlformats.org/officeDocument/2006/relationships/hyperlink" Target="https://bg.wikipedia.org/wiki/%D0%A7%D0%B5%D1%80%D0%BD%D0%B8_%D0%B2%D1%80%D1%8A%D1%85" TargetMode="External"/><Relationship Id="rId5" Type="http://schemas.openxmlformats.org/officeDocument/2006/relationships/hyperlink" Target="https://bg.wikipedia.org/wiki/%D0%9B%D0%B8%D1%88%D0%B5%D0%B9" TargetMode="External"/><Relationship Id="rId4" Type="http://schemas.openxmlformats.org/officeDocument/2006/relationships/hyperlink" Target="https://bg.wikipedia.org/wiki/%D0%92%D0%BB%D0%B0%D0%B4%D0%B0%D0%B9%D1%81%D0%BA%D0%B0_%D1%80%D0%B5%D0%BA%D0%B0"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bg.wikipedia.org/w/index.php?title=%D0%90%D0%BB%D0%BF%D0%BE-%D0%A5%D0%B8%D0%BC%D0%B0%D0%BB%D0%B0%D0%B9%D1%81%D0%BA%D0%B0_%D0%BF%D0%BB%D0%B0%D0%BD%D0%B8%D0%BD%D1%81%D0%BA%D0%B0_%D0%B2%D0%B5%D1%80%D0%B8%D0%B3%D0%B0&amp;action=edit&amp;redlink=1" TargetMode="External"/><Relationship Id="rId3" Type="http://schemas.openxmlformats.org/officeDocument/2006/relationships/hyperlink" Target="https://bg.wikipedia.org/wiki/%D0%9B%D1%8E%D1%82%D0%B8%D0%B1%D1%80%D0%BE%D0%B4" TargetMode="External"/><Relationship Id="rId7" Type="http://schemas.openxmlformats.org/officeDocument/2006/relationships/hyperlink" Target="https://bg.wikipedia.org/wiki/%D0%A1%D0%B5%D0%B4%D0%B8%D0%BC%D0%B5%D0%BD%D1%82%D0%BD%D0%B0_%D1%81%D0%BA%D0%B0%D0%BB%D0%B0" TargetMode="External"/><Relationship Id="rId2" Type="http://schemas.openxmlformats.org/officeDocument/2006/relationships/hyperlink" Target="https://bg.wikipedia.org/wiki/%D0%98%D1%81%D0%BA%D1%8A%D1%80%D1%81%D0%BA%D0%B8_%D0%BF%D1%80%D0%BE%D0%BB%D0%BE%D0%BC" TargetMode="External"/><Relationship Id="rId1" Type="http://schemas.openxmlformats.org/officeDocument/2006/relationships/slideLayout" Target="../slideLayouts/slideLayout2.xml"/><Relationship Id="rId6" Type="http://schemas.openxmlformats.org/officeDocument/2006/relationships/hyperlink" Target="https://bg.wikipedia.org/wiki/%D0%A8%D0%B8%D1%80%D0%BE%D0%BA%D0%BE%D0%BB%D0%B8%D1%81%D1%82%D0%BD%D0%B8_%D1%80%D0%B0%D1%81%D1%82%D0%B5%D0%BD%D0%B8%D1%8F" TargetMode="External"/><Relationship Id="rId5" Type="http://schemas.openxmlformats.org/officeDocument/2006/relationships/hyperlink" Target="https://bg.wikipedia.org/wiki/%D0%92%D1%80%D0%B0%D1%87%D0%B0%D0%BD%D1%81%D0%BA%D0%B0_%D0%BF%D0%BB%D0%B0%D0%BD%D0%B8%D0%BD%D0%B0" TargetMode="External"/><Relationship Id="rId4" Type="http://schemas.openxmlformats.org/officeDocument/2006/relationships/hyperlink" Target="https://bg.wikipedia.org/wiki/%D0%98%D1%81%D0%BA%D1%8A%D1%80" TargetMode="External"/><Relationship Id="rId9" Type="http://schemas.openxmlformats.org/officeDocument/2006/relationships/hyperlink" Target="https://bg.wikipedia.org/wiki/%D0%A7%D0%B5%D1%80%D0%B5%D0%BF%D0%B8%D1%88%D0%BA%D0%B8_%D0%BC%D0%B0%D0%BD%D0%B0%D1%81%D1%82%D0%B8%D1%80"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bg.wikipedia.org/wiki/%D0%9E%D0%B1%D1%89%D0%B5%D1%81%D1%82%D0%B2%D0%B5%D0%BD%D0%B0_%D1%82%D0%B0%D0%B9%D0%BD%D0%B0" TargetMode="External"/><Relationship Id="rId3" Type="http://schemas.openxmlformats.org/officeDocument/2006/relationships/hyperlink" Target="https://bg.wikipedia.org/wiki/%D0%9F%D1%80%D0%B8%D1%80%D0%BE%D0%B4%D0%BD%D0%B0_%D0%B7%D0%B0%D0%B1%D0%B5%D0%BB%D0%B5%D0%B6%D0%B8%D1%82%D0%B5%D0%BB%D0%BD%D0%BE%D1%81%D1%82" TargetMode="External"/><Relationship Id="rId7" Type="http://schemas.openxmlformats.org/officeDocument/2006/relationships/hyperlink" Target="https://bg.wikipedia.org/wiki/2003" TargetMode="External"/><Relationship Id="rId2" Type="http://schemas.openxmlformats.org/officeDocument/2006/relationships/hyperlink" Target="https://bg.wikipedia.org/w/index.php?title=%D0%A1%D0%BA%D0%B0%D0%BB%D0%B5%D0%BD_%D1%84%D0%B5%D0%BD%D0%BE%D0%BC%D0%B5%D0%BD&amp;action=edit&amp;redlink=1" TargetMode="External"/><Relationship Id="rId1" Type="http://schemas.openxmlformats.org/officeDocument/2006/relationships/slideLayout" Target="../slideLayouts/slideLayout2.xml"/><Relationship Id="rId6" Type="http://schemas.openxmlformats.org/officeDocument/2006/relationships/hyperlink" Target="https://bg.wikipedia.org/wiki/2002" TargetMode="External"/><Relationship Id="rId5" Type="http://schemas.openxmlformats.org/officeDocument/2006/relationships/hyperlink" Target="https://bg.wikipedia.org/wiki/1980" TargetMode="External"/><Relationship Id="rId4" Type="http://schemas.openxmlformats.org/officeDocument/2006/relationships/hyperlink" Target="https://bg.wikipedia.org/wiki/%D0%A1%D0%BE%D0%B7%D0%BE%D0%BF%D0%BE%D0%BB"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bg.wikipedia.org/wiki/%D0%9A%D1%80%D0%B0%D0%BB%D0%B8_%D0%9C%D0%B0%D1%80%D0%BA%D0%BE" TargetMode="External"/><Relationship Id="rId2" Type="http://schemas.openxmlformats.org/officeDocument/2006/relationships/hyperlink" Target="https://bg.wikipedia.org/wiki/%D0%95%D0%BB%D0%B5%D0%BD%D0%B0" TargetMode="External"/><Relationship Id="rId1" Type="http://schemas.openxmlformats.org/officeDocument/2006/relationships/slideLayout" Target="../slideLayouts/slideLayout2.xml"/><Relationship Id="rId4" Type="http://schemas.openxmlformats.org/officeDocument/2006/relationships/hyperlink" Target="https://bg.wikipedia.org/w/index.php?title=%D0%9E%D1%81%D1%82%D1%80%D0%B5%D1%86_(%D0%A1%D1%82%D0%B0%D1%80%D0%B0_%D0%BF%D0%BB%D0%B0%D0%BD%D0%B8%D0%BD%D0%B0)&amp;action=edit&amp;redlink=1"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bg.wikipedia.org/wiki/%D0%9C%D0%B0%D1%80%D0%BA%D0%BE%D0%B2%D0%B0_%D0%B4%D1%83%D0%BF%D0%BA%D0%B0" TargetMode="External"/><Relationship Id="rId3" Type="http://schemas.openxmlformats.org/officeDocument/2006/relationships/hyperlink" Target="https://bg.wikipedia.org/wiki/%D0%A1%D1%82%D0%B5%D0%BD%D0%B5%D1%82%D0%BE" TargetMode="External"/><Relationship Id="rId7" Type="http://schemas.openxmlformats.org/officeDocument/2006/relationships/hyperlink" Target="https://bg.wikipedia.org/wiki/%D0%92%D0%B0%D1%80%D0%BE%D0%B2%D0%B8%D0%BA" TargetMode="External"/><Relationship Id="rId2" Type="http://schemas.openxmlformats.org/officeDocument/2006/relationships/hyperlink" Target="https://bg.wikipedia.org/wiki/%D0%91%D0%B8%D0%BE%D1%81%D1%84%D0%B5%D1%80%D0%B5%D0%BD_%D1%80%D0%B5%D0%B7%D0%B5%D1%80%D0%B2%D0%B0%D1%82" TargetMode="External"/><Relationship Id="rId1" Type="http://schemas.openxmlformats.org/officeDocument/2006/relationships/slideLayout" Target="../slideLayouts/slideLayout2.xml"/><Relationship Id="rId6" Type="http://schemas.openxmlformats.org/officeDocument/2006/relationships/hyperlink" Target="https://bg.wikipedia.org/wiki/%D0%9F%D0%B5%D1%89%D0%B5%D1%80%D0%B0" TargetMode="External"/><Relationship Id="rId11" Type="http://schemas.openxmlformats.org/officeDocument/2006/relationships/hyperlink" Target="https://bg.wikipedia.org/w/index.php?title=%D0%92%D1%8A%D1%80%D1%82%D0%BE%D0%BF_(%D0%B3%D0%B5%D0%BE%D0%BC%D0%BE%D1%80%D1%84%D0%BE%D0%BB%D0%BE%D0%B3%D0%B8%D1%8F)&amp;action=edit&amp;redlink=1" TargetMode="External"/><Relationship Id="rId5" Type="http://schemas.openxmlformats.org/officeDocument/2006/relationships/hyperlink" Target="https://bg.wikipedia.org/wiki/%D0%A1%D1%82%D0%B0%D1%80%D0%B0_%D0%BF%D0%BB%D0%B0%D0%BD%D0%B8%D0%BD%D0%B0" TargetMode="External"/><Relationship Id="rId10" Type="http://schemas.openxmlformats.org/officeDocument/2006/relationships/hyperlink" Target="https://bg.wikipedia.org/wiki/%D0%9F%D0%BE%D0%BD%D0%BE%D1%80" TargetMode="External"/><Relationship Id="rId4" Type="http://schemas.openxmlformats.org/officeDocument/2006/relationships/hyperlink" Target="https://bg.wikipedia.org/wiki/%D0%A6%D0%B5%D0%BD%D1%82%D1%80%D0%B0%D0%BB%D0%B5%D0%BD_%D0%91%D0%B0%D0%BB%D0%BA%D0%B0%D0%BD_(%D0%BD%D0%B0%D1%86%D0%B8%D0%BE%D0%BD%D0%B0%D0%BB%D0%B5%D0%BD_%D0%BF%D0%B0%D1%80%D0%BA)" TargetMode="External"/><Relationship Id="rId9" Type="http://schemas.openxmlformats.org/officeDocument/2006/relationships/hyperlink" Target="https://bg.wikipedia.org/wiki/%D0%9A%D0%B0%D1%80%D1%81%D1%8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bg.wikipedia.org/wiki/%D0%92%D0%B0%D0%BB%D0%B5%D1%80%D0%B8%D1%8F_%D0%A4%D0%BE%D0%BB" TargetMode="External"/><Relationship Id="rId3" Type="http://schemas.openxmlformats.org/officeDocument/2006/relationships/hyperlink" Target="https://bg.wikipedia.org/wiki/%D0%9F%D0%BB%D0%B0%D1%82%D0%BE" TargetMode="External"/><Relationship Id="rId7" Type="http://schemas.openxmlformats.org/officeDocument/2006/relationships/hyperlink" Target="https://bg.wikipedia.org/wiki/%D0%9F%D0%B5%D1%80%D0%BF%D0%B5%D1%80%D0%B8%D0%BA%D0%BE%D0%BD" TargetMode="External"/><Relationship Id="rId2" Type="http://schemas.openxmlformats.org/officeDocument/2006/relationships/hyperlink" Target="https://bg.wikipedia.org/wiki/%D0%A1%D0%BA%D0%B0%D0%BB%D0%B0" TargetMode="External"/><Relationship Id="rId1" Type="http://schemas.openxmlformats.org/officeDocument/2006/relationships/slideLayout" Target="../slideLayouts/slideLayout2.xml"/><Relationship Id="rId6" Type="http://schemas.openxmlformats.org/officeDocument/2006/relationships/hyperlink" Target="https://bg.wikipedia.org/wiki/%D0%90%D1%81%D0%B5%D0%BD%D0%BE%D0%B2%D0%B3%D1%80%D0%B0%D0%B4" TargetMode="External"/><Relationship Id="rId5" Type="http://schemas.openxmlformats.org/officeDocument/2006/relationships/hyperlink" Target="https://bg.wikipedia.org/wiki/%D0%A1%D0%B0%D0%B1%D0%B0%D0%B7%D0%B8%D0%B9" TargetMode="External"/><Relationship Id="rId10" Type="http://schemas.openxmlformats.org/officeDocument/2006/relationships/hyperlink" Target="https://bg.wikipedia.org/wiki/%D0%9C%D0%B0%D0%BB%D0%B0_%D0%90%D0%B7%D0%B8%D1%8F" TargetMode="External"/><Relationship Id="rId4" Type="http://schemas.openxmlformats.org/officeDocument/2006/relationships/hyperlink" Target="https://bg.wikipedia.org/wiki/%D0%A0%D0%BE%D0%B4%D0%BE%D0%BF%D0%B8" TargetMode="External"/><Relationship Id="rId9" Type="http://schemas.openxmlformats.org/officeDocument/2006/relationships/hyperlink" Target="https://bg.wikipedia.org/wiki/%D0%A4%D1%80%D0%B8%D0%B3%D0%B8%D1%8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bg.wikipedia.org/wiki/1949" TargetMode="External"/><Relationship Id="rId13" Type="http://schemas.openxmlformats.org/officeDocument/2006/relationships/hyperlink" Target="https://bg.wikipedia.org/wiki/%D0%94%D0%BE%D0%B1%D1%80%D0%BE%D0%BC%D0%B8%D1%80_(%D1%81%D0%B5%D0%BB%D0%BE)" TargetMode="External"/><Relationship Id="rId3" Type="http://schemas.openxmlformats.org/officeDocument/2006/relationships/hyperlink" Target="https://bg.wikipedia.org/wiki/%D0%9E%D0%B1%D0%BB%D0%B0%D1%81%D1%82_%D0%92%D0%B0%D1%80%D0%BD%D0%B0" TargetMode="External"/><Relationship Id="rId7" Type="http://schemas.openxmlformats.org/officeDocument/2006/relationships/hyperlink" Target="https://bg.wikipedia.org/wiki/17_%D1%84%D0%B5%D0%B2%D1%80%D1%83%D0%B0%D1%80%D0%B8" TargetMode="External"/><Relationship Id="rId12" Type="http://schemas.openxmlformats.org/officeDocument/2006/relationships/hyperlink" Target="https://bg.wikipedia.org/wiki/%D0%92%D0%B0%D1%80%D0%BE%D0%B2%D0%B8%D0%BA" TargetMode="External"/><Relationship Id="rId2" Type="http://schemas.openxmlformats.org/officeDocument/2006/relationships/hyperlink" Target="https://bg.wikipedia.org/wiki/%D0%9F%D1%80%D0%B8%D1%80%D0%BE%D0%B4%D0%BD%D0%B0_%D0%B7%D0%B0%D0%B1%D0%B5%D0%BB%D0%B5%D0%B6%D0%B8%D1%82%D0%B5%D0%BB%D0%BD%D0%BE%D1%81%D1%82" TargetMode="External"/><Relationship Id="rId1" Type="http://schemas.openxmlformats.org/officeDocument/2006/relationships/slideLayout" Target="../slideLayouts/slideLayout2.xml"/><Relationship Id="rId6" Type="http://schemas.openxmlformats.org/officeDocument/2006/relationships/hyperlink" Target="https://bg.wikipedia.org/wiki/%D0%A7%D1%83%D0%B4%D0%BD%D0%B8%D1%82%D0%B5_%D1%81%D0%BA%D0%B0%D0%BB%D0%B8" TargetMode="External"/><Relationship Id="rId11" Type="http://schemas.openxmlformats.org/officeDocument/2006/relationships/hyperlink" Target="https://bg.wikipedia.org/wiki/%D0%9B%D1%83%D0%B4%D0%B0_%D0%9A%D0%B0%D0%BC%D1%87%D0%B8%D1%8F" TargetMode="External"/><Relationship Id="rId5" Type="http://schemas.openxmlformats.org/officeDocument/2006/relationships/hyperlink" Target="https://bg.wikipedia.org/wiki/%D0%90%D1%81%D0%BF%D0%B0%D1%80%D1%83%D1%85%D0%BE%D0%B2%D0%BE_(%D0%BE%D0%B1%D0%BB%D0%B0%D1%81%D1%82_%D0%92%D0%B0%D1%80%D0%BD%D0%B0)" TargetMode="External"/><Relationship Id="rId15" Type="http://schemas.openxmlformats.org/officeDocument/2006/relationships/hyperlink" Target="https://bg.wikipedia.org/wiki/%D0%90%D0%B9%D1%82%D0%BE%D1%81" TargetMode="External"/><Relationship Id="rId10" Type="http://schemas.openxmlformats.org/officeDocument/2006/relationships/hyperlink" Target="https://bg.wikipedia.org/w/index.php?title=%D0%95%D1%80%D0%BE%D0%B7%D0%B8%D1%8F&amp;action=edit&amp;redlink=1" TargetMode="External"/><Relationship Id="rId4" Type="http://schemas.openxmlformats.org/officeDocument/2006/relationships/hyperlink" Target="https://bg.wikipedia.org/wiki/%D0%9E%D0%B1%D1%89%D0%B8%D0%BD%D0%B0_%D0%94%D1%8A%D0%BB%D0%B3%D0%BE%D0%BF%D0%BE%D0%BB" TargetMode="External"/><Relationship Id="rId9" Type="http://schemas.openxmlformats.org/officeDocument/2006/relationships/hyperlink" Target="https://bg.wikipedia.org/wiki/%D0%A6%D0%BE%D0%BD%D0%B5%D0%B2%D0%BE_(%D1%8F%D0%B7%D0%BE%D0%B2%D0%B8%D1%80)" TargetMode="External"/><Relationship Id="rId14" Type="http://schemas.openxmlformats.org/officeDocument/2006/relationships/hyperlink" Target="https://bg.wikipedia.org/wiki/%D0%9F%D1%80%D0%BE%D0%B2%D0%B0%D0%B4%D0%B8%D1%8F"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bg.wikipedia.org/wiki/%D0%9F%D0%BE%D0%BD%D1%82%D0%B8%D0%B9%D1%81%D0%BA%D0%B0_%D0%B2%D0%B5%D0%B4%D1%80%D0%B8%D1%86%D0%B0" TargetMode="External"/><Relationship Id="rId13" Type="http://schemas.openxmlformats.org/officeDocument/2006/relationships/hyperlink" Target="https://bg.wikipedia.org/wiki/%D0%91%D1%83%D1%85%D0%B0%D0%BB" TargetMode="External"/><Relationship Id="rId3" Type="http://schemas.openxmlformats.org/officeDocument/2006/relationships/hyperlink" Target="https://bg.wikipedia.org/wiki/%D0%92%D0%B5%D1%81%D0%B5%D0%BB%D0%B8%D0%BD%D0%BE%D0%B2%D0%BE_(%D0%9E%D0%B1%D0%BB%D0%B0%D1%81%D1%82_%D0%A8%D1%83%D0%BC%D0%B5%D0%BD)" TargetMode="External"/><Relationship Id="rId7" Type="http://schemas.openxmlformats.org/officeDocument/2006/relationships/hyperlink" Target="https://bg.wikipedia.org/wiki/%D0%A7%D0%B5%D1%80%D0%B2%D0%B5%D0%BD_%D0%B1%D0%BE%D0%B6%D1%83%D1%80" TargetMode="External"/><Relationship Id="rId12" Type="http://schemas.openxmlformats.org/officeDocument/2006/relationships/hyperlink" Target="https://bg.wikipedia.org/wiki/%D0%94%D0%B8%D0%B2%D0%B0_%D1%81%D0%B2%D0%B8%D0%BD%D1%8F" TargetMode="External"/><Relationship Id="rId2" Type="http://schemas.openxmlformats.org/officeDocument/2006/relationships/hyperlink" Target="https://bg.wikipedia.org/wiki/%D0%A1%D1%82%D0%B0%D1%80%D0%B0_%D0%BF%D0%BB%D0%B0%D0%BD%D0%B8%D0%BD%D0%B0" TargetMode="External"/><Relationship Id="rId1" Type="http://schemas.openxmlformats.org/officeDocument/2006/relationships/slideLayout" Target="../slideLayouts/slideLayout2.xml"/><Relationship Id="rId6" Type="http://schemas.openxmlformats.org/officeDocument/2006/relationships/hyperlink" Target="https://bg.wikipedia.org/wiki/%D0%A1%D0%BA%D0%BE%D0%BA%D0%B0_(%D0%BF%D1%80%D0%B8%D1%80%D0%BE%D0%B4%D0%BD%D0%B0_%D0%B7%D0%B0%D0%B1%D0%B5%D0%BB%D0%B5%D0%B6%D0%B8%D1%82%D0%B5%D0%BB%D0%BD%D0%BE%D1%81%D1%82,_%D0%BE%D0%B1%D0%BB%D0%B0%D1%81%D1%82_%D0%A8%D1%83%D0%BC%D0%B5%D0%BD)" TargetMode="External"/><Relationship Id="rId11" Type="http://schemas.openxmlformats.org/officeDocument/2006/relationships/hyperlink" Target="https://bg.wikipedia.org/wiki/%D0%91%D0%BB%D0%B0%D0%B3%D0%BE%D1%80%D0%BE%D0%B4%D0%B5%D0%BD_%D0%B5%D0%BB%D0%B5%D0%BD" TargetMode="External"/><Relationship Id="rId5" Type="http://schemas.openxmlformats.org/officeDocument/2006/relationships/hyperlink" Target="https://bg.wikipedia.org/wiki/%D0%9C%D0%9E%D0%A1%D0%92" TargetMode="External"/><Relationship Id="rId10" Type="http://schemas.openxmlformats.org/officeDocument/2006/relationships/hyperlink" Target="https://bg.wikipedia.org/wiki/%D0%A1%D1%8A%D1%80%D0%BD%D0%B0" TargetMode="External"/><Relationship Id="rId4" Type="http://schemas.openxmlformats.org/officeDocument/2006/relationships/hyperlink" Target="https://bg.wikipedia.org/wiki/%D0%9E%D0%B1%D0%BB%D0%B0%D1%81%D1%82_%D0%A8%D1%83%D0%BC%D0%B5%D0%BD" TargetMode="External"/><Relationship Id="rId9" Type="http://schemas.openxmlformats.org/officeDocument/2006/relationships/hyperlink" Target="https://bg.wikipedia.org/w/index.php?title=%D0%9C%D0%BE%D0%BC%D0%BA%D0%BE%D0%B2%D0%B0_%D1%81%D1%8A%D0%BB%D0%B7%D0%B0&amp;action=edit&amp;redlink=1" TargetMode="External"/><Relationship Id="rId14" Type="http://schemas.openxmlformats.org/officeDocument/2006/relationships/hyperlink" Target="https://bg.wikipedia.org/w/index.php?title=%D0%95%D0%BA%D0%BE%D0%BF%D1%8A%D1%82%D0%B5%D0%BA%D0%B0&amp;action=edit&amp;redlink=1"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bg.wikipedia.org/wiki/%D0%9B%D0%B0%D0%BA%D1%8A%D1%82" TargetMode="External"/><Relationship Id="rId13" Type="http://schemas.openxmlformats.org/officeDocument/2006/relationships/hyperlink" Target="https://bg.wikipedia.org/wiki/%D0%9F%D0%B5%D1%89%D0%B5%D1%80%D0%B0" TargetMode="External"/><Relationship Id="rId3" Type="http://schemas.openxmlformats.org/officeDocument/2006/relationships/hyperlink" Target="https://bg.wikipedia.org/wiki/%D0%A1%D1%82%D0%B0%D1%80%D0%B0_%D0%BF%D0%BB%D0%B0%D0%BD%D0%B8%D0%BD%D0%B0" TargetMode="External"/><Relationship Id="rId7" Type="http://schemas.openxmlformats.org/officeDocument/2006/relationships/hyperlink" Target="https://bg.wikipedia.org/wiki/%D0%98%D1%81%D0%BA%D1%8A%D1%80" TargetMode="External"/><Relationship Id="rId12" Type="http://schemas.openxmlformats.org/officeDocument/2006/relationships/hyperlink" Target="https://bg.wikipedia.org/wiki/%D0%9A%D0%B0%D1%80%D1%81%D1%82" TargetMode="External"/><Relationship Id="rId17" Type="http://schemas.openxmlformats.org/officeDocument/2006/relationships/hyperlink" Target="https://bg.wikipedia.org/w/index.php?title=%D0%92%D1%80%D0%B0%D0%B6%D0%B0_%D0%B4%D1%83%D0%BF%D0%BA%D0%B0&amp;action=edit&amp;redlink=1" TargetMode="External"/><Relationship Id="rId2" Type="http://schemas.openxmlformats.org/officeDocument/2006/relationships/hyperlink" Target="https://bg.wikipedia.org/wiki/%D0%98%D1%81%D0%BA%D1%8A%D1%80%D1%81%D0%BA%D0%B8_%D0%BF%D1%80%D0%BE%D0%BB%D0%BE%D0%BC" TargetMode="External"/><Relationship Id="rId16" Type="http://schemas.openxmlformats.org/officeDocument/2006/relationships/hyperlink" Target="https://bg.wikipedia.org/w/index.php?title=%D0%A1%D0%B2%D0%B8%D0%BD%D1%81%D0%BA%D0%B0_%D0%B4%D1%83%D0%BF%D0%BA%D0%B0&amp;action=edit&amp;redlink=1" TargetMode="External"/><Relationship Id="rId1" Type="http://schemas.openxmlformats.org/officeDocument/2006/relationships/slideLayout" Target="../slideLayouts/slideLayout2.xml"/><Relationship Id="rId6" Type="http://schemas.openxmlformats.org/officeDocument/2006/relationships/hyperlink" Target="https://bg.wikipedia.org/wiki/%D0%94%D0%BE%D0%BB%D0%BE" TargetMode="External"/><Relationship Id="rId11" Type="http://schemas.openxmlformats.org/officeDocument/2006/relationships/hyperlink" Target="https://bg.wikipedia.org/wiki/%D0%9C%D0%B5%D1%82%D1%8A%D1%80" TargetMode="External"/><Relationship Id="rId5" Type="http://schemas.openxmlformats.org/officeDocument/2006/relationships/hyperlink" Target="https://bg.wikipedia.org/w/index.php?title=%D0%9F%D1%80%D0%BE%D0%B1%D0%BE%D0%B9%D0%BD%D0%B8%D1%86%D0%B0&amp;action=edit&amp;redlink=1" TargetMode="External"/><Relationship Id="rId15" Type="http://schemas.openxmlformats.org/officeDocument/2006/relationships/hyperlink" Target="https://bg.wikipedia.org/w/index.php?title=%D0%90%D1%80%D0%B6%D0%B8%D1%88%D0%BA%D0%B0_%D0%B4%D1%83%D0%BF%D0%BA%D0%B0&amp;action=edit&amp;redlink=1" TargetMode="External"/><Relationship Id="rId10" Type="http://schemas.openxmlformats.org/officeDocument/2006/relationships/hyperlink" Target="https://bg.wikipedia.org/wiki/%D0%92%D0%B0%D1%80%D0%BE%D0%B2%D0%B8%D0%BA" TargetMode="External"/><Relationship Id="rId4" Type="http://schemas.openxmlformats.org/officeDocument/2006/relationships/hyperlink" Target="https://bg.wikipedia.org/wiki/%D0%A1%D0%B2%D0%BE%D0%B3%D0%B5" TargetMode="External"/><Relationship Id="rId9" Type="http://schemas.openxmlformats.org/officeDocument/2006/relationships/hyperlink" Target="https://bg.wikipedia.org/wiki/%D0%9F%D1%8F%D1%81%D1%8A%D1%87%D0%BD%D0%B8%D0%BA" TargetMode="External"/><Relationship Id="rId14" Type="http://schemas.openxmlformats.org/officeDocument/2006/relationships/hyperlink" Target="https://bg.wikipedia.org/wiki/%D0%A2%D0%B5%D0%BC%D0%BD%D0%B0%D1%82%D0%B0_%D0%B4%D1%83%D0%BF%D0%BA%D0%B0"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bg.wikipedia.org/wiki/%D0%9E%D1%81%D1%8A%D0%BC" TargetMode="External"/><Relationship Id="rId3" Type="http://schemas.openxmlformats.org/officeDocument/2006/relationships/hyperlink" Target="https://bg.wikipedia.org/wiki/%D0%A1%D1%80%D0%B5%D0%B4%D0%BD%D0%B0_%D0%94%D1%83%D0%BD%D0%B0%D0%B2%D1%81%D0%BA%D0%B0_%D1%80%D0%B0%D0%B2%D0%BD%D0%B8%D0%BD%D0%B0" TargetMode="External"/><Relationship Id="rId7" Type="http://schemas.openxmlformats.org/officeDocument/2006/relationships/hyperlink" Target="https://bg.wikipedia.org/wiki/%D0%A1%D1%83%D1%85%D0%B8%D0%BD%D0%B4%D0%BE%D0%BB" TargetMode="External"/><Relationship Id="rId12" Type="http://schemas.openxmlformats.org/officeDocument/2006/relationships/hyperlink" Target="https://bg.wikipedia.org/wiki/%D0%9A%D0%B2%D0%B0%D1%82%D0%B5%D1%80%D0%BD%D0%B5%D1%80" TargetMode="External"/><Relationship Id="rId2" Type="http://schemas.openxmlformats.org/officeDocument/2006/relationships/hyperlink" Target="https://bg.wikipedia.org/wiki/%D0%A0%D0%B5%D0%BB%D0%B5%D1%84" TargetMode="External"/><Relationship Id="rId1" Type="http://schemas.openxmlformats.org/officeDocument/2006/relationships/slideLayout" Target="../slideLayouts/slideLayout2.xml"/><Relationship Id="rId6" Type="http://schemas.openxmlformats.org/officeDocument/2006/relationships/hyperlink" Target="https://bg.wikipedia.org/wiki/%D0%94%D1%80%D0%B0%D0%B3%D0%BE%D0%BC%D0%B8%D1%80%D0%BE%D0%B2%D0%BE_(%D0%9E%D0%B1%D0%BB%D0%B0%D1%81%D1%82_%D0%92%D0%B5%D0%BB%D0%B8%D0%BA%D0%BE_%D0%A2%D1%8A%D1%80%D0%BD%D0%BE%D0%B2%D0%BE)" TargetMode="External"/><Relationship Id="rId11" Type="http://schemas.openxmlformats.org/officeDocument/2006/relationships/hyperlink" Target="https://bg.wikipedia.org/wiki/%D0%9F%D0%BB%D0%B8%D0%BE%D1%86%D0%B5%D0%BD" TargetMode="External"/><Relationship Id="rId5" Type="http://schemas.openxmlformats.org/officeDocument/2006/relationships/hyperlink" Target="https://bg.wikipedia.org/wiki/%D0%9E%D0%B1%D0%BB%D0%B0%D1%81%D1%82_%D0%92%D0%B5%D0%BB%D0%B8%D0%BA%D0%BE_%D0%A2%D1%8A%D1%80%D0%BD%D0%BE%D0%B2%D0%BE" TargetMode="External"/><Relationship Id="rId10" Type="http://schemas.openxmlformats.org/officeDocument/2006/relationships/hyperlink" Target="https://bg.wikipedia.org/wiki/%D0%91%D0%B0%D1%80%D0%B0%D1%82%D0%B0" TargetMode="External"/><Relationship Id="rId4" Type="http://schemas.openxmlformats.org/officeDocument/2006/relationships/hyperlink" Target="https://bg.wikipedia.org/wiki/%D0%9F%D1%80%D0%B5%D0%B4%D0%B1%D0%B0%D0%BB%D0%BA%D0%B0%D0%BD" TargetMode="External"/><Relationship Id="rId9" Type="http://schemas.openxmlformats.org/officeDocument/2006/relationships/hyperlink" Target="https://bg.wikipedia.org/wiki/%D0%AF%D0%BD%D1%82%D1%80%D0%B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bg.wikipedia.org/wiki/%D0%98%D0%B7%D1%82%D0%BE%D1%87%D0%BD%D0%B8%D1%82%D0%B5_%D0%A0%D0%BE%D0%B4%D0%BE%D0%BF%D0%B8" TargetMode="External"/><Relationship Id="rId3" Type="http://schemas.openxmlformats.org/officeDocument/2006/relationships/hyperlink" Target="https://bg.wikipedia.org/wiki/1974" TargetMode="External"/><Relationship Id="rId7" Type="http://schemas.openxmlformats.org/officeDocument/2006/relationships/hyperlink" Target="https://bg.wikipedia.org/wiki/%D0%A7%D1%83%D0%BA%D0%B0%D1%82%D0%B0_(%D1%80%D0%B8%D0%B4)" TargetMode="External"/><Relationship Id="rId2" Type="http://schemas.openxmlformats.org/officeDocument/2006/relationships/hyperlink" Target="https://bg.wikipedia.org/wiki/%D0%97%D0%B8%D0%BC%D0%B7%D0%B5%D0%BB%D0%B5%D0%BD" TargetMode="External"/><Relationship Id="rId1" Type="http://schemas.openxmlformats.org/officeDocument/2006/relationships/slideLayout" Target="../slideLayouts/slideLayout2.xml"/><Relationship Id="rId6" Type="http://schemas.openxmlformats.org/officeDocument/2006/relationships/hyperlink" Target="https://bg.wikipedia.org/w/index.php?title=%D0%9A%D0%B0%D1%8F%D0%B4%D0%B6%D0%B8%D0%BA_(%D1%80%D0%B8%D0%B4)&amp;action=edit&amp;redlink=1" TargetMode="External"/><Relationship Id="rId5" Type="http://schemas.openxmlformats.org/officeDocument/2006/relationships/hyperlink" Target="https://bg.wikipedia.org/wiki/%D0%9A%D1%8A%D1%80%D0%B4%D0%B6%D0%B0%D0%BB%D0%B8%D0%B9%D1%81%D0%BA%D0%B8_%D0%BF%D0%B8%D1%80%D0%B0%D0%BC%D0%B8%D0%B4%D0%B8" TargetMode="External"/><Relationship Id="rId4" Type="http://schemas.openxmlformats.org/officeDocument/2006/relationships/hyperlink" Target="https://bg.wikipedia.org/wiki/%D0%9A%D0%B0%D0%BC%D0%B5%D0%BD%D0%BD%D0%B8_%D0%B3%D1%8A%D0%B1%D0%B8"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bg.wikipedia.org/wiki/%D0%92%D0%BB%D0%B0%D1%85%D0%B8%D0%BD%D0%B0" TargetMode="External"/><Relationship Id="rId2" Type="http://schemas.openxmlformats.org/officeDocument/2006/relationships/hyperlink" Target="https://bg.wikipedia.org/wiki/%D0%A1%D0%B8%D0%BC%D0%B8%D1%82%D0%BB%D0%B8" TargetMode="External"/><Relationship Id="rId1" Type="http://schemas.openxmlformats.org/officeDocument/2006/relationships/slideLayout" Target="../slideLayouts/slideLayout2.xml"/><Relationship Id="rId6" Type="http://schemas.openxmlformats.org/officeDocument/2006/relationships/hyperlink" Target="https://bg.wikipedia.org/wiki/%D0%9A%D0%BE%D0%BC%D0%B0%D1%82%D0%B8%D0%BD%D1%81%D0%BA%D0%B8_%D1%81%D0%BA%D0%B0%D0%BB%D0%B8" TargetMode="External"/><Relationship Id="rId5" Type="http://schemas.openxmlformats.org/officeDocument/2006/relationships/hyperlink" Target="https://bg.wikipedia.org/wiki/%D0%A2%D1%80%D0%BE%D1%81%D0%BA%D0%BE%D0%B2%D1%81%D0%BA%D0%B8_%D0%BC%D0%B0%D0%BD%D0%B0%D1%81%D1%82%D0%B8%D1%80" TargetMode="External"/><Relationship Id="rId4" Type="http://schemas.openxmlformats.org/officeDocument/2006/relationships/hyperlink" Target="https://bg.wikipedia.org/wiki/%D0%91%D1%80%D0%B5%D1%81%D1%82%D0%BE%D0%B2%D0%BE_(%D0%9E%D0%B1%D0%BB%D0%B0%D1%81%D1%82_%D0%91%D0%BB%D0%B0%D0%B3%D0%BE%D0%B5%D0%B2%D0%B3%D1%80%D0%B0%D0%B4)"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bg.wikipedia.org/wiki/%D0%9A%D1%80%D0%BE%D0%BA%D0%BE%D0%B4%D0%B8%D0%BB" TargetMode="External"/><Relationship Id="rId13" Type="http://schemas.openxmlformats.org/officeDocument/2006/relationships/hyperlink" Target="https://bg.wikipedia.org/wiki/%D0%9A%D0%BE%D0%BF%D1%80%D0%B8%D0%BD%D0%B5%D0%BD%D0%B0_%D0%BF%D0%B5%D0%BF%D0%B5%D1%80%D1%83%D0%B4%D0%B0" TargetMode="External"/><Relationship Id="rId3" Type="http://schemas.openxmlformats.org/officeDocument/2006/relationships/hyperlink" Target="https://bg.wikipedia.org/wiki/%D0%9C%D0%BB%D1%8F%D0%BA%D0%BE" TargetMode="External"/><Relationship Id="rId7" Type="http://schemas.openxmlformats.org/officeDocument/2006/relationships/hyperlink" Target="https://bg.wikipedia.org/wiki/%D0%A1%D1%82%D0%B0%D0%BB%D0%B0%D0%BA%D1%82%D0%BE%D0%BD" TargetMode="External"/><Relationship Id="rId12" Type="http://schemas.openxmlformats.org/officeDocument/2006/relationships/hyperlink" Target="https://bg.wikipedia.org/wiki/%D0%91%D0%B0%D0%B1%D0%B0_%D0%AF%D0%B3%D0%B0" TargetMode="External"/><Relationship Id="rId2" Type="http://schemas.openxmlformats.org/officeDocument/2006/relationships/hyperlink" Target="https://bg.wikipedia.org/wiki/%D0%91%D1%8A%D0%BB%D0%B3%D0%B0%D1%80%D1%81%D0%BA%D0%B8%D1%82%D0%B5_%D0%B7%D0%B5%D0%BC%D0%B8_%D0%BF%D0%BE%D0%B4_%D0%BE%D1%81%D0%BC%D0%B0%D0%BD%D1%81%D0%BA%D0%BE_%D0%B2%D0%BB%D0%B0%D0%B4%D0%B8%D1%87%D0%B5%D1%81%D1%82%D0%B2%D0%BE" TargetMode="External"/><Relationship Id="rId1" Type="http://schemas.openxmlformats.org/officeDocument/2006/relationships/slideLayout" Target="../slideLayouts/slideLayout2.xml"/><Relationship Id="rId6" Type="http://schemas.openxmlformats.org/officeDocument/2006/relationships/hyperlink" Target="https://bg.wikipedia.org/wiki/%D0%A1%D1%82%D0%B0%D0%BB%D0%B0%D0%B3%D0%BC%D0%B8%D1%82" TargetMode="External"/><Relationship Id="rId11" Type="http://schemas.openxmlformats.org/officeDocument/2006/relationships/hyperlink" Target="https://bg.wikipedia.org/wiki/%D0%94%D1%8F%D0%B4%D0%BE_%D0%9A%D0%BE%D0%BB%D0%B5%D0%B4%D0%B0" TargetMode="External"/><Relationship Id="rId5" Type="http://schemas.openxmlformats.org/officeDocument/2006/relationships/hyperlink" Target="https://bg.wikipedia.org/wiki/%D0%A1%D1%82%D0%B0%D0%BB%D0%B0%D0%BA%D1%82%D0%B8%D1%82" TargetMode="External"/><Relationship Id="rId10" Type="http://schemas.openxmlformats.org/officeDocument/2006/relationships/hyperlink" Target="https://bg.wikipedia.org/wiki/%D0%A1%D0%BE%D0%BA%D0%BE%D0%BB" TargetMode="External"/><Relationship Id="rId4" Type="http://schemas.openxmlformats.org/officeDocument/2006/relationships/hyperlink" Target="https://bg.wikipedia.org/wiki/%D0%9A%D0%B0%D1%80%D1%81%D1%82" TargetMode="External"/><Relationship Id="rId9" Type="http://schemas.openxmlformats.org/officeDocument/2006/relationships/hyperlink" Target="https://bg.wikipedia.org/wiki/%D0%92%D0%B5%D0%BB%D0%B8%D0%BA%D0%B0%D0%BD"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bg.wikipedia.org/wiki/%D0%92%D1%80%D0%B0%D1%87%D0%B0%D0%BD%D1%81%D0%BA%D0%B8_%D0%91%D0%B0%D0%BB%D0%BA%D0%B0%D0%BD_(%D0%BF%D1%80%D0%B8%D1%80%D0%BE%D0%B4%D0%B5%D0%BD_%D0%BF%D0%B0%D1%80%D0%BA)" TargetMode="External"/><Relationship Id="rId2" Type="http://schemas.openxmlformats.org/officeDocument/2006/relationships/hyperlink" Target="https://bg.wikipedia.org/wiki/%D0%92%D1%80%D0%B0%D1%86%D0%B0" TargetMode="External"/><Relationship Id="rId1" Type="http://schemas.openxmlformats.org/officeDocument/2006/relationships/slideLayout" Target="../slideLayouts/slideLayout2.xml"/><Relationship Id="rId5" Type="http://schemas.openxmlformats.org/officeDocument/2006/relationships/hyperlink" Target="https://bg.wikipedia.org/wiki/%D0%9F%D1%80%D0%B8%D0%BB%D0%B5%D0%BF%D0%B8" TargetMode="External"/><Relationship Id="rId4" Type="http://schemas.openxmlformats.org/officeDocument/2006/relationships/hyperlink" Target="https://bg.wikipedia.org/wiki/%D0%92%D1%80%D0%B0%D1%87%D0%B0%D0%BD%D1%81%D0%BA%D0%B0_%D0%BF%D0%BB%D0%B0%D0%BD%D0%B8%D0%BD%D0%B0"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bg.wikipedia.org/wiki/%D0%9F%D0%B8%D1%80%D0%B8%D0%BD" TargetMode="External"/><Relationship Id="rId2" Type="http://schemas.openxmlformats.org/officeDocument/2006/relationships/hyperlink" Target="https://bg.wikipedia.org/wiki/%D0%9F%D1%80%D0%B8%D1%80%D0%BE%D0%B4%D0%BD%D0%B0_%D0%B7%D0%B0%D0%B1%D0%B5%D0%BB%D0%B5%D0%B6%D0%B8%D1%82%D0%B5%D0%BB%D0%BD%D0%BE%D1%81%D1%82" TargetMode="External"/><Relationship Id="rId1" Type="http://schemas.openxmlformats.org/officeDocument/2006/relationships/slideLayout" Target="../slideLayouts/slideLayout2.xml"/><Relationship Id="rId4" Type="http://schemas.openxmlformats.org/officeDocument/2006/relationships/hyperlink" Target="https://bg.wikipedia.org/wiki/%D0%93%D0%BE%D1%86%D0%B5_%D0%94%D0%B5%D0%BB%D1%87%D0%B5%D0%B2_(%D1%85%D0%B8%D0%B6%D0%B0)"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bg.wikipedia.org/wiki/%D0%9C%D0%B8%D0%BD%D0%B5%D1%80%D0%B0%D0%BB%D0%BD%D0%B0_%D0%B2%D0%BE%D0%B4%D0%B0" TargetMode="External"/><Relationship Id="rId3" Type="http://schemas.openxmlformats.org/officeDocument/2006/relationships/hyperlink" Target="https://bg.wikipedia.org/wiki/%D0%A0%D0%B8%D0%BB%D0%B0" TargetMode="External"/><Relationship Id="rId7" Type="http://schemas.openxmlformats.org/officeDocument/2006/relationships/hyperlink" Target="https://bg.wikipedia.org/wiki/%D0%9A%D0%BE%D1%81%D1%82%D0%B5%D0%BD%D1%81%D0%BA%D0%B8_%D0%B2%D0%BE%D0%B4%D0%BE%D0%BF%D0%B0%D0%B4" TargetMode="External"/><Relationship Id="rId2" Type="http://schemas.openxmlformats.org/officeDocument/2006/relationships/hyperlink" Target="https://bg.wikipedia.org/wiki/%D0%92%D0%BE%D0%B4%D0%BE%D0%BF%D0%B0%D0%B4" TargetMode="External"/><Relationship Id="rId1" Type="http://schemas.openxmlformats.org/officeDocument/2006/relationships/slideLayout" Target="../slideLayouts/slideLayout2.xml"/><Relationship Id="rId6" Type="http://schemas.openxmlformats.org/officeDocument/2006/relationships/hyperlink" Target="https://bg.wikipedia.org/wiki/%D0%91%D0%BE%D1%80%D0%BE%D0%B2%D0%B5%D1%86" TargetMode="External"/><Relationship Id="rId5" Type="http://schemas.openxmlformats.org/officeDocument/2006/relationships/hyperlink" Target="https://bg.wikipedia.org/wiki/%D0%9A%D0%BE%D1%81%D1%82%D0%B5%D0%BD%D0%B5%D1%86_(%D1%81%D0%B5%D0%BB%D0%BE)" TargetMode="External"/><Relationship Id="rId4" Type="http://schemas.openxmlformats.org/officeDocument/2006/relationships/hyperlink" Target="https://bg.wikipedia.org/wiki/%D0%A1%D1%82%D0%B0%D1%80%D0%B0_%D1%80%D0%B5%D0%BA%D0%B0_(%D0%B3%D0%BE%D1%80%D0%B5%D0%BD_%D0%BF%D1%80%D0%B8%D1%82%D0%BE%D0%BA_%D0%BD%D0%B0_%D0%9C%D0%B0%D1%80%D0%B8%D1%86%D0%B0)" TargetMode="External"/><Relationship Id="rId9" Type="http://schemas.openxmlformats.org/officeDocument/2006/relationships/hyperlink" Target="https://bg.wikipedia.org/wiki/%D0%98%D0%B2%D0%B0%D0%BD_%D0%92%D0%B0%D0%B7%D0%BE%D0%B2"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bg.wikipedia.org/wiki/%D0%96%D0%B5%D0%BA%D0%BE_%D0%A0%D0%B0%D0%B4%D0%B5%D0%B2" TargetMode="External"/><Relationship Id="rId7" Type="http://schemas.openxmlformats.org/officeDocument/2006/relationships/hyperlink" Target="https://bg.wikipedia.org/w/index.php?title=%D0%9A%D0%B8%D1%80%D0%B8%D0%BB_%D0%94%D0%B0%D0%BD%D0%B0%D0%B8%D0%BB%D0%BE%D0%B2&amp;action=edit&amp;redlink=1" TargetMode="External"/><Relationship Id="rId2" Type="http://schemas.openxmlformats.org/officeDocument/2006/relationships/hyperlink" Target="https://bg.wikipedia.org/wiki/%D0%98%D0%B2%D0%B0%D0%BD_%D0%91%D1%83%D1%80%D0%B5%D1%88" TargetMode="External"/><Relationship Id="rId1" Type="http://schemas.openxmlformats.org/officeDocument/2006/relationships/slideLayout" Target="../slideLayouts/slideLayout2.xml"/><Relationship Id="rId6" Type="http://schemas.openxmlformats.org/officeDocument/2006/relationships/hyperlink" Target="https://bg.wikipedia.org/w/index.php?title=%D0%AF%D1%81%D0%B5%D0%BD_%D0%92%D1%83%D1%87%D0%BA%D0%BE%D0%B2&amp;action=edit&amp;redlink=1" TargetMode="External"/><Relationship Id="rId5" Type="http://schemas.openxmlformats.org/officeDocument/2006/relationships/hyperlink" Target="https://bg.wikipedia.org/wiki/%D0%A4%D1%80%D0%B0%D0%BD%D1%86%D0%B8%D1%8F" TargetMode="External"/><Relationship Id="rId4" Type="http://schemas.openxmlformats.org/officeDocument/2006/relationships/hyperlink" Target="https://bg.wikipedia.org/wiki/%D0%9F%D0%B5%D1%82%D1%8A%D1%80_%D0%A2%D1%80%D0%B0%D0%BD%D1%82%D0%B5%D0%B5%D0%B2"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bg.wikipedia.org/wiki/%D0%9D%D0%B8%D0%BA%D0%BE%D0%BB%D0%B0%D0%B9_%D0%94%D0%B6%D0%B0%D0%BC%D0%B1%D0%B0%D0%B7%D0%BE%D0%B2_(%D0%B0%D1%80%D1%85%D0%B5%D0%BE%D0%BB%D0%BE%D0%B3)" TargetMode="External"/><Relationship Id="rId3" Type="http://schemas.openxmlformats.org/officeDocument/2006/relationships/hyperlink" Target="https://bg.wikipedia.org/wiki/%D0%9F%D0%B0%D0%BB%D0%B5%D0%BE%D0%BB%D0%B8%D1%82" TargetMode="External"/><Relationship Id="rId7" Type="http://schemas.openxmlformats.org/officeDocument/2006/relationships/hyperlink" Target="https://bg.wikipedia.org/wiki/%D0%A1%D1%82%D0%B0%D1%80%D0%BE_%D1%81%D0%B5%D0%BB%D0%BE_(%D0%9E%D0%B1%D0%BB%D0%B0%D1%81%D1%82_%D0%92%D1%80%D0%B0%D1%86%D0%B0)" TargetMode="External"/><Relationship Id="rId2" Type="http://schemas.openxmlformats.org/officeDocument/2006/relationships/hyperlink" Target="https://bg.wikipedia.org/wiki/%D0%9A%D1%83%D0%BD%D0%B8%D0%BD%D0%BE" TargetMode="External"/><Relationship Id="rId1" Type="http://schemas.openxmlformats.org/officeDocument/2006/relationships/slideLayout" Target="../slideLayouts/slideLayout2.xml"/><Relationship Id="rId6" Type="http://schemas.openxmlformats.org/officeDocument/2006/relationships/hyperlink" Target="https://bg.wikipedia.org/wiki/%D0%9A%D0%B0%D1%80%D0%BB%D1%83%D0%BA%D0%BE%D0%B2%D0%BE" TargetMode="External"/><Relationship Id="rId5" Type="http://schemas.openxmlformats.org/officeDocument/2006/relationships/hyperlink" Target="https://bg.wikipedia.org/wiki/%D0%9D%D0%B5%D0%B0%D0%BD%D0%B4%D0%B5%D1%80%D1%82%D0%B0%D0%BB%D0%B5%D1%86" TargetMode="External"/><Relationship Id="rId4" Type="http://schemas.openxmlformats.org/officeDocument/2006/relationships/hyperlink" Target="https://bg.wikipedia.org/w/index.php?title=%D0%9C%D1%83%D1%81%D1%82%D0%B5%D1%80%D1%81%D0%BA%D0%B0_%D0%BA%D1%83%D0%BB%D1%82%D1%83%D1%80%D0%B0&amp;action=edit&amp;redlink=1"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bg.wikipedia.org/wiki/%D0%97%D0%B3%D0%BE%D1%80%D0%B8%D0%B3%D1%80%D0%B0%D0%B4" TargetMode="External"/><Relationship Id="rId3" Type="http://schemas.openxmlformats.org/officeDocument/2006/relationships/hyperlink" Target="https://bg.wikipedia.org/wiki/%D0%91%D0%BE%D1%82%D1%83%D0%BD%D1%8F_(%D1%80%D0%B5%D0%BA%D0%B0)" TargetMode="External"/><Relationship Id="rId7" Type="http://schemas.openxmlformats.org/officeDocument/2006/relationships/hyperlink" Target="https://bg.wikipedia.org/wiki/%D0%9E%D0%B1%D1%89%D0%B8%D0%BD%D0%B0_%D0%92%D1%80%D0%B0%D1%86%D0%B0" TargetMode="External"/><Relationship Id="rId12" Type="http://schemas.openxmlformats.org/officeDocument/2006/relationships/hyperlink" Target="https://bg.wikipedia.org/wiki/%D0%92%D1%80%D0%B0%D1%87%D0%B0%D0%BD%D1%81%D0%BA%D0%B8_%D0%91%D0%B0%D0%BB%D0%BA%D0%B0%D0%BD_(%D0%BF%D1%80%D0%B8%D1%80%D0%BE%D0%B4%D0%B5%D0%BD_%D0%BF%D0%B0%D1%80%D0%BA)" TargetMode="External"/><Relationship Id="rId2" Type="http://schemas.openxmlformats.org/officeDocument/2006/relationships/hyperlink" Target="https://bg.wikipedia.org/wiki/%D0%9B%D0%B5%D0%B2%D0%B0" TargetMode="External"/><Relationship Id="rId1" Type="http://schemas.openxmlformats.org/officeDocument/2006/relationships/slideLayout" Target="../slideLayouts/slideLayout2.xml"/><Relationship Id="rId6" Type="http://schemas.openxmlformats.org/officeDocument/2006/relationships/hyperlink" Target="https://bg.wikipedia.org/wiki/%D0%A1%D1%82%D0%B0%D1%80%D0%B0_%D0%BF%D0%BB%D0%B0%D0%BD%D0%B8%D0%BD%D0%B0" TargetMode="External"/><Relationship Id="rId11" Type="http://schemas.openxmlformats.org/officeDocument/2006/relationships/hyperlink" Target="https://bg.wikipedia.org/wiki/1964" TargetMode="External"/><Relationship Id="rId5" Type="http://schemas.openxmlformats.org/officeDocument/2006/relationships/hyperlink" Target="https://bg.wikipedia.org/wiki/%D0%92%D1%80%D0%B0%D1%87%D0%B0%D0%BD%D1%81%D0%BA%D0%B0_%D0%BF%D0%BB%D0%B0%D0%BD%D0%B8%D0%BD%D0%B0" TargetMode="External"/><Relationship Id="rId10" Type="http://schemas.openxmlformats.org/officeDocument/2006/relationships/hyperlink" Target="https://bg.wikipedia.org/wiki/%D0%9F%D1%80%D0%B8%D1%80%D0%BE%D0%B4%D0%BD%D0%B0_%D0%B7%D0%B0%D0%B1%D0%B5%D0%BB%D0%B5%D0%B6%D0%B8%D1%82%D0%B5%D0%BB%D0%BD%D0%BE%D1%81%D1%82" TargetMode="External"/><Relationship Id="rId4" Type="http://schemas.openxmlformats.org/officeDocument/2006/relationships/hyperlink" Target="https://bg.wikipedia.org/wiki/%D0%9E%D0%B3%D0%BE%D1%81%D1%82%D0%B0" TargetMode="External"/><Relationship Id="rId9" Type="http://schemas.openxmlformats.org/officeDocument/2006/relationships/hyperlink" Target="https://bg.wikipedia.org/wiki/%D0%92%D1%80%D0%B0%D1%86%D0%B0"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bg.wikipedia.org/wiki/%D0%91%D1%8A%D0%BB%D0%B3%D0%B0%D1%80%D1%81%D0%BA%D0%B8_%D0%B5%D0%B7%D0%B8%D0%BA" TargetMode="External"/><Relationship Id="rId7" Type="http://schemas.openxmlformats.org/officeDocument/2006/relationships/hyperlink" Target="https://bg.wikipedia.org/wiki/%D0%A1%D0%BE%D1%86%D0%B8%D0%B0%D0%BB%D0%B8%D0%B7%D0%BC%D0%B0" TargetMode="External"/><Relationship Id="rId2" Type="http://schemas.openxmlformats.org/officeDocument/2006/relationships/hyperlink" Target="https://bg.wikipedia.org/wiki/%D0%A2%D1%83%D1%80%D1%81%D0%BA%D0%B8" TargetMode="External"/><Relationship Id="rId1" Type="http://schemas.openxmlformats.org/officeDocument/2006/relationships/slideLayout" Target="../slideLayouts/slideLayout2.xml"/><Relationship Id="rId6" Type="http://schemas.openxmlformats.org/officeDocument/2006/relationships/hyperlink" Target="https://bg.wikipedia.org/wiki/%D0%9E%D1%80%D0%BB%D0%BE%D0%B2%D0%B8_%D1%81%D0%BA%D0%B0%D0%BB%D0%B8" TargetMode="External"/><Relationship Id="rId5" Type="http://schemas.openxmlformats.org/officeDocument/2006/relationships/hyperlink" Target="https://bg.wikipedia.org/wiki/%D0%9A%D1%8A%D1%80%D0%B4%D0%B6%D0%B0%D0%BB%D0%B8" TargetMode="External"/><Relationship Id="rId4" Type="http://schemas.openxmlformats.org/officeDocument/2006/relationships/hyperlink" Target="https://bg.wikipedia.org/wiki/%D0%90%D1%80%D0%B4%D0%B8%D0%BD%D0%BE"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bg.wikipedia.org/wiki/%D0%90%D0%BD%D1%82%D0%B8%D1%87%D0%BD%D0%BE%D1%81%D1%82" TargetMode="External"/><Relationship Id="rId7" Type="http://schemas.openxmlformats.org/officeDocument/2006/relationships/hyperlink" Target="https://bg.wikipedia.org/wiki/%D0%9F%D1%80%D0%B8%D1%80%D0%BE%D0%B4%D0%BD%D0%B0_%D0%B7%D0%B0%D0%B1%D0%B5%D0%BB%D0%B5%D0%B6%D0%B8%D1%82%D0%B5%D0%BB%D0%BD%D0%BE%D1%81%D1%82" TargetMode="External"/><Relationship Id="rId2" Type="http://schemas.openxmlformats.org/officeDocument/2006/relationships/hyperlink" Target="https://bg.wikipedia.org/wiki/%D0%96%D0%B5%D0%BB%D1%8F%D0%B7%D0%BD%D0%B0_%D0%B5%D0%BF%D0%BE%D1%85%D0%B0" TargetMode="External"/><Relationship Id="rId1" Type="http://schemas.openxmlformats.org/officeDocument/2006/relationships/slideLayout" Target="../slideLayouts/slideLayout2.xml"/><Relationship Id="rId6" Type="http://schemas.openxmlformats.org/officeDocument/2006/relationships/hyperlink" Target="https://bg.wikipedia.org/wiki/%D0%A2%D1%80%D0%B5%D1%82%D0%B8_%D0%BA%D1%80%D1%8A%D1%81%D1%82%D0%BE%D0%BD%D0%BE%D1%81%D0%B5%D0%BD_%D0%BF%D0%BE%D1%85%D0%BE%D0%B4" TargetMode="External"/><Relationship Id="rId5" Type="http://schemas.openxmlformats.org/officeDocument/2006/relationships/hyperlink" Target="https://bg.wikipedia.org/wiki/%D0%A6%D1%8A%D1%80%D0%BA%D0%B2%D0%B0" TargetMode="External"/><Relationship Id="rId4" Type="http://schemas.openxmlformats.org/officeDocument/2006/relationships/hyperlink" Target="https://bg.wikipedia.org/wiki/%D0%A1%D1%80%D0%B5%D0%B4%D0%BD%D0%BE%D0%B2%D0%B5%D0%BA%D0%BE%D0%B2%D0%B8%D0%B5"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bg.wikipedia.org/wiki/Ha" TargetMode="External"/><Relationship Id="rId13" Type="http://schemas.openxmlformats.org/officeDocument/2006/relationships/hyperlink" Target="https://bg.wikipedia.org/wiki/%D0%95%D0%B3%D0%B8%D0%BF%D0%B5%D1%82%D1%81%D0%BA%D0%B8_%D0%BB%D0%B5%D1%88%D0%BE%D1%8F%D0%B4" TargetMode="External"/><Relationship Id="rId3" Type="http://schemas.openxmlformats.org/officeDocument/2006/relationships/hyperlink" Target="https://bg.wikipedia.org/wiki/%D0%91%D0%B5%D0%BB%D0%B8_%D0%BF%D0%BB%D0%B0%D1%81%D1%82" TargetMode="External"/><Relationship Id="rId7" Type="http://schemas.openxmlformats.org/officeDocument/2006/relationships/hyperlink" Target="https://bg.wikipedia.org/wiki/%D0%9C%D0%B8%D0%BD%D0%B5%D1%80%D0%B0%D0%BB" TargetMode="External"/><Relationship Id="rId12" Type="http://schemas.openxmlformats.org/officeDocument/2006/relationships/hyperlink" Target="https://bg.wikipedia.org/wiki/%D0%9E%D1%80%D0%B5%D0%BB_%D0%B7%D0%BC%D0%B8%D1%8F%D1%80" TargetMode="External"/><Relationship Id="rId2" Type="http://schemas.openxmlformats.org/officeDocument/2006/relationships/hyperlink" Target="https://bg.wikipedia.org/wiki/%D0%A1%D0%B5%D0%BB%D0%BE" TargetMode="External"/><Relationship Id="rId16" Type="http://schemas.openxmlformats.org/officeDocument/2006/relationships/hyperlink" Target="https://bg.wikipedia.org/w/index.php?title=%D0%9E%D0%B1%D0%B8%D0%BA%D0%BD%D0%BE%D0%B2%D0%B5%D0%BD%D0%BE_%D0%BA%D0%B0%D0%BC%D0%B5%D0%BD%D0%B0%D1%80%D1%87%D0%B5&amp;action=edit&amp;redlink=1" TargetMode="External"/><Relationship Id="rId1" Type="http://schemas.openxmlformats.org/officeDocument/2006/relationships/slideLayout" Target="../slideLayouts/slideLayout2.xml"/><Relationship Id="rId6" Type="http://schemas.openxmlformats.org/officeDocument/2006/relationships/hyperlink" Target="https://bg.wikipedia.org/wiki/%D0%A0%D0%B8%D0%BE%D0%BB%D0%B8%D1%82" TargetMode="External"/><Relationship Id="rId11" Type="http://schemas.openxmlformats.org/officeDocument/2006/relationships/hyperlink" Target="https://bg.wikipedia.org/wiki/1974" TargetMode="External"/><Relationship Id="rId5" Type="http://schemas.openxmlformats.org/officeDocument/2006/relationships/hyperlink" Target="https://bg.wikipedia.org/wiki/%D0%9A%D1%8A%D1%80%D0%B4%D0%B6%D0%B0%D0%BB%D0%B8" TargetMode="External"/><Relationship Id="rId15" Type="http://schemas.openxmlformats.org/officeDocument/2006/relationships/hyperlink" Target="https://bg.wikipedia.org/wiki/%D0%98%D1%81%D0%BF%D0%B0%D0%BD%D1%81%D0%BA%D0%BE_%D0%BA%D0%B0%D0%BC%D0%B5%D0%BD%D0%B0%D1%80%D1%87%D0%B5" TargetMode="External"/><Relationship Id="rId10" Type="http://schemas.openxmlformats.org/officeDocument/2006/relationships/hyperlink" Target="https://bg.wikipedia.org/wiki/13_%D0%BC%D0%B0%D0%B9" TargetMode="External"/><Relationship Id="rId4" Type="http://schemas.openxmlformats.org/officeDocument/2006/relationships/hyperlink" Target="https://bg.wikipedia.org/wiki/%D0%A5%D0%B0%D1%81%D0%BA%D0%BE%D0%B2%D0%BE" TargetMode="External"/><Relationship Id="rId9" Type="http://schemas.openxmlformats.org/officeDocument/2006/relationships/hyperlink" Target="https://bg.wikipedia.org/wiki/%D0%9F%D1%80%D0%B8%D1%80%D0%BE%D0%B4%D0%BD%D0%B0_%D0%B7%D0%B0%D0%B1%D0%B5%D0%BB%D0%B5%D0%B6%D0%B8%D1%82%D0%B5%D0%BB%D0%BD%D0%BE%D1%81%D1%82" TargetMode="External"/><Relationship Id="rId14" Type="http://schemas.openxmlformats.org/officeDocument/2006/relationships/hyperlink" Target="https://bg.wikipedia.org/wiki/%D0%A7%D0%B5%D1%80%D0%B2%D0%B5%D0%BD%D0%BE%D0%BA%D1%80%D1%8A%D1%81%D1%82%D0%B0_%D0%BB%D1%8F%D1%81%D1%82%D0%BE%D0%B2%D0%B8%D1%86%D0%B0"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https://bg.wikipedia.org/wiki/%D0%9E%D0%B1%D0%BB%D0%B0%D1%81%D1%82_%D0%9A%D1%8E%D1%81%D1%82%D0%B5%D0%BD%D0%B4%D0%B8%D0%BB"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s://bg.wikipedia.org/wiki/%D0%9F%D1%8F%D1%81%D1%8A%D1%87%D0%BD%D0%B8%D1%86%D0%B8" TargetMode="External"/><Relationship Id="rId3" Type="http://schemas.openxmlformats.org/officeDocument/2006/relationships/hyperlink" Target="https://bg.wikipedia.org/wiki/%D0%A6%D0%B5%D1%80%D0%BE%D0%B2%D0%BE_(%D0%A1%D0%BE%D1%84%D0%B8%D0%B9%D1%81%D0%BA%D0%B0_%D0%BE%D0%B1%D0%BB%D0%B0%D1%81%D1%82)" TargetMode="External"/><Relationship Id="rId7" Type="http://schemas.openxmlformats.org/officeDocument/2006/relationships/hyperlink" Target="https://bg.wikipedia.org/wiki/%D0%9A%D0%B2%D0%B0%D1%80%D1%86" TargetMode="External"/><Relationship Id="rId2" Type="http://schemas.openxmlformats.org/officeDocument/2006/relationships/hyperlink" Target="https://bg.wikipedia.org/wiki/%D0%A1%D0%BA%D0%B0%D0%BB%D0%BD%D0%B0_%D0%BF%D0%B8%D1%80%D0%B0%D0%BC%D0%B8%D0%B4%D0%B0" TargetMode="External"/><Relationship Id="rId1" Type="http://schemas.openxmlformats.org/officeDocument/2006/relationships/slideLayout" Target="../slideLayouts/slideLayout2.xml"/><Relationship Id="rId6" Type="http://schemas.openxmlformats.org/officeDocument/2006/relationships/hyperlink" Target="https://bg.wikipedia.org/wiki/%D0%94%D0%B6%D1%83%D0%B3%D0%BB%D0%B0%D1%82%D0%B0" TargetMode="External"/><Relationship Id="rId5" Type="http://schemas.openxmlformats.org/officeDocument/2006/relationships/hyperlink" Target="https://bg.wikipedia.org/wiki/%D0%9F%D1%80%D0%B8%D1%80%D0%BE%D0%B4%D0%BD%D0%B0_%D0%B7%D0%B0%D0%B1%D0%B5%D0%BB%D0%B5%D0%B6%D0%B8%D1%82%D0%B5%D0%BB%D0%BD%D0%BE%D1%81%D1%82" TargetMode="External"/><Relationship Id="rId4" Type="http://schemas.openxmlformats.org/officeDocument/2006/relationships/hyperlink" Target="https://bg.wikipedia.org/wiki/%D0%9E%D0%B1%D0%BB%D0%B0%D1%81%D1%82_%D0%A1%D0%BE%D1%84%D0%B8%D1%8F"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714348" y="1857364"/>
            <a:ext cx="7772400" cy="1470025"/>
          </a:xfrm>
        </p:spPr>
        <p:txBody>
          <a:bodyPr>
            <a:noAutofit/>
          </a:bodyPr>
          <a:lstStyle/>
          <a:p>
            <a:r>
              <a:rPr lang="bg-BG" sz="7200" dirty="0" smtClean="0"/>
              <a:t>Скални </a:t>
            </a:r>
            <a:r>
              <a:rPr lang="bg-BG" sz="7200" dirty="0" smtClean="0"/>
              <a:t>образувания </a:t>
            </a:r>
            <a:r>
              <a:rPr lang="bg-BG" sz="7200" dirty="0" smtClean="0"/>
              <a:t>в България</a:t>
            </a:r>
            <a:endParaRPr lang="bg-BG" sz="7200" dirty="0"/>
          </a:p>
        </p:txBody>
      </p:sp>
    </p:spTree>
  </p:cSld>
  <p:clrMapOvr>
    <a:masterClrMapping/>
  </p:clrMapOvr>
  <p:transition advTm="2000">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1071546"/>
            <a:ext cx="8686800" cy="5008579"/>
          </a:xfrm>
        </p:spPr>
        <p:txBody>
          <a:bodyPr/>
          <a:lstStyle/>
          <a:p>
            <a:r>
              <a:rPr lang="ru-RU" dirty="0" smtClean="0"/>
              <a:t>Намират се в южното подножие на Софийска част от Западна </a:t>
            </a:r>
            <a:r>
              <a:rPr lang="ru-RU" dirty="0" smtClean="0">
                <a:hlinkClick r:id="rId2" tooltip="Стара планина"/>
              </a:rPr>
              <a:t>Стара планина</a:t>
            </a:r>
            <a:r>
              <a:rPr lang="ru-RU" dirty="0" smtClean="0"/>
              <a:t>, разположени на две места в землището на село </a:t>
            </a:r>
            <a:r>
              <a:rPr lang="ru-RU" dirty="0" smtClean="0">
                <a:hlinkClick r:id="rId3" tooltip="Кътина"/>
              </a:rPr>
              <a:t>Кътина</a:t>
            </a:r>
            <a:r>
              <a:rPr lang="ru-RU" dirty="0" smtClean="0"/>
              <a:t>, на 650 m надморска височина и отстоят на 1 km СИ от центъра на с. Кътина, северно от София. Обявени са за природна забележителност през 1962г. Образувани са в резултат на </a:t>
            </a:r>
            <a:r>
              <a:rPr lang="ru-RU" dirty="0" smtClean="0">
                <a:hlinkClick r:id="rId4" tooltip="Ерозия (страницата не съществува)"/>
              </a:rPr>
              <a:t>ерозия</a:t>
            </a:r>
            <a:r>
              <a:rPr lang="ru-RU" dirty="0" smtClean="0"/>
              <a:t> в </a:t>
            </a:r>
            <a:r>
              <a:rPr lang="ru-RU" dirty="0" smtClean="0">
                <a:hlinkClick r:id="rId5" tooltip="Делувий"/>
              </a:rPr>
              <a:t>делувиалните отложения</a:t>
            </a:r>
            <a:r>
              <a:rPr lang="ru-RU" dirty="0" smtClean="0"/>
              <a:t>, свлечени от </a:t>
            </a:r>
            <a:r>
              <a:rPr lang="ru-RU" dirty="0" smtClean="0">
                <a:hlinkClick r:id="rId6" tooltip="Планина"/>
              </a:rPr>
              <a:t>планината</a:t>
            </a:r>
            <a:r>
              <a:rPr lang="ru-RU" dirty="0" smtClean="0"/>
              <a:t>. Обявени са за природна забележителност.</a:t>
            </a:r>
            <a:endParaRPr lang="bg-BG" dirty="0"/>
          </a:p>
        </p:txBody>
      </p:sp>
    </p:spTree>
  </p:cSld>
  <p:clrMapOvr>
    <a:masterClrMapping/>
  </p:clrMapOvr>
  <p:transition advTm="1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Мелнишките  пирамиди </a:t>
            </a:r>
            <a:endParaRPr lang="bg-BG" dirty="0"/>
          </a:p>
        </p:txBody>
      </p:sp>
      <p:pic>
        <p:nvPicPr>
          <p:cNvPr id="1026" name="Picture 2" descr="C:\Users\usermsi\Desktop\20971_980__5.jpg"/>
          <p:cNvPicPr>
            <a:picLocks noChangeAspect="1" noChangeArrowheads="1"/>
          </p:cNvPicPr>
          <p:nvPr/>
        </p:nvPicPr>
        <p:blipFill>
          <a:blip r:embed="rId2"/>
          <a:srcRect/>
          <a:stretch>
            <a:fillRect/>
          </a:stretch>
        </p:blipFill>
        <p:spPr bwMode="auto">
          <a:xfrm>
            <a:off x="857224" y="1571612"/>
            <a:ext cx="7786742" cy="48577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лавие 1"/>
          <p:cNvSpPr>
            <a:spLocks noGrp="1"/>
          </p:cNvSpPr>
          <p:nvPr>
            <p:ph idx="1"/>
          </p:nvPr>
        </p:nvSpPr>
        <p:spPr>
          <a:xfrm>
            <a:off x="304800" y="642938"/>
            <a:ext cx="8686800" cy="5437187"/>
          </a:xfrm>
        </p:spPr>
        <p:txBody>
          <a:bodyPr>
            <a:normAutofit fontScale="92500" lnSpcReduction="20000"/>
          </a:bodyPr>
          <a:lstStyle/>
          <a:p>
            <a:r>
              <a:rPr lang="ru-RU" b="1" dirty="0" smtClean="0"/>
              <a:t>Мелнишките пирамиди</a:t>
            </a:r>
            <a:r>
              <a:rPr lang="ru-RU" dirty="0" smtClean="0"/>
              <a:t> са скални образувания, които са едни от най-посещаваните от </a:t>
            </a:r>
            <a:r>
              <a:rPr lang="ru-RU" dirty="0" smtClean="0">
                <a:hlinkClick r:id="rId2" tooltip="Туризъм"/>
              </a:rPr>
              <a:t>туристи</a:t>
            </a:r>
            <a:r>
              <a:rPr lang="ru-RU" dirty="0" smtClean="0"/>
              <a:t> </a:t>
            </a:r>
            <a:r>
              <a:rPr lang="ru-RU" dirty="0" smtClean="0">
                <a:hlinkClick r:id="rId3" tooltip="Скални пирамиди"/>
              </a:rPr>
              <a:t>скални пирамиди</a:t>
            </a:r>
            <a:r>
              <a:rPr lang="ru-RU" dirty="0" smtClean="0"/>
              <a:t> на територията на </a:t>
            </a:r>
            <a:r>
              <a:rPr lang="ru-RU" dirty="0" smtClean="0">
                <a:hlinkClick r:id="rId4" tooltip="България"/>
              </a:rPr>
              <a:t>България</a:t>
            </a:r>
            <a:r>
              <a:rPr lang="ru-RU" dirty="0" smtClean="0"/>
              <a:t>.</a:t>
            </a:r>
          </a:p>
          <a:p>
            <a:r>
              <a:rPr lang="ru-RU" dirty="0" smtClean="0"/>
              <a:t>Разположени са в подножието на югозападната част на планината </a:t>
            </a:r>
            <a:r>
              <a:rPr lang="ru-RU" dirty="0" smtClean="0">
                <a:hlinkClick r:id="rId5" tooltip="Пирин"/>
              </a:rPr>
              <a:t>Пирин</a:t>
            </a:r>
            <a:r>
              <a:rPr lang="ru-RU" dirty="0" smtClean="0"/>
              <a:t> в околностите на </a:t>
            </a:r>
            <a:r>
              <a:rPr lang="ru-RU" dirty="0" smtClean="0">
                <a:hlinkClick r:id="rId6" tooltip="Мелник"/>
              </a:rPr>
              <a:t>Мелник</a:t>
            </a:r>
            <a:r>
              <a:rPr lang="ru-RU" dirty="0" smtClean="0"/>
              <a:t>. Районът, освен самите пирамиди, обхваща още огромно количество други скални образувания като скални гъби, игли, конуси и други. Най-популярните сред тях са група пирамиди, разположени недалеч от село </a:t>
            </a:r>
            <a:r>
              <a:rPr lang="ru-RU" dirty="0" smtClean="0">
                <a:hlinkClick r:id="rId7" tooltip="Кърланово"/>
              </a:rPr>
              <a:t>Кърланово</a:t>
            </a:r>
            <a:r>
              <a:rPr lang="ru-RU" dirty="0" smtClean="0"/>
              <a:t>. Освен заради значително по-големия им размер, интересни за туристите ги прави и това, че са изградени почивна станция и други сгради за настаняване на туристи</a:t>
            </a:r>
          </a:p>
          <a:p>
            <a:endParaRPr lang="bg-BG" dirty="0"/>
          </a:p>
        </p:txBody>
      </p:sp>
    </p:spTree>
  </p:cSld>
  <p:clrMapOvr>
    <a:masterClrMapping/>
  </p:clrMapOvr>
  <p:transition advTm="1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normAutofit lnSpcReduction="10000"/>
          </a:bodyPr>
          <a:lstStyle/>
          <a:p>
            <a:r>
              <a:rPr lang="ru-RU" dirty="0" smtClean="0"/>
              <a:t>Мелнишките пирамиди на височина достигат до 100 м. Характерно за външния им вид е, че склоновете им са </a:t>
            </a:r>
            <a:r>
              <a:rPr lang="ru-RU" dirty="0" smtClean="0">
                <a:hlinkClick r:id="rId2" tooltip="Пясък"/>
              </a:rPr>
              <a:t>пясъчни</a:t>
            </a:r>
            <a:r>
              <a:rPr lang="ru-RU" dirty="0" smtClean="0"/>
              <a:t> и на места почти напълно отвесни. На върховете им растат </a:t>
            </a:r>
            <a:r>
              <a:rPr lang="ru-RU" dirty="0" smtClean="0">
                <a:hlinkClick r:id="rId3" tooltip="Широколистни растения"/>
              </a:rPr>
              <a:t>широколистни растения</a:t>
            </a:r>
            <a:r>
              <a:rPr lang="ru-RU" dirty="0" smtClean="0"/>
              <a:t> и </a:t>
            </a:r>
            <a:r>
              <a:rPr lang="ru-RU" dirty="0" smtClean="0">
                <a:hlinkClick r:id="rId4" tooltip="Трева"/>
              </a:rPr>
              <a:t>треви</a:t>
            </a:r>
            <a:r>
              <a:rPr lang="ru-RU" dirty="0" smtClean="0"/>
              <a:t>.</a:t>
            </a:r>
          </a:p>
          <a:p>
            <a:r>
              <a:rPr lang="ru-RU" dirty="0" smtClean="0"/>
              <a:t>Мелнишките пирамиди са в процес на изграждане и външният им вид и форма се променят. Обявени са за </a:t>
            </a:r>
            <a:r>
              <a:rPr lang="ru-RU" dirty="0" smtClean="0">
                <a:hlinkClick r:id="rId5" tooltip="Природна забележителност"/>
              </a:rPr>
              <a:t>природна забележителност</a:t>
            </a:r>
            <a:r>
              <a:rPr lang="ru-RU" dirty="0" smtClean="0"/>
              <a:t> през </a:t>
            </a:r>
            <a:r>
              <a:rPr lang="ru-RU" dirty="0" smtClean="0">
                <a:hlinkClick r:id="rId6" tooltip="1960"/>
              </a:rPr>
              <a:t>1960</a:t>
            </a:r>
            <a:r>
              <a:rPr lang="ru-RU" dirty="0" smtClean="0"/>
              <a:t> година</a:t>
            </a:r>
          </a:p>
          <a:p>
            <a:endParaRPr lang="bg-BG" dirty="0"/>
          </a:p>
        </p:txBody>
      </p:sp>
    </p:spTree>
  </p:cSld>
  <p:clrMapOvr>
    <a:masterClrMapping/>
  </p:clrMapOvr>
  <p:transition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Чудните  мостове</a:t>
            </a:r>
            <a:endParaRPr lang="bg-BG" dirty="0"/>
          </a:p>
        </p:txBody>
      </p:sp>
      <p:pic>
        <p:nvPicPr>
          <p:cNvPr id="2050" name="Picture 2" descr="C:\Users\usermsi\Desktop\34455_650_.jpg"/>
          <p:cNvPicPr>
            <a:picLocks noChangeAspect="1" noChangeArrowheads="1"/>
          </p:cNvPicPr>
          <p:nvPr/>
        </p:nvPicPr>
        <p:blipFill>
          <a:blip r:embed="rId2"/>
          <a:srcRect/>
          <a:stretch>
            <a:fillRect/>
          </a:stretch>
        </p:blipFill>
        <p:spPr bwMode="auto">
          <a:xfrm>
            <a:off x="571472" y="1428736"/>
            <a:ext cx="8072494" cy="5000660"/>
          </a:xfrm>
          <a:prstGeom prst="rect">
            <a:avLst/>
          </a:prstGeom>
          <a:noFill/>
        </p:spPr>
      </p:pic>
    </p:spTree>
  </p:cSld>
  <p:clrMapOvr>
    <a:masterClrMapping/>
  </p:clrMapOvr>
  <p:transition advTm="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785794"/>
            <a:ext cx="8686800" cy="5786478"/>
          </a:xfrm>
        </p:spPr>
        <p:txBody>
          <a:bodyPr>
            <a:normAutofit fontScale="62500" lnSpcReduction="20000"/>
          </a:bodyPr>
          <a:lstStyle/>
          <a:p>
            <a:r>
              <a:rPr lang="ru-RU" b="1" dirty="0" smtClean="0"/>
              <a:t>Чудните мостове</a:t>
            </a:r>
            <a:r>
              <a:rPr lang="ru-RU" dirty="0" smtClean="0"/>
              <a:t>, </a:t>
            </a:r>
            <a:r>
              <a:rPr lang="ru-RU" b="1" dirty="0" smtClean="0"/>
              <a:t>Скалните мостове</a:t>
            </a:r>
            <a:r>
              <a:rPr lang="ru-RU" dirty="0" smtClean="0"/>
              <a:t> (остар.: </a:t>
            </a:r>
            <a:r>
              <a:rPr lang="ru-RU" i="1" dirty="0" smtClean="0"/>
              <a:t>Еркюприя</a:t>
            </a:r>
            <a:r>
              <a:rPr lang="ru-RU" dirty="0" smtClean="0"/>
              <a:t>) са скален феМостовете са се образували вследствие </a:t>
            </a:r>
            <a:r>
              <a:rPr lang="ru-RU" dirty="0" smtClean="0">
                <a:hlinkClick r:id="rId2" tooltip="Водна ерозия на почвата"/>
              </a:rPr>
              <a:t>ерозионната</a:t>
            </a:r>
            <a:r>
              <a:rPr lang="ru-RU" dirty="0" smtClean="0"/>
              <a:t> дейност на пълноводната в миналото река, която е преобразувала пукнатините в мраморите в дълбока водна </a:t>
            </a:r>
            <a:r>
              <a:rPr lang="ru-RU" dirty="0" smtClean="0">
                <a:hlinkClick r:id="rId3" tooltip="Пещера"/>
              </a:rPr>
              <a:t>пещера</a:t>
            </a:r>
            <a:r>
              <a:rPr lang="ru-RU" dirty="0" smtClean="0"/>
              <a:t>, чийто таван с течение на времето изтънява на места и се срутва. Предполага се, че отломките от срутването са били отнесени впоследствие от водите на реката.</a:t>
            </a:r>
          </a:p>
          <a:p>
            <a:r>
              <a:rPr lang="ru-RU" dirty="0" smtClean="0"/>
              <a:t>В резултат на това са останали двата известни </a:t>
            </a:r>
            <a:r>
              <a:rPr lang="ru-RU" dirty="0" smtClean="0">
                <a:hlinkClick r:id="rId4" tooltip="Мрамор"/>
              </a:rPr>
              <a:t>мраморни</a:t>
            </a:r>
            <a:r>
              <a:rPr lang="ru-RU" dirty="0" smtClean="0"/>
              <a:t> моста. Големият е широк около 15 m в по-широките части, дълъг почти 100 m. Състои се от три арки, като най-голямата е с височина 45 m и ширина 40 m. Малкият мост е на 200 m от големия по течението на реката – непроходим, дълъг 60 m, с обща височина 50 m, а само на арката – 30 m. След него има и съвсем малък трети мост, който представлява </a:t>
            </a:r>
            <a:r>
              <a:rPr lang="ru-RU" dirty="0" smtClean="0">
                <a:hlinkClick r:id="rId5" tooltip="Понор"/>
              </a:rPr>
              <a:t>понорна</a:t>
            </a:r>
            <a:r>
              <a:rPr lang="ru-RU" dirty="0" smtClean="0"/>
              <a:t> пещера, в която водите на Еркюприя изчезват, за да се появят пак на повърхността след 3 km.</a:t>
            </a:r>
          </a:p>
          <a:p>
            <a:r>
              <a:rPr lang="ru-RU" dirty="0" smtClean="0"/>
              <a:t>Местността около двата моста е заета от вековни </a:t>
            </a:r>
            <a:r>
              <a:rPr lang="ru-RU" dirty="0" smtClean="0">
                <a:hlinkClick r:id="rId6" tooltip="Иглолистна гора"/>
              </a:rPr>
              <a:t>иглолистни гори</a:t>
            </a:r>
            <a:r>
              <a:rPr lang="ru-RU" dirty="0" smtClean="0"/>
              <a:t>, съставени предимно от </a:t>
            </a:r>
            <a:r>
              <a:rPr lang="ru-RU" dirty="0" smtClean="0">
                <a:hlinkClick r:id="rId7" tooltip="Обикновен смърч"/>
              </a:rPr>
              <a:t>смърчови</a:t>
            </a:r>
            <a:r>
              <a:rPr lang="ru-RU" dirty="0" smtClean="0"/>
              <a:t> дървета. И двата моста са обезопасени и пригодени за </a:t>
            </a:r>
            <a:r>
              <a:rPr lang="ru-RU" dirty="0" smtClean="0">
                <a:hlinkClick r:id="rId8" tooltip="Туризъм"/>
              </a:rPr>
              <a:t>туристически</a:t>
            </a:r>
            <a:r>
              <a:rPr lang="ru-RU" dirty="0" smtClean="0"/>
              <a:t> цели. Преминаването е позволено и върху, и под тяхномен, разположен е в карстовата долина на река </a:t>
            </a:r>
            <a:r>
              <a:rPr lang="ru-RU" dirty="0" smtClean="0">
                <a:hlinkClick r:id="rId9" tooltip="Еркюприя (страницата не съществува)"/>
              </a:rPr>
              <a:t>Еркюприя</a:t>
            </a:r>
            <a:r>
              <a:rPr lang="ru-RU" dirty="0" smtClean="0"/>
              <a:t> в Западните </a:t>
            </a:r>
            <a:r>
              <a:rPr lang="ru-RU" dirty="0" smtClean="0">
                <a:hlinkClick r:id="rId10" tooltip="Родопи"/>
              </a:rPr>
              <a:t>Родопи</a:t>
            </a:r>
            <a:r>
              <a:rPr lang="ru-RU" dirty="0" smtClean="0"/>
              <a:t> на 1450 m надморска височина, в подножието на връх </a:t>
            </a:r>
            <a:r>
              <a:rPr lang="ru-RU" dirty="0" smtClean="0">
                <a:hlinkClick r:id="rId11" tooltip="Голям Персенк"/>
              </a:rPr>
              <a:t>Голям Персенк</a:t>
            </a:r>
            <a:r>
              <a:rPr lang="ru-RU" dirty="0" smtClean="0"/>
              <a:t>.</a:t>
            </a:r>
          </a:p>
          <a:p>
            <a:r>
              <a:rPr lang="ru-RU" dirty="0" smtClean="0"/>
              <a:t>.</a:t>
            </a:r>
          </a:p>
          <a:p>
            <a:endParaRPr lang="bg-BG" dirty="0"/>
          </a:p>
        </p:txBody>
      </p:sp>
    </p:spTree>
  </p:cSld>
  <p:clrMapOvr>
    <a:masterClrMapping/>
  </p:clrMapOvr>
  <p:transition advTm="4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Белоградчишките  скали </a:t>
            </a:r>
            <a:endParaRPr lang="bg-BG" dirty="0"/>
          </a:p>
        </p:txBody>
      </p:sp>
      <p:pic>
        <p:nvPicPr>
          <p:cNvPr id="3074" name="Picture 2" descr="C:\Users\usermsi\Desktop\6154_650_.jpg"/>
          <p:cNvPicPr>
            <a:picLocks noChangeAspect="1" noChangeArrowheads="1"/>
          </p:cNvPicPr>
          <p:nvPr/>
        </p:nvPicPr>
        <p:blipFill>
          <a:blip r:embed="rId2"/>
          <a:srcRect/>
          <a:stretch>
            <a:fillRect/>
          </a:stretch>
        </p:blipFill>
        <p:spPr bwMode="auto">
          <a:xfrm>
            <a:off x="285720" y="1428736"/>
            <a:ext cx="8255000" cy="5129210"/>
          </a:xfrm>
          <a:prstGeom prst="rect">
            <a:avLst/>
          </a:prstGeom>
          <a:noFill/>
        </p:spPr>
      </p:pic>
    </p:spTree>
  </p:cSld>
  <p:clrMapOvr>
    <a:masterClrMapping/>
  </p:clrMapOvr>
  <p:transition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normAutofit fontScale="77500" lnSpcReduction="20000"/>
          </a:bodyPr>
          <a:lstStyle/>
          <a:p>
            <a:r>
              <a:rPr lang="ru-RU" b="1" dirty="0" smtClean="0"/>
              <a:t>Белоградчишките скали</a:t>
            </a:r>
            <a:r>
              <a:rPr lang="ru-RU" dirty="0" smtClean="0"/>
              <a:t> са </a:t>
            </a:r>
            <a:r>
              <a:rPr lang="ru-RU" dirty="0" smtClean="0">
                <a:hlinkClick r:id="rId2" tooltip="Скала"/>
              </a:rPr>
              <a:t>скални</a:t>
            </a:r>
            <a:r>
              <a:rPr lang="ru-RU" dirty="0" smtClean="0"/>
              <a:t> фигури, високи до 200 m, разположени в Западния </a:t>
            </a:r>
            <a:r>
              <a:rPr lang="ru-RU" dirty="0" smtClean="0">
                <a:hlinkClick r:id="rId3" tooltip="Предбалкан"/>
              </a:rPr>
              <a:t>Предбалкан</a:t>
            </a:r>
            <a:r>
              <a:rPr lang="ru-RU" dirty="0" smtClean="0"/>
              <a:t>, близо до град </a:t>
            </a:r>
            <a:r>
              <a:rPr lang="ru-RU" dirty="0" smtClean="0">
                <a:hlinkClick r:id="rId4" tooltip="Белоградчик"/>
              </a:rPr>
              <a:t>Белоградчик</a:t>
            </a:r>
            <a:r>
              <a:rPr lang="ru-RU" dirty="0" smtClean="0"/>
              <a:t>. Скалите варират в цветове от чисто червено до жълто. Много от скалите имат фантастични форми и са включени в интересни легенди. Те често са наричани на хора или предмети, на които приличат или напомнят. Белоградчишките скали са вписани като природни забележителности от българското правителство и са главната туристическа атракция в региона.</a:t>
            </a:r>
          </a:p>
          <a:p>
            <a:r>
              <a:rPr lang="ru-RU" dirty="0" smtClean="0"/>
              <a:t>Образуват ивица с дължина 30 km и ширина до 3 km. Включени са в списъка на </a:t>
            </a:r>
            <a:r>
              <a:rPr lang="ru-RU" dirty="0" smtClean="0">
                <a:hlinkClick r:id="rId5" tooltip="Стоте национални туристически обекта"/>
              </a:rPr>
              <a:t>Стоте национални туристически обекта</a:t>
            </a:r>
            <a:r>
              <a:rPr lang="ru-RU" dirty="0" smtClean="0"/>
              <a:t>. Белоградчишките скали се състоят от три скални групи. Обявени са за природна забележителност през 1949 г.</a:t>
            </a:r>
          </a:p>
          <a:p>
            <a:endParaRPr lang="bg-BG" dirty="0"/>
          </a:p>
        </p:txBody>
      </p:sp>
    </p:spTree>
  </p:cSld>
  <p:clrMapOvr>
    <a:masterClrMapping/>
  </p:clrMapOvr>
  <p:transition advTm="2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Стобските  пирамиди</a:t>
            </a:r>
            <a:endParaRPr lang="bg-BG" dirty="0"/>
          </a:p>
        </p:txBody>
      </p:sp>
      <p:pic>
        <p:nvPicPr>
          <p:cNvPr id="4098" name="Picture 2" descr="C:\Users\usermsi\Desktop\1327_980__5.jpg"/>
          <p:cNvPicPr>
            <a:picLocks noChangeAspect="1" noChangeArrowheads="1"/>
          </p:cNvPicPr>
          <p:nvPr/>
        </p:nvPicPr>
        <p:blipFill>
          <a:blip r:embed="rId2"/>
          <a:srcRect/>
          <a:stretch>
            <a:fillRect/>
          </a:stretch>
        </p:blipFill>
        <p:spPr bwMode="auto">
          <a:xfrm>
            <a:off x="714348" y="1571612"/>
            <a:ext cx="7572428" cy="4500594"/>
          </a:xfrm>
          <a:prstGeom prst="rect">
            <a:avLst/>
          </a:prstGeom>
          <a:noFill/>
        </p:spPr>
      </p:pic>
    </p:spTree>
  </p:cSld>
  <p:clrMapOvr>
    <a:masterClrMapping/>
  </p:clrMapOvr>
  <p:transition advTm="6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571480"/>
            <a:ext cx="8686800" cy="5643602"/>
          </a:xfrm>
        </p:spPr>
        <p:txBody>
          <a:bodyPr>
            <a:normAutofit fontScale="85000" lnSpcReduction="20000"/>
          </a:bodyPr>
          <a:lstStyle/>
          <a:p>
            <a:r>
              <a:rPr lang="ru-RU" b="1" dirty="0" smtClean="0"/>
              <a:t>Стобските пирамиди</a:t>
            </a:r>
            <a:r>
              <a:rPr lang="ru-RU" dirty="0" smtClean="0"/>
              <a:t> са едни от най-популярните сред </a:t>
            </a:r>
            <a:r>
              <a:rPr lang="ru-RU" dirty="0" smtClean="0">
                <a:hlinkClick r:id="rId2" tooltip="Туризъм"/>
              </a:rPr>
              <a:t>туристите</a:t>
            </a:r>
            <a:r>
              <a:rPr lang="ru-RU" dirty="0" smtClean="0"/>
              <a:t> </a:t>
            </a:r>
            <a:r>
              <a:rPr lang="ru-RU" dirty="0" smtClean="0">
                <a:hlinkClick r:id="rId3" tooltip="Скални пирамиди"/>
              </a:rPr>
              <a:t>скални пирамиди</a:t>
            </a:r>
            <a:r>
              <a:rPr lang="ru-RU" dirty="0" smtClean="0"/>
              <a:t>. Стобските пирамиди се намират над село </a:t>
            </a:r>
            <a:r>
              <a:rPr lang="ru-RU" dirty="0" smtClean="0">
                <a:hlinkClick r:id="rId4" tooltip="Стоб"/>
              </a:rPr>
              <a:t>Стоб</a:t>
            </a:r>
            <a:r>
              <a:rPr lang="ru-RU" dirty="0" smtClean="0"/>
              <a:t>, в </a:t>
            </a:r>
            <a:r>
              <a:rPr lang="ru-RU" dirty="0" smtClean="0">
                <a:hlinkClick r:id="rId5" tooltip="Запад"/>
              </a:rPr>
              <a:t>западния</a:t>
            </a:r>
            <a:r>
              <a:rPr lang="ru-RU" dirty="0" smtClean="0"/>
              <a:t> дял на </a:t>
            </a:r>
            <a:r>
              <a:rPr lang="ru-RU" dirty="0" smtClean="0">
                <a:hlinkClick r:id="rId6" tooltip="Рила"/>
              </a:rPr>
              <a:t>Рила</a:t>
            </a:r>
            <a:r>
              <a:rPr lang="ru-RU" dirty="0" smtClean="0"/>
              <a:t> планина. Средната височина на пирамидите е между 7 и 10 </a:t>
            </a:r>
            <a:r>
              <a:rPr lang="ru-RU" dirty="0" smtClean="0">
                <a:hlinkClick r:id="rId7" tooltip="Метър"/>
              </a:rPr>
              <a:t>метра</a:t>
            </a:r>
            <a:r>
              <a:rPr lang="ru-RU" dirty="0" smtClean="0"/>
              <a:t>, някои отделни пирамиди достигат до височина 12 метра. Стобските пирамиди са с разнообразна форма, но повечето са </a:t>
            </a:r>
            <a:r>
              <a:rPr lang="ru-RU" dirty="0" smtClean="0">
                <a:hlinkClick r:id="rId8" tooltip="Конус"/>
              </a:rPr>
              <a:t>конусовидни</a:t>
            </a:r>
            <a:r>
              <a:rPr lang="ru-RU" dirty="0" smtClean="0"/>
              <a:t> и завършват с каменна шапка, наподобявайки </a:t>
            </a:r>
            <a:r>
              <a:rPr lang="ru-RU" dirty="0" smtClean="0">
                <a:hlinkClick r:id="rId9" tooltip="Гъби"/>
              </a:rPr>
              <a:t>гъби</a:t>
            </a:r>
            <a:r>
              <a:rPr lang="ru-RU" dirty="0" smtClean="0"/>
              <a:t>.</a:t>
            </a:r>
          </a:p>
          <a:p>
            <a:r>
              <a:rPr lang="ru-RU" dirty="0" smtClean="0"/>
              <a:t>На </a:t>
            </a:r>
            <a:r>
              <a:rPr lang="ru-RU" dirty="0" smtClean="0">
                <a:hlinkClick r:id="rId10" tooltip="Север"/>
              </a:rPr>
              <a:t>северния</a:t>
            </a:r>
            <a:r>
              <a:rPr lang="ru-RU" dirty="0" smtClean="0"/>
              <a:t> склон на рида, на който са разположени пирамидите, те са по-добре изразени и открояващи се, тъй като са значително по-малко. Най-много са пирамидите, които се намират на </a:t>
            </a:r>
            <a:r>
              <a:rPr lang="ru-RU" dirty="0" smtClean="0">
                <a:hlinkClick r:id="rId11" tooltip="Юг"/>
              </a:rPr>
              <a:t>южния</a:t>
            </a:r>
            <a:r>
              <a:rPr lang="ru-RU" dirty="0" smtClean="0"/>
              <a:t> склон на рида. Тук пирамидите са по-големи и по-сгъстени. Цветът на скалите варира между жълто и кафяво.</a:t>
            </a:r>
          </a:p>
          <a:p>
            <a:r>
              <a:rPr lang="ru-RU" dirty="0" smtClean="0"/>
              <a:t>През </a:t>
            </a:r>
            <a:r>
              <a:rPr lang="ru-RU" dirty="0" smtClean="0">
                <a:hlinkClick r:id="rId12" tooltip="1964"/>
              </a:rPr>
              <a:t>1964</a:t>
            </a:r>
            <a:r>
              <a:rPr lang="ru-RU" dirty="0" smtClean="0"/>
              <a:t> г. Стобските пирамиди са обявени за </a:t>
            </a:r>
            <a:r>
              <a:rPr lang="ru-RU" dirty="0" smtClean="0">
                <a:hlinkClick r:id="rId13" tooltip="Природна забележителност"/>
              </a:rPr>
              <a:t>природна забележителност</a:t>
            </a:r>
            <a:r>
              <a:rPr lang="ru-RU" dirty="0" smtClean="0"/>
              <a:t>.</a:t>
            </a:r>
          </a:p>
          <a:p>
            <a:endParaRPr lang="bg-BG" dirty="0"/>
          </a:p>
        </p:txBody>
      </p:sp>
    </p:spTree>
  </p:cSld>
  <p:clrMapOvr>
    <a:masterClrMapping/>
  </p:clrMapOvr>
  <p:transition advTm="3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normAutofit fontScale="92500" lnSpcReduction="20000"/>
          </a:bodyPr>
          <a:lstStyle/>
          <a:p>
            <a:r>
              <a:rPr lang="ru-RU" dirty="0" smtClean="0"/>
              <a:t>Природата има вълшебството да оформя причудливи форми от скалните масиви. На много места в България се срещат естествените каменни структури с необичайни форми, които пленяват въображението ни. Едно такова творение на природата е скала с формата на конска глава. Тя се намира срещу село Лещак, община Мадан, в Родопите, в дясно от пътя Смолян - Мадан. Много добре скалата с форма на конска глава се откроява през пролетта, на фона на раззеленилата се растителност.</a:t>
            </a:r>
            <a:endParaRPr lang="bg-BG" dirty="0"/>
          </a:p>
        </p:txBody>
      </p:sp>
    </p:spTree>
  </p:cSld>
  <p:clrMapOvr>
    <a:masterClrMapping/>
  </p:clrMapOvr>
  <p:transition advTm="3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428604"/>
            <a:ext cx="8686800" cy="5857916"/>
          </a:xfrm>
        </p:spPr>
        <p:txBody>
          <a:bodyPr>
            <a:normAutofit fontScale="70000" lnSpcReduction="20000"/>
          </a:bodyPr>
          <a:lstStyle/>
          <a:p>
            <a:r>
              <a:rPr lang="ru-RU" dirty="0" smtClean="0"/>
              <a:t>Местна </a:t>
            </a:r>
            <a:r>
              <a:rPr lang="ru-RU" dirty="0" smtClean="0">
                <a:hlinkClick r:id="rId2" tooltip="Легенда"/>
              </a:rPr>
              <a:t>легенда</a:t>
            </a:r>
            <a:r>
              <a:rPr lang="ru-RU" dirty="0" smtClean="0"/>
              <a:t> разказва за възникването на Стобските пирамиди: </a:t>
            </a:r>
            <a:r>
              <a:rPr lang="ru-RU" i="1" dirty="0" smtClean="0"/>
              <a:t>Преди много години, на мястото на пирамидите се простирала голяма равнина. Когато имало сватба или друго събитие, хората от селото се стичали на мегдана и се веселели. В селото имало двама влюбени млади хора. Майката на момичето не била съгласна дъщеря ѝ да се омъжи за своя любим, но въпреки всичко момичето и момчето решили да вдигнат сватба. В момента, в който майката разбрала, отишла в равнината, забила надълбоко един голям кръст и проклела дъщеря си, когато </a:t>
            </a:r>
            <a:r>
              <a:rPr lang="ru-RU" i="1" dirty="0" smtClean="0">
                <a:hlinkClick r:id="rId3" tooltip="Целувка"/>
              </a:rPr>
              <a:t>целуне</a:t>
            </a:r>
            <a:r>
              <a:rPr lang="ru-RU" i="1" dirty="0" smtClean="0"/>
              <a:t> свекъра си всички гости на сватбата да се превърнат в камъни. Денят на сватбата дошъл. Всички били много щастливи, само майката си останала вкъщи и се молела горещо клетвата ѝ да застигне дъщеря ѝ. Когато </a:t>
            </a:r>
            <a:r>
              <a:rPr lang="ru-RU" i="1" dirty="0" smtClean="0">
                <a:hlinkClick r:id="rId4" tooltip="Хоро"/>
              </a:rPr>
              <a:t>хорото</a:t>
            </a:r>
            <a:r>
              <a:rPr lang="ru-RU" i="1" dirty="0" smtClean="0"/>
              <a:t> се извило чак до равнината и дошъл моментът булката да целуне свекъра си, в този момент всички сватбари се превърнали в камъни. От този ден в село Стоб се издигат приказни пирамиди, напомнящи за една незабравима история.</a:t>
            </a:r>
            <a:endParaRPr lang="bg-BG" dirty="0"/>
          </a:p>
        </p:txBody>
      </p:sp>
    </p:spTree>
  </p:cSld>
  <p:clrMapOvr>
    <a:masterClrMapping/>
  </p:clrMapOvr>
  <p:transition advTm="27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Доброванските   гъби</a:t>
            </a:r>
            <a:endParaRPr lang="bg-BG" dirty="0"/>
          </a:p>
        </p:txBody>
      </p:sp>
      <p:pic>
        <p:nvPicPr>
          <p:cNvPr id="5122" name="Picture 2" descr="C:\Users\usermsi\Desktop\189_650_.jpg"/>
          <p:cNvPicPr>
            <a:picLocks noChangeAspect="1" noChangeArrowheads="1"/>
          </p:cNvPicPr>
          <p:nvPr/>
        </p:nvPicPr>
        <p:blipFill>
          <a:blip r:embed="rId2"/>
          <a:srcRect/>
          <a:stretch>
            <a:fillRect/>
          </a:stretch>
        </p:blipFill>
        <p:spPr bwMode="auto">
          <a:xfrm>
            <a:off x="928662" y="1357298"/>
            <a:ext cx="7429552" cy="4857784"/>
          </a:xfrm>
          <a:prstGeom prst="rect">
            <a:avLst/>
          </a:prstGeom>
          <a:noFill/>
        </p:spPr>
      </p:pic>
    </p:spTree>
  </p:cSld>
  <p:clrMapOvr>
    <a:masterClrMapping/>
  </p:clrMapOvr>
  <p:transition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500042"/>
            <a:ext cx="8686800" cy="5715040"/>
          </a:xfrm>
        </p:spPr>
        <p:txBody>
          <a:bodyPr>
            <a:normAutofit fontScale="92500" lnSpcReduction="10000"/>
          </a:bodyPr>
          <a:lstStyle/>
          <a:p>
            <a:r>
              <a:rPr lang="ru-RU" dirty="0" smtClean="0"/>
              <a:t>Доброванските гъби са </a:t>
            </a:r>
            <a:r>
              <a:rPr lang="ru-RU" b="1" dirty="0" smtClean="0"/>
              <a:t>причудливи скални образувания</a:t>
            </a:r>
            <a:r>
              <a:rPr lang="ru-RU" dirty="0" smtClean="0"/>
              <a:t>, които се намират в Източна Стара планина, на около 10 километра от руенското село Сини рид.Името на тази интересна природна забележителност идва от изчезналото вече село Доброван.</a:t>
            </a:r>
            <a:r>
              <a:rPr lang="ru-RU" b="1" dirty="0" smtClean="0"/>
              <a:t>Трите скални образувания</a:t>
            </a:r>
            <a:r>
              <a:rPr lang="ru-RU" dirty="0" smtClean="0"/>
              <a:t> имат формата на гигантски гъби и са разположени в редица на около 10 метра една от друга.</a:t>
            </a:r>
            <a:r>
              <a:rPr lang="ru-RU" b="1" dirty="0" smtClean="0"/>
              <a:t>Най-красива и голяма</a:t>
            </a:r>
            <a:r>
              <a:rPr lang="ru-RU" dirty="0" smtClean="0"/>
              <a:t> е средната гъба, чиято височина е около 4 метра, толкова е и диаметърът й. Другите две скални форми са по-ниски и с нарушени форми, но това не отнема ни най-малко от чара им.</a:t>
            </a:r>
            <a:endParaRPr lang="bg-BG" dirty="0"/>
          </a:p>
        </p:txBody>
      </p:sp>
    </p:spTree>
  </p:cSld>
  <p:clrMapOvr>
    <a:masterClrMapping/>
  </p:clrMapOvr>
  <p:transition advTm="21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714356"/>
            <a:ext cx="8686800" cy="5643602"/>
          </a:xfrm>
        </p:spPr>
        <p:txBody>
          <a:bodyPr>
            <a:normAutofit fontScale="92500" lnSpcReduction="10000"/>
          </a:bodyPr>
          <a:lstStyle/>
          <a:p>
            <a:r>
              <a:rPr lang="ru-RU" b="1" dirty="0" smtClean="0"/>
              <a:t>Причудливите си форми</a:t>
            </a:r>
            <a:r>
              <a:rPr lang="ru-RU" dirty="0" smtClean="0"/>
              <a:t> скалните гъби са добили в следствие разместването и различната здравина на пясъчните и варовиковите пластове, както и в следствие на атмосферните процеси през годините.Доброванските гъби са обявени за природна забележителност през 1973г.</a:t>
            </a:r>
            <a:br>
              <a:rPr lang="ru-RU" dirty="0" smtClean="0"/>
            </a:br>
            <a:r>
              <a:rPr lang="ru-RU" dirty="0" smtClean="0"/>
              <a:t/>
            </a:r>
            <a:br>
              <a:rPr lang="ru-RU" dirty="0" smtClean="0"/>
            </a:br>
            <a:r>
              <a:rPr lang="ru-RU" dirty="0" smtClean="0"/>
              <a:t>В сравнение с други скални образувания като Каменните гъби край Бели пласт или Каменната сватба край Кърджали, Доброванските гъби са много малко познати, но си струва да им отделите един следобед и да ги разгледате.</a:t>
            </a:r>
            <a:endParaRPr lang="bg-BG" dirty="0"/>
          </a:p>
        </p:txBody>
      </p:sp>
    </p:spTree>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Ритлите </a:t>
            </a:r>
            <a:endParaRPr lang="bg-BG" dirty="0"/>
          </a:p>
        </p:txBody>
      </p:sp>
      <p:pic>
        <p:nvPicPr>
          <p:cNvPr id="6146" name="Picture 2" descr="C:\Users\usermsi\Desktop\12853_650__5.jpg"/>
          <p:cNvPicPr>
            <a:picLocks noChangeAspect="1" noChangeArrowheads="1"/>
          </p:cNvPicPr>
          <p:nvPr/>
        </p:nvPicPr>
        <p:blipFill>
          <a:blip r:embed="rId2"/>
          <a:srcRect/>
          <a:stretch>
            <a:fillRect/>
          </a:stretch>
        </p:blipFill>
        <p:spPr bwMode="auto">
          <a:xfrm>
            <a:off x="785786" y="1428736"/>
            <a:ext cx="7215238" cy="4929222"/>
          </a:xfrm>
          <a:prstGeom prst="rect">
            <a:avLst/>
          </a:prstGeom>
          <a:noFill/>
        </p:spPr>
      </p:pic>
    </p:spTree>
  </p:cSld>
  <p:clrMapOvr>
    <a:masterClrMapping/>
  </p:clrMapOvr>
  <p:transition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571480"/>
            <a:ext cx="8686800" cy="5508645"/>
          </a:xfrm>
        </p:spPr>
        <p:txBody>
          <a:bodyPr>
            <a:normAutofit fontScale="85000" lnSpcReduction="10000"/>
          </a:bodyPr>
          <a:lstStyle/>
          <a:p>
            <a:r>
              <a:rPr lang="ru-RU" dirty="0" smtClean="0"/>
              <a:t>Скалите достигат на места до 80 метра над нивото на реката. Дебелината им варира от 3 до 7 метра, а дължината — между 200 и 400 метра. За разлика от тези, които се намират на левия бряг на реката, „ритлите“ по десния са значително по-малки и по-слабо откроени. Между отделните скални стени растат предимно </a:t>
            </a:r>
            <a:r>
              <a:rPr lang="ru-RU" dirty="0" smtClean="0">
                <a:hlinkClick r:id="rId2" tooltip="Широколистни растения"/>
              </a:rPr>
              <a:t>широколистни растения</a:t>
            </a:r>
            <a:r>
              <a:rPr lang="ru-RU" dirty="0" smtClean="0"/>
              <a:t>.</a:t>
            </a:r>
          </a:p>
          <a:p>
            <a:r>
              <a:rPr lang="ru-RU" dirty="0" smtClean="0"/>
              <a:t>„Ритлите“ са се образували преди около 120 милиона години. Предполога се, че скалите са </a:t>
            </a:r>
            <a:r>
              <a:rPr lang="ru-RU" dirty="0" smtClean="0">
                <a:hlinkClick r:id="rId3" tooltip="Седиментна скала"/>
              </a:rPr>
              <a:t>се отложили</a:t>
            </a:r>
            <a:r>
              <a:rPr lang="ru-RU" dirty="0" smtClean="0"/>
              <a:t>, докато тези територии са били покрити от море. По-късно, при нагъването на </a:t>
            </a:r>
            <a:r>
              <a:rPr lang="ru-RU" dirty="0" smtClean="0">
                <a:hlinkClick r:id="rId4" tooltip="Алпо-Хималайска планинска верига (страницата не съществува)"/>
              </a:rPr>
              <a:t>Алпо-Хималайската планинска верига</a:t>
            </a:r>
            <a:r>
              <a:rPr lang="ru-RU" dirty="0" smtClean="0"/>
              <a:t> са се образували „Ритлите“ в днешния им вид.</a:t>
            </a:r>
          </a:p>
          <a:p>
            <a:r>
              <a:rPr lang="ru-RU" dirty="0" smtClean="0"/>
              <a:t>В близост се намира </a:t>
            </a:r>
            <a:r>
              <a:rPr lang="ru-RU" dirty="0" smtClean="0">
                <a:hlinkClick r:id="rId5" tooltip="Черепишки манастир"/>
              </a:rPr>
              <a:t>Черепишкият манастир</a:t>
            </a:r>
            <a:r>
              <a:rPr lang="ru-RU" dirty="0" smtClean="0"/>
              <a:t>.</a:t>
            </a:r>
          </a:p>
          <a:p>
            <a:endParaRPr lang="bg-BG" dirty="0"/>
          </a:p>
        </p:txBody>
      </p:sp>
    </p:spTree>
  </p:cSld>
  <p:clrMapOvr>
    <a:masterClrMapping/>
  </p:clrMapOvr>
  <p:transition advTm="18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Скалната  арка</a:t>
            </a:r>
            <a:endParaRPr lang="bg-BG" dirty="0"/>
          </a:p>
        </p:txBody>
      </p:sp>
      <p:pic>
        <p:nvPicPr>
          <p:cNvPr id="1026" name="Picture 2" descr="C:\Users\usermsi\Desktop\images.jpg"/>
          <p:cNvPicPr>
            <a:picLocks noChangeAspect="1" noChangeArrowheads="1"/>
          </p:cNvPicPr>
          <p:nvPr/>
        </p:nvPicPr>
        <p:blipFill>
          <a:blip r:embed="rId2"/>
          <a:srcRect/>
          <a:stretch>
            <a:fillRect/>
          </a:stretch>
        </p:blipFill>
        <p:spPr bwMode="auto">
          <a:xfrm>
            <a:off x="428596" y="1571612"/>
            <a:ext cx="7929618" cy="4572032"/>
          </a:xfrm>
          <a:prstGeom prst="rect">
            <a:avLst/>
          </a:prstGeom>
          <a:noFill/>
        </p:spPr>
      </p:pic>
    </p:spTree>
  </p:cSld>
  <p:clrMapOvr>
    <a:masterClrMapping/>
  </p:clrMapOvr>
  <p:transition advTm="4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normAutofit fontScale="85000" lnSpcReduction="20000"/>
          </a:bodyPr>
          <a:lstStyle/>
          <a:p>
            <a:r>
              <a:rPr lang="ru-RU" dirty="0" smtClean="0"/>
              <a:t>Гигантът с височина 30 метра и дължина 80 метра впечатлява както с мащаба си, така и с правилно оформения си свод, за който се смята, че е естествено образуван. В основата на този уникален феномен са разположени осем пещери, в които след направени разкопки са открити следи от древни заселници. Масивът се намира в защитена местност Орешари, под село Орешари, което всъщност вече не съществува. То е едно от онези села фантоми, които все още присъстват на картата, но които са отдавна обезлюдени и само останките от разрушените им къщи свидетелстват, че в тях е имало живот.</a:t>
            </a:r>
            <a:endParaRPr lang="bg-BG" dirty="0"/>
          </a:p>
        </p:txBody>
      </p:sp>
    </p:spTree>
  </p:cSld>
  <p:clrMapOvr>
    <a:masterClrMapping/>
  </p:clrMapOvr>
  <p:transition advTm="16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k</a:t>
            </a:r>
            <a:r>
              <a:rPr lang="bg-BG" dirty="0" smtClean="0"/>
              <a:t>уклите</a:t>
            </a:r>
            <a:endParaRPr lang="bg-BG" dirty="0"/>
          </a:p>
        </p:txBody>
      </p:sp>
      <p:pic>
        <p:nvPicPr>
          <p:cNvPr id="1027" name="Picture 3" descr="C:\Users\usermsi\Desktop\images.jpg"/>
          <p:cNvPicPr>
            <a:picLocks noChangeAspect="1" noChangeArrowheads="1"/>
          </p:cNvPicPr>
          <p:nvPr/>
        </p:nvPicPr>
        <p:blipFill>
          <a:blip r:embed="rId2"/>
          <a:srcRect/>
          <a:stretch>
            <a:fillRect/>
          </a:stretch>
        </p:blipFill>
        <p:spPr bwMode="auto">
          <a:xfrm>
            <a:off x="500034" y="1643050"/>
            <a:ext cx="7929618" cy="478634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500042"/>
            <a:ext cx="8686800" cy="5857916"/>
          </a:xfrm>
        </p:spPr>
        <p:txBody>
          <a:bodyPr>
            <a:normAutofit fontScale="70000" lnSpcReduction="20000"/>
          </a:bodyPr>
          <a:lstStyle/>
          <a:p>
            <a:r>
              <a:rPr lang="ru-RU" dirty="0" smtClean="0"/>
              <a:t>Причудливите </a:t>
            </a:r>
            <a:r>
              <a:rPr lang="ru-RU" dirty="0" smtClean="0">
                <a:hlinkClick r:id="rId2" tooltip="скални образувания"/>
              </a:rPr>
              <a:t>скалните образувания</a:t>
            </a:r>
            <a:r>
              <a:rPr lang="ru-RU" dirty="0" smtClean="0"/>
              <a:t>, разположени </a:t>
            </a:r>
            <a:r>
              <a:rPr lang="ru-RU" b="1" dirty="0" smtClean="0"/>
              <a:t>до с. Реселец на брега на река Искър,</a:t>
            </a:r>
            <a:r>
              <a:rPr lang="ru-RU" dirty="0" smtClean="0"/>
              <a:t> представляват група от </a:t>
            </a:r>
            <a:r>
              <a:rPr lang="ru-RU" b="1" dirty="0" smtClean="0"/>
              <a:t>скални кукли</a:t>
            </a:r>
            <a:r>
              <a:rPr lang="ru-RU" dirty="0" smtClean="0"/>
              <a:t>, образували се преди окло 70 млн. Години. през 1972 година са обявени за </a:t>
            </a:r>
            <a:r>
              <a:rPr lang="ru-RU" b="1" dirty="0" smtClean="0">
                <a:hlinkClick r:id="rId3" tooltip="природни забележителности"/>
              </a:rPr>
              <a:t>природна забележителност</a:t>
            </a:r>
            <a:r>
              <a:rPr lang="ru-RU" dirty="0" smtClean="0"/>
              <a:t> със национално значение.</a:t>
            </a:r>
          </a:p>
          <a:p>
            <a:r>
              <a:rPr lang="ru-RU" dirty="0" smtClean="0"/>
              <a:t>Варовиците, от които са изградени са здрави и плътни, с дебелина им до 100 м, оцветени в кремаво-бяло. </a:t>
            </a:r>
            <a:r>
              <a:rPr lang="ru-RU" b="1" dirty="0" smtClean="0"/>
              <a:t>Реселешките кукли</a:t>
            </a:r>
            <a:r>
              <a:rPr lang="ru-RU" dirty="0" smtClean="0"/>
              <a:t> оформят впечатляващи скални венци на Предбалкана, силно наподобяващи по форма на </a:t>
            </a:r>
            <a:r>
              <a:rPr lang="ru-RU" dirty="0" smtClean="0">
                <a:hlinkClick r:id="rId4" tooltip="Чудните скали"/>
              </a:rPr>
              <a:t>Чудните скали</a:t>
            </a:r>
            <a:r>
              <a:rPr lang="ru-RU" dirty="0" smtClean="0"/>
              <a:t>.</a:t>
            </a:r>
          </a:p>
          <a:p>
            <a:r>
              <a:rPr lang="ru-RU" dirty="0" smtClean="0"/>
              <a:t>Образуването на </a:t>
            </a:r>
            <a:r>
              <a:rPr lang="ru-RU" b="1" dirty="0" smtClean="0">
                <a:hlinkClick r:id="rId5" tooltip="скални пирамиди"/>
              </a:rPr>
              <a:t>скалните пирамиди</a:t>
            </a:r>
            <a:r>
              <a:rPr lang="ru-RU" dirty="0" smtClean="0"/>
              <a:t> е резултат от ерозионната дейност. Липсата на растителност благоприятства развитието на скалния венец, като превръща Реселешките кукли в едни от </a:t>
            </a:r>
            <a:r>
              <a:rPr lang="ru-RU" b="1" dirty="0" smtClean="0"/>
              <a:t>най-красивите </a:t>
            </a:r>
            <a:r>
              <a:rPr lang="ru-RU" b="1" dirty="0" smtClean="0">
                <a:hlinkClick r:id="rId2" tooltip="варовикови образувания"/>
              </a:rPr>
              <a:t>варовикови образувания</a:t>
            </a:r>
            <a:r>
              <a:rPr lang="ru-RU" dirty="0" smtClean="0"/>
              <a:t>, макар относително слабата си туристическа популярност.</a:t>
            </a:r>
          </a:p>
          <a:p>
            <a:r>
              <a:rPr lang="ru-RU" dirty="0" smtClean="0"/>
              <a:t>В местността се срещат и други уникални </a:t>
            </a:r>
            <a:r>
              <a:rPr lang="ru-RU" b="1" dirty="0" smtClean="0">
                <a:hlinkClick r:id="rId6"/>
              </a:rPr>
              <a:t>скални феномени</a:t>
            </a:r>
            <a:r>
              <a:rPr lang="ru-RU" dirty="0" smtClean="0"/>
              <a:t>: Скалните кукли, Купените и Калето. </a:t>
            </a:r>
            <a:r>
              <a:rPr lang="ru-RU" dirty="0" smtClean="0">
                <a:hlinkClick r:id="rId7" tooltip="Водопад Скока"/>
              </a:rPr>
              <a:t>Водопадът Скока</a:t>
            </a:r>
            <a:r>
              <a:rPr lang="ru-RU" dirty="0" smtClean="0"/>
              <a:t> и лесопарк Калето по долината на р. Ръчене допълват чудесния природен ландшафт. Също така към несравнимата красота на природата в този край могат да се добавят и </a:t>
            </a:r>
            <a:r>
              <a:rPr lang="ru-RU" dirty="0" smtClean="0">
                <a:hlinkClick r:id="rId8" tooltip="скален мост Проходна"/>
              </a:rPr>
              <a:t>скалния мост Проходна</a:t>
            </a:r>
            <a:r>
              <a:rPr lang="ru-RU" dirty="0" smtClean="0"/>
              <a:t>, срутището Струпаница, както и многото известните </a:t>
            </a:r>
            <a:r>
              <a:rPr lang="ru-RU" dirty="0" smtClean="0">
                <a:hlinkClick r:id="rId9" tooltip="пещери"/>
              </a:rPr>
              <a:t>пещери </a:t>
            </a:r>
            <a:r>
              <a:rPr lang="ru-RU" dirty="0" smtClean="0"/>
              <a:t>от Карлуковския карст.</a:t>
            </a:r>
          </a:p>
          <a:p>
            <a:endParaRPr lang="bg-BG" dirty="0"/>
          </a:p>
        </p:txBody>
      </p:sp>
    </p:spTree>
  </p:cSld>
  <p:clrMapOvr>
    <a:masterClrMapping/>
  </p:clrMapOvr>
  <p:transition advTm="2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КОНСКАТА  ГЛАВА</a:t>
            </a:r>
            <a:endParaRPr lang="bg-BG" dirty="0"/>
          </a:p>
        </p:txBody>
      </p:sp>
      <p:pic>
        <p:nvPicPr>
          <p:cNvPr id="1026" name="Picture 2" descr="C:\Users\usermsi\Desktop\54ad03de1ab86.jpg"/>
          <p:cNvPicPr>
            <a:picLocks noChangeAspect="1" noChangeArrowheads="1"/>
          </p:cNvPicPr>
          <p:nvPr/>
        </p:nvPicPr>
        <p:blipFill>
          <a:blip r:embed="rId2"/>
          <a:srcRect/>
          <a:stretch>
            <a:fillRect/>
          </a:stretch>
        </p:blipFill>
        <p:spPr bwMode="auto">
          <a:xfrm>
            <a:off x="428596" y="1357298"/>
            <a:ext cx="7929618" cy="5072098"/>
          </a:xfrm>
          <a:prstGeom prst="rect">
            <a:avLst/>
          </a:prstGeom>
          <a:noFill/>
        </p:spPr>
      </p:pic>
    </p:spTree>
  </p:cSld>
  <p:clrMapOvr>
    <a:masterClrMapping/>
  </p:clrMapOvr>
  <p:transition advTm="4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Черните  камъни</a:t>
            </a:r>
            <a:endParaRPr lang="bg-BG" dirty="0"/>
          </a:p>
        </p:txBody>
      </p:sp>
      <p:pic>
        <p:nvPicPr>
          <p:cNvPr id="2050" name="Picture 2" descr="C:\Users\usermsi\Desktop\images.jpg"/>
          <p:cNvPicPr>
            <a:picLocks noChangeAspect="1" noChangeArrowheads="1"/>
          </p:cNvPicPr>
          <p:nvPr/>
        </p:nvPicPr>
        <p:blipFill>
          <a:blip r:embed="rId2"/>
          <a:srcRect/>
          <a:stretch>
            <a:fillRect/>
          </a:stretch>
        </p:blipFill>
        <p:spPr bwMode="auto">
          <a:xfrm>
            <a:off x="428596" y="1428736"/>
            <a:ext cx="8215370" cy="5143536"/>
          </a:xfrm>
          <a:prstGeom prst="rect">
            <a:avLst/>
          </a:prstGeom>
          <a:noFill/>
        </p:spPr>
      </p:pic>
    </p:spTree>
  </p:cSld>
  <p:clrMapOvr>
    <a:masterClrMapping/>
  </p:clrMapOvr>
  <p:transition advTm="4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1142984"/>
            <a:ext cx="8686800" cy="4937141"/>
          </a:xfrm>
        </p:spPr>
        <p:txBody>
          <a:bodyPr>
            <a:normAutofit fontScale="77500" lnSpcReduction="20000"/>
          </a:bodyPr>
          <a:lstStyle/>
          <a:p>
            <a:r>
              <a:rPr lang="ru-RU" dirty="0" smtClean="0"/>
              <a:t>Черните камъни се намират в северната част на Сакар планина, на 4 km южно от гр. Тополовград, Хасковска област. Те са разположени между 400 и 450 m надморска височина и отстоят на 700 m източно от шосето за вр. Вишеград между котите Гума (524,2) и Дамкая (435,7) (42.05039, 26.35547). Геоложкият феномен „Черните камъни” е най-впечатляващата природна забележителност в Сакар планина </a:t>
            </a:r>
            <a:r>
              <a:rPr lang="ru-RU" dirty="0" smtClean="0">
                <a:hlinkClick r:id="rId2" tooltip="Черните камъни"/>
              </a:rPr>
              <a:t>(1)</a:t>
            </a:r>
            <a:r>
              <a:rPr lang="ru-RU" dirty="0" smtClean="0"/>
              <a:t>. Той е оформен сред долнотриаските метаконгломерати на Пальокастренската свита, отложени преди около 245 млн. г. Името на скалния ансамбъл идва от тъмния облик на метаконгломератите, които са изградени предимно от кварц, фелдшпати, амфиболи, слюди и разнообразни литокласти от интрузивни и метаморфни скали. Като природна забележителност се описва за пръв път по настоящия проект.</a:t>
            </a:r>
            <a:endParaRPr lang="bg-BG" dirty="0"/>
          </a:p>
        </p:txBody>
      </p:sp>
    </p:spTree>
  </p:cSld>
  <p:clrMapOvr>
    <a:masterClrMapping/>
  </p:clrMapOvr>
  <p:transition advTm="1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Скален феномен слона</a:t>
            </a:r>
            <a:endParaRPr lang="bg-BG" dirty="0"/>
          </a:p>
        </p:txBody>
      </p:sp>
      <p:pic>
        <p:nvPicPr>
          <p:cNvPr id="1026" name="Picture 2" descr="C:\Users\usermsi\Desktop\slona-rodopi-106716-500x0.jpg"/>
          <p:cNvPicPr>
            <a:picLocks noChangeAspect="1" noChangeArrowheads="1"/>
          </p:cNvPicPr>
          <p:nvPr/>
        </p:nvPicPr>
        <p:blipFill>
          <a:blip r:embed="rId2"/>
          <a:srcRect/>
          <a:stretch>
            <a:fillRect/>
          </a:stretch>
        </p:blipFill>
        <p:spPr bwMode="auto">
          <a:xfrm>
            <a:off x="357158" y="1571612"/>
            <a:ext cx="8429684" cy="5000660"/>
          </a:xfrm>
          <a:prstGeom prst="rect">
            <a:avLst/>
          </a:prstGeom>
          <a:noFill/>
        </p:spPr>
      </p:pic>
    </p:spTree>
  </p:cSld>
  <p:clrMapOvr>
    <a:masterClrMapping/>
  </p:clrMapOvr>
  <p:transition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571480"/>
            <a:ext cx="8686800" cy="5508645"/>
          </a:xfrm>
        </p:spPr>
        <p:txBody>
          <a:bodyPr/>
          <a:lstStyle/>
          <a:p>
            <a:r>
              <a:rPr lang="ru-RU" dirty="0" smtClean="0"/>
              <a:t>Скалният феномен Слона се намира в Западните Родопи, близо до Девин. Името му идва от причудливата форма на скалата, напомняща слон с хобот. "Хоботът" на слона образува нещо като халка, преминаването през която опрощава греховете.</a:t>
            </a:r>
            <a:r>
              <a:rPr lang="ru-RU" i="1" dirty="0" smtClean="0"/>
              <a:t> Слонът се намира на 4 км от Девин  по пътя за с. Настан. Помолете някой от местните хора да ви упъти, защото няма табели е доста лесно да пропуснете скалата .</a:t>
            </a:r>
            <a:endParaRPr lang="bg-B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Костен камък</a:t>
            </a:r>
            <a:endParaRPr lang="bg-BG" dirty="0"/>
          </a:p>
        </p:txBody>
      </p:sp>
      <p:pic>
        <p:nvPicPr>
          <p:cNvPr id="1026" name="Picture 2" descr="C:\Users\usermsi\Desktop\547e04f316869.jpg"/>
          <p:cNvPicPr>
            <a:picLocks noChangeAspect="1" noChangeArrowheads="1"/>
          </p:cNvPicPr>
          <p:nvPr/>
        </p:nvPicPr>
        <p:blipFill>
          <a:blip r:embed="rId2"/>
          <a:srcRect/>
          <a:stretch>
            <a:fillRect/>
          </a:stretch>
        </p:blipFill>
        <p:spPr bwMode="auto">
          <a:xfrm>
            <a:off x="571472" y="1500174"/>
            <a:ext cx="7358114" cy="500066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785794"/>
            <a:ext cx="8686800" cy="5294331"/>
          </a:xfrm>
        </p:spPr>
        <p:txBody>
          <a:bodyPr>
            <a:normAutofit/>
          </a:bodyPr>
          <a:lstStyle/>
          <a:p>
            <a:r>
              <a:rPr lang="ru-RU" dirty="0" smtClean="0"/>
              <a:t>Местност Костен камък е обявен през 1965г. за скален феномен и е защитен от закона, намира се на 4 км от село Орехово, между Асеновград и Чепеларе. Разпростира се на площ от 5 декара и е разположена в дълбок каменен каньон. Обектът е изключително красив, но трудно достъпен. </a:t>
            </a:r>
          </a:p>
          <a:p>
            <a:r>
              <a:rPr lang="ru-RU" dirty="0" smtClean="0"/>
              <a:t>Посочена е ориентировъчна локация в средата на местността, която не съвпада с конкретна забележителност.</a:t>
            </a:r>
          </a:p>
          <a:p>
            <a:pPr>
              <a:buNone/>
            </a:pPr>
            <a:endParaRPr lang="bg-BG"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Караджов каМЪК</a:t>
            </a:r>
            <a:endParaRPr lang="bg-BG" dirty="0"/>
          </a:p>
        </p:txBody>
      </p:sp>
      <p:pic>
        <p:nvPicPr>
          <p:cNvPr id="2050" name="Picture 2" descr="C:\Users\usermsi\Desktop\250px-Karadzhov_kamik.jpg"/>
          <p:cNvPicPr>
            <a:picLocks noChangeAspect="1" noChangeArrowheads="1"/>
          </p:cNvPicPr>
          <p:nvPr/>
        </p:nvPicPr>
        <p:blipFill>
          <a:blip r:embed="rId2"/>
          <a:srcRect/>
          <a:stretch>
            <a:fillRect/>
          </a:stretch>
        </p:blipFill>
        <p:spPr bwMode="auto">
          <a:xfrm>
            <a:off x="714348" y="1643050"/>
            <a:ext cx="6500858" cy="450059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642918"/>
            <a:ext cx="8686800" cy="6000792"/>
          </a:xfrm>
        </p:spPr>
        <p:txBody>
          <a:bodyPr>
            <a:normAutofit fontScale="92500" lnSpcReduction="20000"/>
          </a:bodyPr>
          <a:lstStyle/>
          <a:p>
            <a:r>
              <a:rPr lang="ru-RU" dirty="0" smtClean="0">
                <a:hlinkClick r:id="rId2" tooltip="Местност"/>
              </a:rPr>
              <a:t>Местността</a:t>
            </a:r>
            <a:r>
              <a:rPr lang="ru-RU" dirty="0" smtClean="0"/>
              <a:t> и едноименният </a:t>
            </a:r>
            <a:r>
              <a:rPr lang="ru-RU" dirty="0" smtClean="0">
                <a:hlinkClick r:id="rId3" tooltip="Връх"/>
              </a:rPr>
              <a:t>връх</a:t>
            </a:r>
            <a:r>
              <a:rPr lang="ru-RU" dirty="0" smtClean="0"/>
              <a:t> „</a:t>
            </a:r>
            <a:r>
              <a:rPr lang="ru-RU" b="1" dirty="0" smtClean="0"/>
              <a:t>Караджов камък</a:t>
            </a:r>
            <a:r>
              <a:rPr lang="ru-RU" dirty="0" smtClean="0"/>
              <a:t>“ се намират в непосредствена близост до </a:t>
            </a:r>
            <a:r>
              <a:rPr lang="ru-RU" dirty="0" smtClean="0">
                <a:hlinkClick r:id="rId4" tooltip="Село"/>
              </a:rPr>
              <a:t>село</a:t>
            </a:r>
            <a:r>
              <a:rPr lang="ru-RU" dirty="0" smtClean="0"/>
              <a:t> </a:t>
            </a:r>
            <a:r>
              <a:rPr lang="ru-RU" dirty="0" smtClean="0">
                <a:hlinkClick r:id="rId5" tooltip="Мостово"/>
              </a:rPr>
              <a:t>Мостово</a:t>
            </a:r>
            <a:r>
              <a:rPr lang="ru-RU" dirty="0" smtClean="0"/>
              <a:t> в Западните </a:t>
            </a:r>
            <a:r>
              <a:rPr lang="ru-RU" dirty="0" smtClean="0">
                <a:hlinkClick r:id="rId6" tooltip="Родопи"/>
              </a:rPr>
              <a:t>Родопи</a:t>
            </a:r>
            <a:r>
              <a:rPr lang="ru-RU" dirty="0" smtClean="0"/>
              <a:t>. Представлява високо скално </a:t>
            </a:r>
            <a:r>
              <a:rPr lang="ru-RU" dirty="0" smtClean="0">
                <a:hlinkClick r:id="rId7" tooltip="Плато"/>
              </a:rPr>
              <a:t>плато</a:t>
            </a:r>
            <a:r>
              <a:rPr lang="ru-RU" dirty="0" smtClean="0"/>
              <a:t> (връх с височина 1448 м), в чиито отвесни стени се е образувал естествен тесен улей, в който е заклещен огромен камък – т. нар. </a:t>
            </a:r>
            <a:r>
              <a:rPr lang="ru-RU" i="1" dirty="0" smtClean="0"/>
              <a:t>Караджов камък</a:t>
            </a:r>
            <a:r>
              <a:rPr lang="ru-RU" dirty="0" smtClean="0"/>
              <a:t>. Територията на едноименното скално плато е обявена за защитена местност със Заповед № РД 1015 от 06 </a:t>
            </a:r>
            <a:r>
              <a:rPr lang="ru-RU" dirty="0" smtClean="0">
                <a:hlinkClick r:id="rId8" tooltip="Август"/>
              </a:rPr>
              <a:t>август</a:t>
            </a:r>
            <a:r>
              <a:rPr lang="ru-RU" dirty="0" smtClean="0"/>
              <a:t> </a:t>
            </a:r>
            <a:r>
              <a:rPr lang="ru-RU" dirty="0" smtClean="0">
                <a:hlinkClick r:id="rId9" tooltip="2003"/>
              </a:rPr>
              <a:t>2003</a:t>
            </a:r>
            <a:r>
              <a:rPr lang="ru-RU" dirty="0" smtClean="0"/>
              <a:t> г.</a:t>
            </a:r>
            <a:r>
              <a:rPr lang="ru-RU" baseline="30000" dirty="0" smtClean="0">
                <a:hlinkClick r:id="rId10"/>
              </a:rPr>
              <a:t>[1]</a:t>
            </a:r>
            <a:r>
              <a:rPr lang="ru-RU" dirty="0" smtClean="0"/>
              <a:t> По време на археологическо проучване, ръководено от д-р Иван Христов (</a:t>
            </a:r>
            <a:r>
              <a:rPr lang="ru-RU" dirty="0" smtClean="0">
                <a:hlinkClick r:id="rId11" tooltip="Национален археологически институт с музей"/>
              </a:rPr>
              <a:t>НАИМ</a:t>
            </a:r>
            <a:r>
              <a:rPr lang="ru-RU" dirty="0" smtClean="0"/>
              <a:t> при </a:t>
            </a:r>
            <a:r>
              <a:rPr lang="ru-RU" dirty="0" smtClean="0">
                <a:hlinkClick r:id="rId12" tooltip="БАН"/>
              </a:rPr>
              <a:t>БАН</a:t>
            </a:r>
            <a:r>
              <a:rPr lang="ru-RU" dirty="0" smtClean="0"/>
              <a:t>) през 2003 г. е установено, че Караджов камък е изпълнявал функцията на светилище през ранната Желязна епоха и късната Античност.</a:t>
            </a:r>
            <a:endParaRPr lang="bg-B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Черепишки  скали</a:t>
            </a:r>
            <a:endParaRPr lang="bg-BG" dirty="0"/>
          </a:p>
        </p:txBody>
      </p:sp>
      <p:pic>
        <p:nvPicPr>
          <p:cNvPr id="3074" name="Picture 2" descr="C:\Users\usermsi\Desktop\PICT1485.JPG"/>
          <p:cNvPicPr>
            <a:picLocks noChangeAspect="1" noChangeArrowheads="1"/>
          </p:cNvPicPr>
          <p:nvPr/>
        </p:nvPicPr>
        <p:blipFill>
          <a:blip r:embed="rId2"/>
          <a:srcRect/>
          <a:stretch>
            <a:fillRect/>
          </a:stretch>
        </p:blipFill>
        <p:spPr bwMode="auto">
          <a:xfrm>
            <a:off x="500034" y="1500174"/>
            <a:ext cx="7929618" cy="478634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214290"/>
            <a:ext cx="8686800" cy="5865835"/>
          </a:xfrm>
        </p:spPr>
        <p:txBody>
          <a:bodyPr>
            <a:normAutofit fontScale="70000" lnSpcReduction="20000"/>
          </a:bodyPr>
          <a:lstStyle/>
          <a:p>
            <a:r>
              <a:rPr lang="ru-RU" b="1" dirty="0" smtClean="0"/>
              <a:t>Черепишките скали </a:t>
            </a:r>
            <a:r>
              <a:rPr lang="ru-RU" dirty="0" smtClean="0"/>
              <a:t>са изградени от бели варовици, прорязани и на много места отвесно изсечени от завоите на реката. Повърхността им е надупчена от множество пещери, които се редуват със сипеи и остри върхове. Гледката е особено завладяваща край сградата на жп спирка Черепиш или на нивото на Искър при някои от завоите. Скалите надвисват над нас, а горните им краища са устремени далеч нагоре, подобно на крепостни кули. При облачно или още повече при мъгливо време картината придобива доста мрачен и суров вид, което обаче не я прави по-малко привлекателн. Скалите тук са прорязани на много места от тунели на автомобилния път </a:t>
            </a:r>
            <a:r>
              <a:rPr lang="ru-RU" b="1" dirty="0" smtClean="0"/>
              <a:t>София - Мездра</a:t>
            </a:r>
            <a:r>
              <a:rPr lang="ru-RU" dirty="0" smtClean="0"/>
              <a:t> и на жп линията в същото направление. Дори да се движим само по асфалтовия път - разбира се, с нужното внимание! - пак ще имаме възможността да разгледаме добре Черепишките скали. На места са възможни отклонения, които позволяват да се слезе до коритото на Искър. На един от завоите се образува голям пясъчен нанос. Ако слезем там ще се изправим пред отвесни скали, издигащи се на много метри нагоре, направо от буйните води на реката. Малко по-надолу от това място се намира мост на жп линията.</a:t>
            </a:r>
            <a:endParaRPr lang="bg-B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ПОБИТИ КАМЪНИ</a:t>
            </a:r>
            <a:endParaRPr lang="bg-BG" dirty="0"/>
          </a:p>
        </p:txBody>
      </p:sp>
      <p:sp>
        <p:nvSpPr>
          <p:cNvPr id="3" name="Контейнер за съдържание 2"/>
          <p:cNvSpPr>
            <a:spLocks noGrp="1"/>
          </p:cNvSpPr>
          <p:nvPr>
            <p:ph sz="half" idx="1"/>
          </p:nvPr>
        </p:nvSpPr>
        <p:spPr/>
        <p:txBody>
          <a:bodyPr>
            <a:normAutofit fontScale="77500" lnSpcReduction="20000"/>
          </a:bodyPr>
          <a:lstStyle/>
          <a:p>
            <a:endParaRPr lang="bg-BG" dirty="0"/>
          </a:p>
        </p:txBody>
      </p:sp>
      <p:sp>
        <p:nvSpPr>
          <p:cNvPr id="4" name="Контейнер за съдържание 3"/>
          <p:cNvSpPr>
            <a:spLocks noGrp="1"/>
          </p:cNvSpPr>
          <p:nvPr>
            <p:ph sz="half" idx="2"/>
          </p:nvPr>
        </p:nvSpPr>
        <p:spPr/>
        <p:txBody>
          <a:bodyPr>
            <a:normAutofit fontScale="77500" lnSpcReduction="20000"/>
          </a:bodyPr>
          <a:lstStyle/>
          <a:p>
            <a:r>
              <a:rPr lang="ru-RU" dirty="0" smtClean="0"/>
              <a:t>Природният феномен Побити камъни е популярен още с имената Каменната гора и Дикилиташ. Намира се на около 18-20 км от град Варна и на няколко километра от град Белослав. Разположен е на площ от 7 кв. км.</a:t>
            </a:r>
          </a:p>
          <a:p>
            <a:r>
              <a:rPr lang="ru-RU" dirty="0" smtClean="0"/>
              <a:t>Представлява ансамбъл от различни по форма и големина скални блокове, каменни колони, високи до 10 метра, кухи или плътни цилиндри, пресечени конуси и множество каменни късове, разпилени из целия комплекс.</a:t>
            </a:r>
          </a:p>
          <a:p>
            <a:endParaRPr lang="bg-BG" dirty="0"/>
          </a:p>
        </p:txBody>
      </p:sp>
      <p:pic>
        <p:nvPicPr>
          <p:cNvPr id="2050" name="Picture 2" descr="C:\Users\usermsi\Desktop\images.jpg"/>
          <p:cNvPicPr>
            <a:picLocks noChangeAspect="1" noChangeArrowheads="1"/>
          </p:cNvPicPr>
          <p:nvPr/>
        </p:nvPicPr>
        <p:blipFill>
          <a:blip r:embed="rId2"/>
          <a:srcRect/>
          <a:stretch>
            <a:fillRect/>
          </a:stretch>
        </p:blipFill>
        <p:spPr bwMode="auto">
          <a:xfrm>
            <a:off x="285721" y="1571612"/>
            <a:ext cx="4143403" cy="4786347"/>
          </a:xfrm>
          <a:prstGeom prst="rect">
            <a:avLst/>
          </a:prstGeom>
          <a:noFill/>
        </p:spPr>
      </p:pic>
    </p:spTree>
  </p:cSld>
  <p:clrMapOvr>
    <a:masterClrMapping/>
  </p:clrMapOvr>
  <p:transition advTm="24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Златните  мостове</a:t>
            </a:r>
            <a:endParaRPr lang="bg-BG" dirty="0"/>
          </a:p>
        </p:txBody>
      </p:sp>
      <p:pic>
        <p:nvPicPr>
          <p:cNvPr id="4098" name="Picture 2" descr="C:\Users\usermsi\Desktop\300px-Zlatnite-Mostove.jpg"/>
          <p:cNvPicPr>
            <a:picLocks noChangeAspect="1" noChangeArrowheads="1"/>
          </p:cNvPicPr>
          <p:nvPr/>
        </p:nvPicPr>
        <p:blipFill>
          <a:blip r:embed="rId2"/>
          <a:srcRect/>
          <a:stretch>
            <a:fillRect/>
          </a:stretch>
        </p:blipFill>
        <p:spPr bwMode="auto">
          <a:xfrm>
            <a:off x="500034" y="1285860"/>
            <a:ext cx="7572428" cy="528638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42844" y="642918"/>
            <a:ext cx="8686800" cy="5786478"/>
          </a:xfrm>
        </p:spPr>
        <p:txBody>
          <a:bodyPr>
            <a:normAutofit fontScale="92500" lnSpcReduction="10000"/>
          </a:bodyPr>
          <a:lstStyle/>
          <a:p>
            <a:r>
              <a:rPr lang="ru-RU" b="1" dirty="0" smtClean="0"/>
              <a:t>Златните мостове</a:t>
            </a:r>
            <a:r>
              <a:rPr lang="ru-RU" dirty="0" smtClean="0"/>
              <a:t> е местност в планината </a:t>
            </a:r>
            <a:r>
              <a:rPr lang="ru-RU" dirty="0" smtClean="0">
                <a:hlinkClick r:id="rId2" tooltip="Витоша"/>
              </a:rPr>
              <a:t>Витоша</a:t>
            </a:r>
            <a:r>
              <a:rPr lang="ru-RU" dirty="0" smtClean="0"/>
              <a:t>, </a:t>
            </a:r>
            <a:r>
              <a:rPr lang="ru-RU" dirty="0" smtClean="0">
                <a:hlinkClick r:id="rId3" tooltip="България"/>
              </a:rPr>
              <a:t>България</a:t>
            </a:r>
            <a:r>
              <a:rPr lang="ru-RU" dirty="0" smtClean="0"/>
              <a:t>, която представлява най-голямата каменна река в района.</a:t>
            </a:r>
          </a:p>
          <a:p>
            <a:r>
              <a:rPr lang="ru-RU" dirty="0" smtClean="0"/>
              <a:t>Разположена е на надморска височина от 1350 до 1500 метра в поречието на </a:t>
            </a:r>
            <a:r>
              <a:rPr lang="ru-RU" dirty="0" smtClean="0">
                <a:hlinkClick r:id="rId4" tooltip="Владайска река"/>
              </a:rPr>
              <a:t>Владайската река</a:t>
            </a:r>
            <a:r>
              <a:rPr lang="ru-RU" dirty="0" smtClean="0"/>
              <a:t>. Името идва от </a:t>
            </a:r>
            <a:r>
              <a:rPr lang="ru-RU" dirty="0" smtClean="0">
                <a:hlinkClick r:id="rId5" tooltip="Лишей"/>
              </a:rPr>
              <a:t>лишеите</a:t>
            </a:r>
            <a:r>
              <a:rPr lang="ru-RU" dirty="0" smtClean="0"/>
              <a:t> със златист цвят, които покриват големите камъни. Според други източници името идва от златен пясък, който се е намирал тук преди време. От Златните мостове може да се направи преход до </a:t>
            </a:r>
            <a:r>
              <a:rPr lang="ru-RU" dirty="0" smtClean="0">
                <a:hlinkClick r:id="rId6" tooltip="Черни връх"/>
              </a:rPr>
              <a:t>Черни връх</a:t>
            </a:r>
            <a:r>
              <a:rPr lang="ru-RU" dirty="0" smtClean="0"/>
              <a:t> по два основни маршрута, които преминават през много от старите, обичани от планинарите витошки хижи.</a:t>
            </a:r>
          </a:p>
          <a:p>
            <a:endParaRPr lang="bg-BG"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ритлите</a:t>
            </a:r>
            <a:endParaRPr lang="bg-BG" dirty="0"/>
          </a:p>
        </p:txBody>
      </p:sp>
      <p:pic>
        <p:nvPicPr>
          <p:cNvPr id="5122" name="Picture 2" descr="C:\Users\usermsi\Desktop\240px-Ritlite-3.jpg"/>
          <p:cNvPicPr>
            <a:picLocks noChangeAspect="1" noChangeArrowheads="1"/>
          </p:cNvPicPr>
          <p:nvPr/>
        </p:nvPicPr>
        <p:blipFill>
          <a:blip r:embed="rId2"/>
          <a:srcRect/>
          <a:stretch>
            <a:fillRect/>
          </a:stretch>
        </p:blipFill>
        <p:spPr bwMode="auto">
          <a:xfrm>
            <a:off x="357158" y="1500174"/>
            <a:ext cx="7715304" cy="485778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0" y="0"/>
            <a:ext cx="8686800" cy="4525963"/>
          </a:xfrm>
        </p:spPr>
        <p:txBody>
          <a:bodyPr/>
          <a:lstStyle/>
          <a:p>
            <a:pPr>
              <a:buNone/>
            </a:pPr>
            <a:r>
              <a:rPr lang="ru-RU" dirty="0" smtClean="0"/>
              <a:t>Намират се в северния край на </a:t>
            </a:r>
            <a:r>
              <a:rPr lang="ru-RU" dirty="0" smtClean="0">
                <a:hlinkClick r:id="rId2" tooltip="Искърски пролом"/>
              </a:rPr>
              <a:t>Искърския пролом</a:t>
            </a:r>
            <a:r>
              <a:rPr lang="ru-RU" dirty="0" smtClean="0"/>
              <a:t>, край село </a:t>
            </a:r>
            <a:r>
              <a:rPr lang="ru-RU" dirty="0" smtClean="0">
                <a:hlinkClick r:id="rId3" tooltip="Лютиброд"/>
              </a:rPr>
              <a:t>Лютиброд</a:t>
            </a:r>
            <a:r>
              <a:rPr lang="ru-RU" dirty="0" smtClean="0"/>
              <a:t>. Най-ясно откроени са четири успоредни отвесни скални стени на левия бряг на </a:t>
            </a:r>
            <a:r>
              <a:rPr lang="ru-RU" dirty="0" smtClean="0">
                <a:hlinkClick r:id="rId4" tooltip="Искър"/>
              </a:rPr>
              <a:t>Искър</a:t>
            </a:r>
            <a:r>
              <a:rPr lang="ru-RU" dirty="0" smtClean="0"/>
              <a:t>, който е част от склона на </a:t>
            </a:r>
            <a:r>
              <a:rPr lang="ru-RU" dirty="0" smtClean="0">
                <a:hlinkClick r:id="rId5" tooltip="Врачанска планина"/>
              </a:rPr>
              <a:t>Врачанската планина</a:t>
            </a:r>
            <a:r>
              <a:rPr lang="ru-RU" dirty="0" smtClean="0"/>
              <a:t>.</a:t>
            </a:r>
          </a:p>
          <a:p>
            <a:pPr>
              <a:buNone/>
            </a:pPr>
            <a:endParaRPr lang="bg-BG" dirty="0" smtClean="0"/>
          </a:p>
        </p:txBody>
      </p:sp>
      <p:sp>
        <p:nvSpPr>
          <p:cNvPr id="5" name="Правоъгълник 4"/>
          <p:cNvSpPr/>
          <p:nvPr/>
        </p:nvSpPr>
        <p:spPr>
          <a:xfrm>
            <a:off x="500034" y="2571744"/>
            <a:ext cx="8429684" cy="3170099"/>
          </a:xfrm>
          <a:prstGeom prst="rect">
            <a:avLst/>
          </a:prstGeom>
        </p:spPr>
        <p:txBody>
          <a:bodyPr wrap="square">
            <a:spAutoFit/>
          </a:bodyPr>
          <a:lstStyle/>
          <a:p>
            <a:r>
              <a:rPr lang="ru-RU" sz="2000" dirty="0" smtClean="0"/>
              <a:t>Скалите достигат на места до 80 метра над нивото на реката. Дебелината им варира от 3 до 7 метра, а дължината — между 200 и 400 метра. За разлика от тези, които се намират на левия бряг на реката, „ритлите“ по десния са значително по-малки и по-слабо откроени. Между отделните скални стени растат предимно </a:t>
            </a:r>
            <a:r>
              <a:rPr lang="ru-RU" sz="2000" dirty="0" smtClean="0">
                <a:hlinkClick r:id="rId6" tooltip="Широколистни растения"/>
              </a:rPr>
              <a:t>широколистни растения</a:t>
            </a:r>
            <a:r>
              <a:rPr lang="ru-RU" sz="2000" dirty="0" smtClean="0"/>
              <a:t>.</a:t>
            </a:r>
          </a:p>
          <a:p>
            <a:r>
              <a:rPr lang="ru-RU" sz="2000" dirty="0" smtClean="0"/>
              <a:t>„Ритлите“ са се образували преди около 120 милиона години. Предполога се, че скалите са </a:t>
            </a:r>
            <a:r>
              <a:rPr lang="ru-RU" sz="2000" dirty="0" smtClean="0">
                <a:hlinkClick r:id="rId7" tooltip="Седиментна скала"/>
              </a:rPr>
              <a:t>се отложили</a:t>
            </a:r>
            <a:r>
              <a:rPr lang="ru-RU" sz="2000" dirty="0" smtClean="0"/>
              <a:t>, докато тези територии са били покрити от море. По-късно, при нагъването на </a:t>
            </a:r>
            <a:r>
              <a:rPr lang="ru-RU" sz="2000" dirty="0" smtClean="0">
                <a:hlinkClick r:id="rId8" tooltip="Алпо-Хималайска планинска верига (страницата не съществува)"/>
              </a:rPr>
              <a:t>Алпо-Хималайската планинска верига</a:t>
            </a:r>
            <a:r>
              <a:rPr lang="ru-RU" sz="2000" dirty="0" smtClean="0"/>
              <a:t> са се образували „Ритлите“ в днешния им вид.</a:t>
            </a:r>
          </a:p>
          <a:p>
            <a:r>
              <a:rPr lang="ru-RU" sz="2000" dirty="0" smtClean="0"/>
              <a:t>В близост се намира </a:t>
            </a:r>
            <a:r>
              <a:rPr lang="ru-RU" sz="2000" dirty="0" smtClean="0">
                <a:hlinkClick r:id="rId9" tooltip="Черепишки манастир"/>
              </a:rPr>
              <a:t>Черепишкият манастир</a:t>
            </a:r>
            <a:r>
              <a:rPr lang="ru-RU" sz="2000" dirty="0" smtClean="0"/>
              <a:t>.</a:t>
            </a:r>
            <a:endParaRPr lang="ru-RU"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агалина</a:t>
            </a:r>
            <a:endParaRPr lang="bg-BG" dirty="0"/>
          </a:p>
        </p:txBody>
      </p:sp>
      <p:pic>
        <p:nvPicPr>
          <p:cNvPr id="1026" name="Picture 2" descr="C:\Users\usermsi\Desktop\300px-Agalina.jpg"/>
          <p:cNvPicPr>
            <a:picLocks noChangeAspect="1" noChangeArrowheads="1"/>
          </p:cNvPicPr>
          <p:nvPr/>
        </p:nvPicPr>
        <p:blipFill>
          <a:blip r:embed="rId2"/>
          <a:srcRect/>
          <a:stretch>
            <a:fillRect/>
          </a:stretch>
        </p:blipFill>
        <p:spPr bwMode="auto">
          <a:xfrm>
            <a:off x="428596" y="1357298"/>
            <a:ext cx="8143932" cy="507209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214290"/>
            <a:ext cx="8686800" cy="6643710"/>
          </a:xfrm>
        </p:spPr>
        <p:txBody>
          <a:bodyPr>
            <a:normAutofit fontScale="77500" lnSpcReduction="20000"/>
          </a:bodyPr>
          <a:lstStyle/>
          <a:p>
            <a:r>
              <a:rPr lang="ru-RU" b="1" dirty="0" smtClean="0"/>
              <a:t>Агалина</a:t>
            </a:r>
            <a:r>
              <a:rPr lang="ru-RU" dirty="0" smtClean="0"/>
              <a:t> е </a:t>
            </a:r>
            <a:r>
              <a:rPr lang="ru-RU" dirty="0" smtClean="0">
                <a:hlinkClick r:id="rId2" tooltip="Скален феномен (страницата не съществува)"/>
              </a:rPr>
              <a:t>скален феномен</a:t>
            </a:r>
            <a:r>
              <a:rPr lang="ru-RU" dirty="0" smtClean="0"/>
              <a:t> и </a:t>
            </a:r>
            <a:r>
              <a:rPr lang="ru-RU" dirty="0" smtClean="0">
                <a:hlinkClick r:id="rId3" tooltip="Природна забележителност"/>
              </a:rPr>
              <a:t>природна забележителност</a:t>
            </a:r>
            <a:r>
              <a:rPr lang="ru-RU" dirty="0" smtClean="0"/>
              <a:t>, която се простира на 27,2 хектара в близост до град </a:t>
            </a:r>
            <a:r>
              <a:rPr lang="ru-RU" dirty="0" smtClean="0">
                <a:hlinkClick r:id="rId4" tooltip="Созопол"/>
              </a:rPr>
              <a:t>Созопол</a:t>
            </a:r>
            <a:r>
              <a:rPr lang="ru-RU" dirty="0" smtClean="0"/>
              <a:t>. Представлява интересни скални образувания със специфична растителност и животински свят.</a:t>
            </a:r>
          </a:p>
          <a:p>
            <a:r>
              <a:rPr lang="ru-RU" dirty="0" smtClean="0"/>
              <a:t>Местността е включена в списъка с природните забележителности през </a:t>
            </a:r>
            <a:r>
              <a:rPr lang="ru-RU" dirty="0" smtClean="0">
                <a:hlinkClick r:id="rId5" tooltip="1980"/>
              </a:rPr>
              <a:t>1980</a:t>
            </a:r>
            <a:r>
              <a:rPr lang="ru-RU" dirty="0" smtClean="0"/>
              <a:t> година. Площта на защитената местност е била намалявана през </a:t>
            </a:r>
            <a:r>
              <a:rPr lang="ru-RU" dirty="0" smtClean="0">
                <a:hlinkClick r:id="rId6" tooltip="2002"/>
              </a:rPr>
              <a:t>2002</a:t>
            </a:r>
            <a:r>
              <a:rPr lang="ru-RU" dirty="0" smtClean="0"/>
              <a:t> и </a:t>
            </a:r>
            <a:r>
              <a:rPr lang="ru-RU" dirty="0" smtClean="0">
                <a:hlinkClick r:id="rId7" tooltip="2003"/>
              </a:rPr>
              <a:t>2003</a:t>
            </a:r>
            <a:r>
              <a:rPr lang="ru-RU" dirty="0" smtClean="0"/>
              <a:t>. </a:t>
            </a:r>
            <a:r>
              <a:rPr lang="ru-RU" dirty="0" smtClean="0">
                <a:hlinkClick r:id="rId8" tooltip="Обществена тайна"/>
              </a:rPr>
              <a:t>Обществена тайна</a:t>
            </a:r>
            <a:r>
              <a:rPr lang="ru-RU" dirty="0" smtClean="0"/>
              <a:t> е, че това редуциране на площта на защитената територия е извършено под натиска на собствениците на съседен туристически комплекс. Същите скандално известни лица, разследвани за злоупотреби с еврофондовете инициираха и спонсорираха изготвянето и утвърждаването на План за управление на ПЗ "Агалина". Формално целта на такъв план е да подобри управлението и контрола на защитената територия, но в действителност зад него прозират намерения за усилване на антропогенния натиск на това място. Съгласно разпоредбите на закона за защитените територии природната забележителност "Света Агалина" се охранява, управлява и контролира от служители на държавната агенция по горите.</a:t>
            </a:r>
          </a:p>
          <a:p>
            <a:endParaRPr lang="bg-BG"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428604"/>
            <a:ext cx="8686800" cy="838200"/>
          </a:xfrm>
        </p:spPr>
        <p:txBody>
          <a:bodyPr/>
          <a:lstStyle/>
          <a:p>
            <a:r>
              <a:rPr lang="en-US" dirty="0" smtClean="0"/>
              <a:t>M</a:t>
            </a:r>
            <a:r>
              <a:rPr lang="bg-BG" dirty="0" smtClean="0"/>
              <a:t>арков  камък</a:t>
            </a:r>
            <a:endParaRPr lang="bg-BG" dirty="0"/>
          </a:p>
        </p:txBody>
      </p:sp>
      <p:pic>
        <p:nvPicPr>
          <p:cNvPr id="1026" name="Picture 2" descr="C:\Users\usermsi\Desktop\images.jpg"/>
          <p:cNvPicPr>
            <a:picLocks noChangeAspect="1" noChangeArrowheads="1"/>
          </p:cNvPicPr>
          <p:nvPr/>
        </p:nvPicPr>
        <p:blipFill>
          <a:blip r:embed="rId3"/>
          <a:srcRect/>
          <a:stretch>
            <a:fillRect/>
          </a:stretch>
        </p:blipFill>
        <p:spPr bwMode="auto">
          <a:xfrm>
            <a:off x="642910" y="1571612"/>
            <a:ext cx="7143800" cy="450059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14282" y="71390"/>
            <a:ext cx="8686800" cy="6786610"/>
          </a:xfrm>
        </p:spPr>
        <p:txBody>
          <a:bodyPr>
            <a:normAutofit fontScale="70000" lnSpcReduction="20000"/>
          </a:bodyPr>
          <a:lstStyle/>
          <a:p>
            <a:r>
              <a:rPr lang="ru-RU" b="1" dirty="0" smtClean="0"/>
              <a:t>Марков камък</a:t>
            </a:r>
            <a:r>
              <a:rPr lang="ru-RU" dirty="0" smtClean="0"/>
              <a:t>  е една от забележителностите в околностите на град </a:t>
            </a:r>
            <a:r>
              <a:rPr lang="ru-RU" dirty="0" smtClean="0">
                <a:hlinkClick r:id="rId2" tooltip="Елена"/>
              </a:rPr>
              <a:t>Елена</a:t>
            </a:r>
            <a:r>
              <a:rPr lang="ru-RU" dirty="0" smtClean="0"/>
              <a:t>. Той се намира на около 3 километра южно от града. Камъкът е огромен къс скала и е като че ли закрепен от човешка ръка върху няколко по-малки камъка на билото на рида. Тази необикновена природна даденост му придава представа за някаква незнайна чудодейна сила.</a:t>
            </a:r>
          </a:p>
          <a:p>
            <a:r>
              <a:rPr lang="ru-RU" dirty="0" smtClean="0"/>
              <a:t>До мястото, където е разположен Марков камък, може да се стигне по стръмна виеща се пътечка, маркирана от ентусиазирани природолюбители. Размерите на камъка са: дължина 6 метра, ширина 3,5 и височина 3,2 м. Огромният камък и местността около него са привлекателен туристически обект в близост до града и често се посещават.</a:t>
            </a:r>
          </a:p>
          <a:p>
            <a:r>
              <a:rPr lang="ru-RU" dirty="0" smtClean="0"/>
              <a:t>Една от легендите разказва, че </a:t>
            </a:r>
            <a:r>
              <a:rPr lang="ru-RU" dirty="0" smtClean="0">
                <a:hlinkClick r:id="rId3" tooltip="Крали Марко"/>
              </a:rPr>
              <a:t>Крали Марко</a:t>
            </a:r>
            <a:r>
              <a:rPr lang="ru-RU" dirty="0" smtClean="0"/>
              <a:t> бродел по българските земи. Както вървял погледът му, попаднал върху големия къс скала, който се изпречил на пътя му. Огромният камък се намирал на </a:t>
            </a:r>
            <a:r>
              <a:rPr lang="ru-RU" dirty="0" smtClean="0">
                <a:hlinkClick r:id="rId4" tooltip="Острец (Стара планина) (страницата не съществува)"/>
              </a:rPr>
              <a:t>връх Острец</a:t>
            </a:r>
            <a:r>
              <a:rPr lang="ru-RU" dirty="0" smtClean="0"/>
              <a:t>. Юначният българин с титанична сила се опитал да го отмести с крак, но камъкът бил добре закрепен. Тогава той го грабнал с ръцете си и го запокитил през долове и ридове на въпросното възвишение. Веднага след </a:t>
            </a:r>
            <a:r>
              <a:rPr lang="ru-RU" dirty="0" err="1" smtClean="0"/>
              <a:t>това</a:t>
            </a:r>
            <a:r>
              <a:rPr lang="ru-RU" dirty="0" smtClean="0"/>
              <a:t> Крали Марко направил няколко огромни крачки и се озовал на място преди да падне камъкът. Подложил няколко по-малки камъка, върху които паднал големият, който го ударил леко по малкото пръстче на ръката, от което потекло кръв, която още може да се види върху камъка.</a:t>
            </a:r>
          </a:p>
          <a:p>
            <a:pPr>
              <a:buNone/>
            </a:pPr>
            <a:endParaRPr lang="bg-BG"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Маркова  дупка</a:t>
            </a:r>
            <a:endParaRPr lang="bg-BG" dirty="0"/>
          </a:p>
        </p:txBody>
      </p:sp>
      <p:pic>
        <p:nvPicPr>
          <p:cNvPr id="2050" name="Picture 2" descr="C:\Users\usermsi\Desktop\images.jpg"/>
          <p:cNvPicPr>
            <a:picLocks noChangeAspect="1" noChangeArrowheads="1"/>
          </p:cNvPicPr>
          <p:nvPr/>
        </p:nvPicPr>
        <p:blipFill>
          <a:blip r:embed="rId2"/>
          <a:srcRect/>
          <a:stretch>
            <a:fillRect/>
          </a:stretch>
        </p:blipFill>
        <p:spPr bwMode="auto">
          <a:xfrm>
            <a:off x="428596" y="1571612"/>
            <a:ext cx="8286808" cy="500066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214290"/>
            <a:ext cx="8686800" cy="6643710"/>
          </a:xfrm>
        </p:spPr>
        <p:txBody>
          <a:bodyPr>
            <a:normAutofit fontScale="92500" lnSpcReduction="20000"/>
          </a:bodyPr>
          <a:lstStyle/>
          <a:p>
            <a:r>
              <a:rPr lang="ru-RU" b="1" dirty="0" smtClean="0"/>
              <a:t>Маркова дупка</a:t>
            </a:r>
            <a:r>
              <a:rPr lang="ru-RU" dirty="0" smtClean="0"/>
              <a:t> или </a:t>
            </a:r>
            <a:r>
              <a:rPr lang="ru-RU" b="1" dirty="0" smtClean="0"/>
              <a:t>Крали Маркова дупка</a:t>
            </a:r>
            <a:r>
              <a:rPr lang="ru-RU" dirty="0" smtClean="0"/>
              <a:t> е скален мост с височина 28 m, разположен в южната част на </a:t>
            </a:r>
            <a:r>
              <a:rPr lang="ru-RU" dirty="0" smtClean="0">
                <a:hlinkClick r:id="rId2" tooltip="Биосферен резерват"/>
              </a:rPr>
              <a:t>биосферния резерват</a:t>
            </a:r>
            <a:r>
              <a:rPr lang="ru-RU" dirty="0" smtClean="0"/>
              <a:t> „</a:t>
            </a:r>
            <a:r>
              <a:rPr lang="ru-RU" dirty="0" smtClean="0">
                <a:hlinkClick r:id="rId3" tooltip="Стенето"/>
              </a:rPr>
              <a:t>Стенето</a:t>
            </a:r>
            <a:r>
              <a:rPr lang="ru-RU" dirty="0" smtClean="0"/>
              <a:t>“, част от </a:t>
            </a:r>
            <a:r>
              <a:rPr lang="ru-RU" dirty="0" smtClean="0">
                <a:hlinkClick r:id="rId4" tooltip="Централен Балкан (национален парк)"/>
              </a:rPr>
              <a:t>Национален парк „Централен Балкан“</a:t>
            </a:r>
            <a:r>
              <a:rPr lang="ru-RU" dirty="0" smtClean="0"/>
              <a:t> в </a:t>
            </a:r>
            <a:r>
              <a:rPr lang="ru-RU" dirty="0" smtClean="0">
                <a:hlinkClick r:id="rId5" tooltip="Стара планина"/>
              </a:rPr>
              <a:t>Средна Стара планина</a:t>
            </a:r>
            <a:endParaRPr lang="ru-RU" dirty="0" smtClean="0"/>
          </a:p>
          <a:p>
            <a:r>
              <a:rPr lang="ru-RU" dirty="0" smtClean="0"/>
              <a:t>Маркова дупка представлява </a:t>
            </a:r>
            <a:r>
              <a:rPr lang="ru-RU" dirty="0" smtClean="0">
                <a:hlinkClick r:id="rId6" tooltip="Пещера"/>
              </a:rPr>
              <a:t>пещера</a:t>
            </a:r>
            <a:r>
              <a:rPr lang="ru-RU" dirty="0" smtClean="0"/>
              <a:t> в последен стадий на развитие, тъй като по-голямата част от </a:t>
            </a:r>
            <a:r>
              <a:rPr lang="ru-RU" dirty="0" smtClean="0">
                <a:hlinkClick r:id="rId7" tooltip="Варовик"/>
              </a:rPr>
              <a:t>варовиковите</a:t>
            </a:r>
            <a:r>
              <a:rPr lang="ru-RU" dirty="0" smtClean="0"/>
              <a:t> ѝ стени са разрушени под въздействието на водата и изветрянето и е останал само нейният вход. По този начин се е превърнала в проходна пещера или скален мост.</a:t>
            </a:r>
            <a:r>
              <a:rPr lang="ru-RU" baseline="30000" dirty="0" smtClean="0">
                <a:hlinkClick r:id="rId8"/>
              </a:rPr>
              <a:t>[2][3]</a:t>
            </a:r>
            <a:endParaRPr lang="ru-RU" dirty="0" smtClean="0"/>
          </a:p>
          <a:p>
            <a:r>
              <a:rPr lang="ru-RU" dirty="0" smtClean="0"/>
              <a:t>Варовиковите скали в района благоприятствта развитието на </a:t>
            </a:r>
            <a:r>
              <a:rPr lang="ru-RU" dirty="0" smtClean="0">
                <a:hlinkClick r:id="rId9" tooltip="Карст"/>
              </a:rPr>
              <a:t>карстови</a:t>
            </a:r>
            <a:r>
              <a:rPr lang="ru-RU" dirty="0" smtClean="0"/>
              <a:t> форми на релефа – </a:t>
            </a:r>
            <a:r>
              <a:rPr lang="ru-RU" dirty="0" smtClean="0">
                <a:hlinkClick r:id="rId10" tooltip="Понор"/>
              </a:rPr>
              <a:t>понори</a:t>
            </a:r>
            <a:r>
              <a:rPr lang="ru-RU" dirty="0" smtClean="0"/>
              <a:t>, </a:t>
            </a:r>
            <a:r>
              <a:rPr lang="ru-RU" dirty="0" smtClean="0">
                <a:hlinkClick r:id="rId11" tooltip="Въртоп (геоморфология) (страницата не съществува)"/>
              </a:rPr>
              <a:t>въртопи</a:t>
            </a:r>
            <a:r>
              <a:rPr lang="ru-RU" dirty="0" smtClean="0"/>
              <a:t> и пещери, повечето от които не са достатъчно проучени поради пропастният им характер</a:t>
            </a:r>
          </a:p>
          <a:p>
            <a:endParaRPr lang="bg-B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КАМЕННАТА СВАТБА</a:t>
            </a:r>
            <a:endParaRPr lang="bg-BG" dirty="0"/>
          </a:p>
        </p:txBody>
      </p:sp>
      <p:pic>
        <p:nvPicPr>
          <p:cNvPr id="3074" name="Picture 2" descr="C:\Users\usermsi\Desktop\11864_650__5.jpg"/>
          <p:cNvPicPr>
            <a:picLocks noChangeAspect="1" noChangeArrowheads="1"/>
          </p:cNvPicPr>
          <p:nvPr/>
        </p:nvPicPr>
        <p:blipFill>
          <a:blip r:embed="rId2"/>
          <a:srcRect/>
          <a:stretch>
            <a:fillRect/>
          </a:stretch>
        </p:blipFill>
        <p:spPr bwMode="auto">
          <a:xfrm>
            <a:off x="1071538" y="1428736"/>
            <a:ext cx="6691316" cy="4929222"/>
          </a:xfrm>
          <a:prstGeom prst="rect">
            <a:avLst/>
          </a:prstGeom>
          <a:noFill/>
        </p:spPr>
      </p:pic>
    </p:spTree>
  </p:cSld>
  <p:clrMapOvr>
    <a:masterClrMapping/>
  </p:clrMapOvr>
  <p:transition advTm="3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белинташ</a:t>
            </a:r>
            <a:endParaRPr lang="bg-BG" dirty="0"/>
          </a:p>
        </p:txBody>
      </p:sp>
      <p:pic>
        <p:nvPicPr>
          <p:cNvPr id="1026" name="Picture 2" descr="C:\Users\usermsi\Desktop\250px-Sential_Belintash_BG.jpg"/>
          <p:cNvPicPr>
            <a:picLocks noChangeAspect="1" noChangeArrowheads="1"/>
          </p:cNvPicPr>
          <p:nvPr/>
        </p:nvPicPr>
        <p:blipFill>
          <a:blip r:embed="rId2"/>
          <a:srcRect/>
          <a:stretch>
            <a:fillRect/>
          </a:stretch>
        </p:blipFill>
        <p:spPr bwMode="auto">
          <a:xfrm>
            <a:off x="1071538" y="1571612"/>
            <a:ext cx="5357850" cy="47625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14282" y="214290"/>
            <a:ext cx="8686800" cy="6643710"/>
          </a:xfrm>
        </p:spPr>
        <p:txBody>
          <a:bodyPr>
            <a:normAutofit fontScale="62500" lnSpcReduction="20000"/>
          </a:bodyPr>
          <a:lstStyle/>
          <a:p>
            <a:r>
              <a:rPr lang="ru-RU" b="1" dirty="0" smtClean="0"/>
              <a:t>Белинташ</a:t>
            </a:r>
            <a:r>
              <a:rPr lang="ru-RU" dirty="0" smtClean="0"/>
              <a:t> (</a:t>
            </a:r>
            <a:r>
              <a:rPr lang="ru-RU" b="1" dirty="0" smtClean="0"/>
              <a:t>Беланташ</a:t>
            </a:r>
            <a:r>
              <a:rPr lang="ru-RU" dirty="0" smtClean="0"/>
              <a:t>, среща се и като </a:t>
            </a:r>
            <a:r>
              <a:rPr lang="ru-RU" b="1" dirty="0" smtClean="0"/>
              <a:t>Белънташ</a:t>
            </a:r>
            <a:r>
              <a:rPr lang="ru-RU" dirty="0" smtClean="0"/>
              <a:t>, а като малко по-остаряла форма и „Бели таши“) е </a:t>
            </a:r>
            <a:r>
              <a:rPr lang="ru-RU" dirty="0" smtClean="0">
                <a:hlinkClick r:id="rId2" tooltip="Скала"/>
              </a:rPr>
              <a:t>скала</a:t>
            </a:r>
            <a:r>
              <a:rPr lang="ru-RU" dirty="0" smtClean="0"/>
              <a:t> с форма на малко </a:t>
            </a:r>
            <a:r>
              <a:rPr lang="ru-RU" dirty="0" smtClean="0">
                <a:hlinkClick r:id="rId3" tooltip="Плато"/>
              </a:rPr>
              <a:t>плато</a:t>
            </a:r>
            <a:r>
              <a:rPr lang="ru-RU" dirty="0" smtClean="0"/>
              <a:t> в </a:t>
            </a:r>
            <a:r>
              <a:rPr lang="ru-RU" dirty="0" smtClean="0">
                <a:hlinkClick r:id="rId4" tooltip="Родопи"/>
              </a:rPr>
              <a:t>Родопите</a:t>
            </a:r>
            <a:r>
              <a:rPr lang="ru-RU" dirty="0" smtClean="0"/>
              <a:t>, носеща следи от човешка дейност. Предполага се, че </a:t>
            </a:r>
            <a:r>
              <a:rPr lang="ru-RU" dirty="0" err="1" smtClean="0"/>
              <a:t>това</a:t>
            </a:r>
            <a:r>
              <a:rPr lang="ru-RU" dirty="0" smtClean="0"/>
              <a:t> е култов обект датиращ от Енеолита, който е бил използван за ритуални нужди от населяващите района племена, като самата му същност и предназначение все още не са напълно изяснени. Съществуват и хипотетични предположения, че съществуващото древно светилище е било посветено на бог </a:t>
            </a:r>
            <a:r>
              <a:rPr lang="ru-RU" dirty="0" smtClean="0">
                <a:hlinkClick r:id="rId5" tooltip="Сабазий"/>
              </a:rPr>
              <a:t>Сабазий</a:t>
            </a:r>
            <a:r>
              <a:rPr lang="ru-RU" dirty="0" smtClean="0"/>
              <a:t>, в по-късните епохи, когато траките населяват този район на планината. На горната площадка на скалата са издълбани кръгли отвори, улеи, ниши и стъпала, които според някои образуват карта на звездното небе. Дължината на скалната площадка е около 300 m, с надморска височина 1225 m. Намира се на 30 km югоизточно от гр.</a:t>
            </a:r>
            <a:r>
              <a:rPr lang="ru-RU" dirty="0" smtClean="0">
                <a:hlinkClick r:id="rId6" tooltip="Асеновград"/>
              </a:rPr>
              <a:t>Асеновград</a:t>
            </a:r>
            <a:r>
              <a:rPr lang="ru-RU" dirty="0" smtClean="0"/>
              <a:t>. Това е второто най-голямо скално-изсечено светилище в България (след </a:t>
            </a:r>
            <a:r>
              <a:rPr lang="ru-RU" dirty="0" smtClean="0">
                <a:hlinkClick r:id="rId7" tooltip="Перперикон"/>
              </a:rPr>
              <a:t>Перперек</a:t>
            </a:r>
            <a:r>
              <a:rPr lang="ru-RU" dirty="0" smtClean="0"/>
              <a:t>), разположено на площ от ок. 5 декара, върху издължена (в посока север-юг) скална плоскост, със среден наклон на изток от около 18º.</a:t>
            </a:r>
          </a:p>
          <a:p>
            <a:r>
              <a:rPr lang="ru-RU" dirty="0" smtClean="0"/>
              <a:t>Според проф. </a:t>
            </a:r>
            <a:r>
              <a:rPr lang="ru-RU" dirty="0" smtClean="0">
                <a:hlinkClick r:id="rId8" tooltip="Валерия Фол"/>
              </a:rPr>
              <a:t>Валерия Фол</a:t>
            </a:r>
            <a:r>
              <a:rPr lang="ru-RU" dirty="0" smtClean="0"/>
              <a:t> Белинташ е един от най-ярките примери за многофункционално свято място. Такива светилища служат за общение с природата по време на нейния годишен цикъл. Някои учени смятат, че светилището, освен ритуалното си предназначение, е служело и за астрономически измервания. На този етап от изследванията на светилището, може да се твърди, че Белинташ е едно от култовите средища, където, (както във </a:t>
            </a:r>
            <a:r>
              <a:rPr lang="ru-RU" dirty="0" smtClean="0">
                <a:hlinkClick r:id="rId9" tooltip="Фригия"/>
              </a:rPr>
              <a:t>Фригия</a:t>
            </a:r>
            <a:r>
              <a:rPr lang="ru-RU" dirty="0" smtClean="0"/>
              <a:t> и други места в </a:t>
            </a:r>
            <a:r>
              <a:rPr lang="ru-RU" dirty="0" smtClean="0">
                <a:hlinkClick r:id="rId10" tooltip="Мала Азия"/>
              </a:rPr>
              <a:t>Мала Азия</a:t>
            </a:r>
            <a:r>
              <a:rPr lang="ru-RU" dirty="0" smtClean="0"/>
              <a:t>), е имало изправени изображения, изработени от камък или дърво, свидетелство за което са специфичните легла в плоските скали</a:t>
            </a:r>
          </a:p>
          <a:p>
            <a:endParaRPr lang="bg-BG"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Чудните   скали</a:t>
            </a:r>
            <a:endParaRPr lang="bg-BG" dirty="0"/>
          </a:p>
        </p:txBody>
      </p:sp>
      <p:pic>
        <p:nvPicPr>
          <p:cNvPr id="1026" name="Picture 2" descr="C:\Users\usermsi\Desktop\240px-Varna_Province_-_Dalgopol_Municipality_-_Zhrebchevo_Dam_-_Chudnite_skali_(9).jpg"/>
          <p:cNvPicPr>
            <a:picLocks noChangeAspect="1" noChangeArrowheads="1"/>
          </p:cNvPicPr>
          <p:nvPr/>
        </p:nvPicPr>
        <p:blipFill>
          <a:blip r:embed="rId2"/>
          <a:srcRect/>
          <a:stretch>
            <a:fillRect/>
          </a:stretch>
        </p:blipFill>
        <p:spPr bwMode="auto">
          <a:xfrm>
            <a:off x="642910" y="1428736"/>
            <a:ext cx="7929618" cy="507209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14282" y="214290"/>
            <a:ext cx="8686800" cy="6357982"/>
          </a:xfrm>
        </p:spPr>
        <p:txBody>
          <a:bodyPr>
            <a:normAutofit fontScale="77500" lnSpcReduction="20000"/>
          </a:bodyPr>
          <a:lstStyle/>
          <a:p>
            <a:r>
              <a:rPr lang="ru-RU" b="1" dirty="0" smtClean="0"/>
              <a:t>„Чудните скали“</a:t>
            </a:r>
            <a:r>
              <a:rPr lang="ru-RU" dirty="0" smtClean="0"/>
              <a:t> е </a:t>
            </a:r>
            <a:r>
              <a:rPr lang="ru-RU" dirty="0" smtClean="0">
                <a:hlinkClick r:id="rId2" tooltip="Природна забележителност"/>
              </a:rPr>
              <a:t>природна забележителност</a:t>
            </a:r>
            <a:r>
              <a:rPr lang="ru-RU" dirty="0" smtClean="0"/>
              <a:t> в България, </a:t>
            </a:r>
            <a:r>
              <a:rPr lang="ru-RU" dirty="0" smtClean="0">
                <a:hlinkClick r:id="rId3" tooltip="Област Варна"/>
              </a:rPr>
              <a:t>област Варна</a:t>
            </a:r>
            <a:r>
              <a:rPr lang="ru-RU" dirty="0" smtClean="0"/>
              <a:t>, </a:t>
            </a:r>
            <a:r>
              <a:rPr lang="ru-RU" dirty="0" smtClean="0">
                <a:hlinkClick r:id="rId4" tooltip="Община Дългопол"/>
              </a:rPr>
              <a:t>община Дългопол</a:t>
            </a:r>
            <a:r>
              <a:rPr lang="ru-RU" dirty="0" smtClean="0"/>
              <a:t>, на 4 км южно от село </a:t>
            </a:r>
            <a:r>
              <a:rPr lang="ru-RU" dirty="0" smtClean="0">
                <a:hlinkClick r:id="rId5" tooltip="Аспарухово (област Варна)"/>
              </a:rPr>
              <a:t>Аспарухово</a:t>
            </a:r>
            <a:r>
              <a:rPr lang="ru-RU" dirty="0" smtClean="0"/>
              <a:t>.</a:t>
            </a:r>
            <a:r>
              <a:rPr lang="ru-RU" baseline="30000" dirty="0" smtClean="0">
                <a:hlinkClick r:id="rId6"/>
              </a:rPr>
              <a:t>[1]</a:t>
            </a:r>
            <a:endParaRPr lang="ru-RU" dirty="0" smtClean="0"/>
          </a:p>
          <a:p>
            <a:r>
              <a:rPr lang="ru-RU" dirty="0" smtClean="0"/>
              <a:t>Природната забележителност е обявена на </a:t>
            </a:r>
            <a:r>
              <a:rPr lang="ru-RU" dirty="0" smtClean="0">
                <a:hlinkClick r:id="rId7" tooltip="17 февруари"/>
              </a:rPr>
              <a:t>17 февруари</a:t>
            </a:r>
            <a:r>
              <a:rPr lang="ru-RU" dirty="0" smtClean="0"/>
              <a:t> </a:t>
            </a:r>
            <a:r>
              <a:rPr lang="ru-RU" dirty="0" smtClean="0">
                <a:hlinkClick r:id="rId8" tooltip="1949"/>
              </a:rPr>
              <a:t>1949</a:t>
            </a:r>
            <a:r>
              <a:rPr lang="ru-RU" dirty="0" smtClean="0"/>
              <a:t> г.</a:t>
            </a:r>
            <a:r>
              <a:rPr lang="ru-RU" baseline="30000" dirty="0" smtClean="0">
                <a:hlinkClick r:id="rId6"/>
              </a:rPr>
              <a:t>[2]</a:t>
            </a:r>
            <a:r>
              <a:rPr lang="ru-RU" dirty="0" smtClean="0"/>
              <a:t> Площта ѝ е 12,5 хектара. Целта на обявяването е опазването на скалните образувания, което забранява промени, увреждащи естествения образ на скалите и околния пейзаж и природа.</a:t>
            </a:r>
            <a:r>
              <a:rPr lang="ru-RU" baseline="30000" dirty="0" smtClean="0">
                <a:hlinkClick r:id="rId6"/>
              </a:rPr>
              <a:t>[1]</a:t>
            </a:r>
            <a:endParaRPr lang="ru-RU" dirty="0" smtClean="0"/>
          </a:p>
          <a:p>
            <a:r>
              <a:rPr lang="ru-RU" dirty="0" smtClean="0"/>
              <a:t>„Чудните скали“ се намират на брега на язовир „</a:t>
            </a:r>
            <a:r>
              <a:rPr lang="ru-RU" dirty="0" smtClean="0">
                <a:hlinkClick r:id="rId9" tooltip="Цонево (язовир)"/>
              </a:rPr>
              <a:t>Цонево</a:t>
            </a:r>
            <a:r>
              <a:rPr lang="ru-RU" dirty="0" smtClean="0"/>
              <a:t>“, представлява съвкупност от три скални масива с форма на игли с височина между 15 и 40 – 50 метра. Скалният феномен е получен в резултат на действието на </a:t>
            </a:r>
            <a:r>
              <a:rPr lang="ru-RU" dirty="0" smtClean="0">
                <a:hlinkClick r:id="rId10" tooltip="Ерозия (страницата не съществува)"/>
              </a:rPr>
              <a:t>ерозията</a:t>
            </a:r>
            <a:r>
              <a:rPr lang="ru-RU" dirty="0" smtClean="0"/>
              <a:t> на вятъра и водите на р. </a:t>
            </a:r>
            <a:r>
              <a:rPr lang="ru-RU" dirty="0" smtClean="0">
                <a:hlinkClick r:id="rId11" tooltip="Луда Камчия"/>
              </a:rPr>
              <a:t>Луда Камчия</a:t>
            </a:r>
            <a:r>
              <a:rPr lang="ru-RU" dirty="0" smtClean="0"/>
              <a:t> върху меката </a:t>
            </a:r>
            <a:r>
              <a:rPr lang="ru-RU" dirty="0" smtClean="0">
                <a:hlinkClick r:id="rId12" tooltip="Варовик"/>
              </a:rPr>
              <a:t>варовикова</a:t>
            </a:r>
            <a:r>
              <a:rPr lang="ru-RU" dirty="0" smtClean="0"/>
              <a:t> скала. През цялата дължина на Чудните скали са прокопани три тунела, през които преминава автомобилния път между селата Аспарухово и </a:t>
            </a:r>
            <a:r>
              <a:rPr lang="ru-RU" dirty="0" smtClean="0">
                <a:hlinkClick r:id="rId13" tooltip="Добромир (село)"/>
              </a:rPr>
              <a:t>Добромир</a:t>
            </a:r>
            <a:r>
              <a:rPr lang="ru-RU" dirty="0" smtClean="0"/>
              <a:t>. В съседство минава главният път, свързващ градовете </a:t>
            </a:r>
            <a:r>
              <a:rPr lang="ru-RU" dirty="0" smtClean="0">
                <a:hlinkClick r:id="rId14" tooltip="Провадия"/>
              </a:rPr>
              <a:t>Провадия</a:t>
            </a:r>
            <a:r>
              <a:rPr lang="ru-RU" dirty="0" smtClean="0"/>
              <a:t> и </a:t>
            </a:r>
            <a:r>
              <a:rPr lang="ru-RU" dirty="0" smtClean="0">
                <a:hlinkClick r:id="rId15" tooltip="Айтос"/>
              </a:rPr>
              <a:t>Айтос</a:t>
            </a:r>
            <a:r>
              <a:rPr lang="ru-RU" dirty="0" smtClean="0"/>
              <a:t>, както и железопътната линия Варна–Пловдив.</a:t>
            </a:r>
          </a:p>
          <a:p>
            <a:endParaRPr lang="bg-BG"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скока</a:t>
            </a:r>
            <a:endParaRPr lang="bg-BG" dirty="0"/>
          </a:p>
        </p:txBody>
      </p:sp>
      <p:pic>
        <p:nvPicPr>
          <p:cNvPr id="2050" name="Picture 2" descr="C:\Users\usermsi\Desktop\240px-Skoka6_01-05-2010.jpg"/>
          <p:cNvPicPr>
            <a:picLocks noChangeAspect="1" noChangeArrowheads="1"/>
          </p:cNvPicPr>
          <p:nvPr/>
        </p:nvPicPr>
        <p:blipFill>
          <a:blip r:embed="rId2"/>
          <a:srcRect/>
          <a:stretch>
            <a:fillRect/>
          </a:stretch>
        </p:blipFill>
        <p:spPr bwMode="auto">
          <a:xfrm>
            <a:off x="714348" y="1785926"/>
            <a:ext cx="7072362" cy="4357718"/>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0"/>
            <a:ext cx="8686800" cy="7358114"/>
          </a:xfrm>
        </p:spPr>
        <p:txBody>
          <a:bodyPr>
            <a:normAutofit fontScale="70000" lnSpcReduction="20000"/>
          </a:bodyPr>
          <a:lstStyle/>
          <a:p>
            <a:r>
              <a:rPr lang="ru-RU" b="1" dirty="0" smtClean="0"/>
              <a:t>„Скока“</a:t>
            </a:r>
            <a:r>
              <a:rPr lang="ru-RU" dirty="0" smtClean="0"/>
              <a:t> се нарича природна забележителност в </a:t>
            </a:r>
            <a:r>
              <a:rPr lang="ru-RU" dirty="0" smtClean="0">
                <a:hlinkClick r:id="rId2" tooltip="Стара планина"/>
              </a:rPr>
              <a:t>Стара планина</a:t>
            </a:r>
            <a:r>
              <a:rPr lang="ru-RU" dirty="0" smtClean="0"/>
              <a:t> разположена в землището на село </a:t>
            </a:r>
            <a:r>
              <a:rPr lang="ru-RU" dirty="0" smtClean="0">
                <a:hlinkClick r:id="rId3" tooltip="Веселиново (Област Шумен)"/>
              </a:rPr>
              <a:t>Веселиново</a:t>
            </a:r>
            <a:r>
              <a:rPr lang="ru-RU" dirty="0" smtClean="0"/>
              <a:t>, обл. </a:t>
            </a:r>
            <a:r>
              <a:rPr lang="ru-RU" dirty="0" smtClean="0">
                <a:hlinkClick r:id="rId4" tooltip="Област Шумен"/>
              </a:rPr>
              <a:t>Шумен</a:t>
            </a:r>
            <a:r>
              <a:rPr lang="ru-RU" dirty="0" smtClean="0"/>
              <a:t>. Обявена е за такава със Заповед №РД-314/30.05.2006 г. на </a:t>
            </a:r>
            <a:r>
              <a:rPr lang="ru-RU" dirty="0" smtClean="0">
                <a:hlinkClick r:id="rId5" tooltip="МОСВ"/>
              </a:rPr>
              <a:t>МОСВ</a:t>
            </a:r>
            <a:r>
              <a:rPr lang="ru-RU" baseline="30000" dirty="0" smtClean="0">
                <a:hlinkClick r:id="rId6"/>
              </a:rPr>
              <a:t>[1]</a:t>
            </a:r>
            <a:r>
              <a:rPr lang="ru-RU" dirty="0" smtClean="0"/>
              <a:t>.</a:t>
            </a:r>
          </a:p>
          <a:p>
            <a:r>
              <a:rPr lang="ru-RU" dirty="0" smtClean="0"/>
              <a:t>Природната забележителност е обявена с цел опазване на интересния ландшафт. Той включва скални венци, система от два големи и няколко по-малки водопада на река Кръщеница, забележителни карстови и скални образувания сред които и най-характерното наречено „Софрата“. Обхваща площ от 1110,350 дка. Стопанисва се и се охранява от Държавно лесничейство „Смядово“ под контрола на РИОСВ-Шумен</a:t>
            </a:r>
            <a:r>
              <a:rPr lang="ru-RU" baseline="30000" dirty="0" smtClean="0">
                <a:hlinkClick r:id="rId6"/>
              </a:rPr>
              <a:t>[2]</a:t>
            </a:r>
            <a:r>
              <a:rPr lang="ru-RU" dirty="0" smtClean="0"/>
              <a:t>. От представителите на местната флора тук често се срещат </a:t>
            </a:r>
            <a:r>
              <a:rPr lang="ru-RU" dirty="0" smtClean="0">
                <a:hlinkClick r:id="rId7" tooltip="Червен божур"/>
              </a:rPr>
              <a:t>червен божур</a:t>
            </a:r>
            <a:r>
              <a:rPr lang="ru-RU" dirty="0" smtClean="0"/>
              <a:t> (</a:t>
            </a:r>
            <a:r>
              <a:rPr lang="ru-RU" i="1" dirty="0" smtClean="0"/>
              <a:t>Paeonia peregrina</a:t>
            </a:r>
            <a:r>
              <a:rPr lang="ru-RU" dirty="0" smtClean="0"/>
              <a:t>), балканския ендемит </a:t>
            </a:r>
            <a:r>
              <a:rPr lang="ru-RU" dirty="0" smtClean="0">
                <a:hlinkClick r:id="rId8" tooltip="Понтийска ведрица"/>
              </a:rPr>
              <a:t>понтийска ведрица</a:t>
            </a:r>
            <a:r>
              <a:rPr lang="ru-RU" dirty="0" smtClean="0"/>
              <a:t> (</a:t>
            </a:r>
            <a:r>
              <a:rPr lang="ru-RU" i="1" dirty="0" smtClean="0"/>
              <a:t>Fritillaria pontica</a:t>
            </a:r>
            <a:r>
              <a:rPr lang="ru-RU" dirty="0" smtClean="0"/>
              <a:t>) и </a:t>
            </a:r>
            <a:r>
              <a:rPr lang="ru-RU" dirty="0" smtClean="0">
                <a:hlinkClick r:id="rId9" tooltip="Момкова сълза (страницата не съществува)"/>
              </a:rPr>
              <a:t>момкова сълза</a:t>
            </a:r>
            <a:r>
              <a:rPr lang="ru-RU" dirty="0" smtClean="0"/>
              <a:t> (</a:t>
            </a:r>
            <a:r>
              <a:rPr lang="ru-RU" i="1" dirty="0" smtClean="0"/>
              <a:t>Pollygonatum multiflorum</a:t>
            </a:r>
            <a:r>
              <a:rPr lang="ru-RU" dirty="0" smtClean="0"/>
              <a:t>). Тези видове са разпространени предимно в местнстта „Челеклията“</a:t>
            </a:r>
            <a:r>
              <a:rPr lang="ru-RU" baseline="30000" dirty="0" smtClean="0">
                <a:hlinkClick r:id="rId6"/>
              </a:rPr>
              <a:t>[3][4]</a:t>
            </a:r>
            <a:r>
              <a:rPr lang="ru-RU" dirty="0" smtClean="0"/>
              <a:t> От животинските видове се срещат </a:t>
            </a:r>
            <a:r>
              <a:rPr lang="ru-RU" dirty="0" smtClean="0">
                <a:hlinkClick r:id="rId10" tooltip="Сърна"/>
              </a:rPr>
              <a:t>сърни</a:t>
            </a:r>
            <a:r>
              <a:rPr lang="ru-RU" dirty="0" smtClean="0"/>
              <a:t>, </a:t>
            </a:r>
            <a:r>
              <a:rPr lang="ru-RU" dirty="0" smtClean="0">
                <a:hlinkClick r:id="rId11" tooltip="Благороден елен"/>
              </a:rPr>
              <a:t>елени</a:t>
            </a:r>
            <a:r>
              <a:rPr lang="ru-RU" dirty="0" smtClean="0"/>
              <a:t>, </a:t>
            </a:r>
            <a:r>
              <a:rPr lang="ru-RU" dirty="0" smtClean="0">
                <a:hlinkClick r:id="rId12" tooltip="Дива свиня"/>
              </a:rPr>
              <a:t>диви прасета</a:t>
            </a:r>
            <a:r>
              <a:rPr lang="ru-RU" dirty="0" smtClean="0"/>
              <a:t> и </a:t>
            </a:r>
            <a:r>
              <a:rPr lang="ru-RU" dirty="0" smtClean="0">
                <a:hlinkClick r:id="rId13" tooltip="Бухал"/>
              </a:rPr>
              <a:t>бухали</a:t>
            </a:r>
            <a:r>
              <a:rPr lang="ru-RU" dirty="0" smtClean="0"/>
              <a:t>.</a:t>
            </a:r>
          </a:p>
          <a:p>
            <a:r>
              <a:rPr lang="ru-RU" dirty="0" smtClean="0"/>
              <a:t>Със съдействието на „фондация д-р Желю Желев“ в местността е изградена </a:t>
            </a:r>
            <a:r>
              <a:rPr lang="ru-RU" dirty="0" smtClean="0">
                <a:hlinkClick r:id="rId14" tooltip="Екопътека (страницата не съществува)"/>
              </a:rPr>
              <a:t>екопътека</a:t>
            </a:r>
            <a:r>
              <a:rPr lang="ru-RU" dirty="0" smtClean="0"/>
              <a:t>. Тя е с дължина около 8 km. Започва от западния край на село Веселиново и включва обхождането на четири природни образувания в района — водопадите „Скока“ и „Малкият скок“, „Пещерата“ („Сарая“) и местността „Софрата“. Изградени са места за почивка. Маршрутът е обозначен с указателни табели и знаци. Основният път е застлан с чакъл като към всяка от забележителностите се отделя пътека.</a:t>
            </a:r>
          </a:p>
          <a:p>
            <a:pPr>
              <a:buNone/>
            </a:pPr>
            <a:endParaRPr lang="bg-BG"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Лакатнишки  скали</a:t>
            </a:r>
            <a:endParaRPr lang="bg-BG" dirty="0"/>
          </a:p>
        </p:txBody>
      </p:sp>
      <p:pic>
        <p:nvPicPr>
          <p:cNvPr id="1026" name="Picture 2" descr="C:\Users\usermsi\Desktop\240px-Lakatnik_IMG_1977.jpg"/>
          <p:cNvPicPr>
            <a:picLocks noChangeAspect="1" noChangeArrowheads="1"/>
          </p:cNvPicPr>
          <p:nvPr/>
        </p:nvPicPr>
        <p:blipFill>
          <a:blip r:embed="rId2"/>
          <a:srcRect/>
          <a:stretch>
            <a:fillRect/>
          </a:stretch>
        </p:blipFill>
        <p:spPr bwMode="auto">
          <a:xfrm>
            <a:off x="428596" y="1500174"/>
            <a:ext cx="8286808" cy="471490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85720" y="214290"/>
            <a:ext cx="8686800" cy="6429420"/>
          </a:xfrm>
        </p:spPr>
        <p:txBody>
          <a:bodyPr>
            <a:normAutofit fontScale="77500" lnSpcReduction="20000"/>
          </a:bodyPr>
          <a:lstStyle/>
          <a:p>
            <a:r>
              <a:rPr lang="ru-RU" b="1" dirty="0" smtClean="0"/>
              <a:t>Лакатнишките скали</a:t>
            </a:r>
            <a:r>
              <a:rPr lang="ru-RU" dirty="0" smtClean="0"/>
              <a:t> са разположени на левия склон на </a:t>
            </a:r>
            <a:r>
              <a:rPr lang="ru-RU" dirty="0" smtClean="0">
                <a:hlinkClick r:id="rId2" tooltip="Искърски пролом"/>
              </a:rPr>
              <a:t>Искърския пролом</a:t>
            </a:r>
            <a:r>
              <a:rPr lang="ru-RU" dirty="0" smtClean="0"/>
              <a:t> в </a:t>
            </a:r>
            <a:r>
              <a:rPr lang="ru-RU" dirty="0" smtClean="0">
                <a:hlinkClick r:id="rId3" tooltip="Стара планина"/>
              </a:rPr>
              <a:t>Стара планина</a:t>
            </a:r>
            <a:r>
              <a:rPr lang="ru-RU" dirty="0" smtClean="0"/>
              <a:t>. Намират се в община </a:t>
            </a:r>
            <a:r>
              <a:rPr lang="ru-RU" dirty="0" smtClean="0">
                <a:hlinkClick r:id="rId4" tooltip="Своге"/>
              </a:rPr>
              <a:t>Своге</a:t>
            </a:r>
            <a:r>
              <a:rPr lang="ru-RU" dirty="0" smtClean="0"/>
              <a:t>, на територията на село Миланово, между долините на реките </a:t>
            </a:r>
            <a:r>
              <a:rPr lang="ru-RU" dirty="0" smtClean="0">
                <a:hlinkClick r:id="rId5" tooltip="Пробойница (страницата не съществува)"/>
              </a:rPr>
              <a:t>Пробойница</a:t>
            </a:r>
            <a:r>
              <a:rPr lang="ru-RU" dirty="0" smtClean="0"/>
              <a:t> и </a:t>
            </a:r>
            <a:r>
              <a:rPr lang="ru-RU" dirty="0" smtClean="0">
                <a:hlinkClick r:id="rId6" tooltip="Доло"/>
              </a:rPr>
              <a:t>Доло</a:t>
            </a:r>
            <a:r>
              <a:rPr lang="ru-RU" dirty="0" smtClean="0"/>
              <a:t>. Името на скалите, както и на цялата местност, в която се намират идват от завоя, който прави река </a:t>
            </a:r>
            <a:r>
              <a:rPr lang="ru-RU" dirty="0" smtClean="0">
                <a:hlinkClick r:id="rId7" tooltip="Искър"/>
              </a:rPr>
              <a:t>Искър</a:t>
            </a:r>
            <a:r>
              <a:rPr lang="ru-RU" dirty="0" smtClean="0"/>
              <a:t> - с формата на сгънат </a:t>
            </a:r>
            <a:r>
              <a:rPr lang="ru-RU" dirty="0" smtClean="0">
                <a:hlinkClick r:id="rId8" tooltip="Лакът"/>
              </a:rPr>
              <a:t>лакът</a:t>
            </a:r>
            <a:r>
              <a:rPr lang="ru-RU" dirty="0" smtClean="0"/>
              <a:t>. Лакатнишките скали са изградени от червени </a:t>
            </a:r>
            <a:r>
              <a:rPr lang="ru-RU" dirty="0" smtClean="0">
                <a:hlinkClick r:id="rId9" tooltip="Пясъчник"/>
              </a:rPr>
              <a:t>пясъчници</a:t>
            </a:r>
            <a:r>
              <a:rPr lang="ru-RU" dirty="0" smtClean="0"/>
              <a:t> и </a:t>
            </a:r>
            <a:r>
              <a:rPr lang="ru-RU" dirty="0" smtClean="0">
                <a:hlinkClick r:id="rId10" tooltip="Варовик"/>
              </a:rPr>
              <a:t>варовици</a:t>
            </a:r>
            <a:r>
              <a:rPr lang="ru-RU" dirty="0" smtClean="0"/>
              <a:t>, като пластовете на скалите са почти вертикални. Скалите на места достигат до над 250 </a:t>
            </a:r>
            <a:r>
              <a:rPr lang="ru-RU" dirty="0" smtClean="0">
                <a:hlinkClick r:id="rId11" tooltip="Метър"/>
              </a:rPr>
              <a:t>метра</a:t>
            </a:r>
            <a:r>
              <a:rPr lang="ru-RU" dirty="0" smtClean="0"/>
              <a:t> над водите на река Искър. Вследствие въздействието на външните релефообразуващи сили на Лакатнишките скали са се образували множество скални форми — пирамиди, кули, зъбери и други.</a:t>
            </a:r>
          </a:p>
          <a:p>
            <a:r>
              <a:rPr lang="ru-RU" dirty="0" smtClean="0"/>
              <a:t>Лакатнишките скали на дълбочина в склона на места достигат до над 200 м. Характерен за скалите е добре развитият </a:t>
            </a:r>
            <a:r>
              <a:rPr lang="ru-RU" dirty="0" smtClean="0">
                <a:hlinkClick r:id="rId12" tooltip="Карст"/>
              </a:rPr>
              <a:t>карст</a:t>
            </a:r>
            <a:r>
              <a:rPr lang="ru-RU" dirty="0" smtClean="0"/>
              <a:t>. В Лакатнишките скали се намират голям брой карстови </a:t>
            </a:r>
            <a:r>
              <a:rPr lang="ru-RU" dirty="0" smtClean="0">
                <a:hlinkClick r:id="rId13" tooltip="Пещера"/>
              </a:rPr>
              <a:t>пещери</a:t>
            </a:r>
            <a:r>
              <a:rPr lang="ru-RU" dirty="0" smtClean="0"/>
              <a:t>. Сред тях са </a:t>
            </a:r>
            <a:r>
              <a:rPr lang="ru-RU" dirty="0" smtClean="0">
                <a:hlinkClick r:id="rId14" tooltip="Темната дупка"/>
              </a:rPr>
              <a:t>Темната дупка</a:t>
            </a:r>
            <a:r>
              <a:rPr lang="ru-RU" dirty="0" smtClean="0"/>
              <a:t>, </a:t>
            </a:r>
            <a:r>
              <a:rPr lang="ru-RU" dirty="0" smtClean="0">
                <a:hlinkClick r:id="rId15" tooltip="Аржишка дупка (страницата не съществува)"/>
              </a:rPr>
              <a:t>Аржишка дупка</a:t>
            </a:r>
            <a:r>
              <a:rPr lang="ru-RU" dirty="0" smtClean="0"/>
              <a:t>, </a:t>
            </a:r>
            <a:r>
              <a:rPr lang="ru-RU" dirty="0" smtClean="0">
                <a:hlinkClick r:id="rId16" tooltip="Свинска дупка (страницата не съществува)"/>
              </a:rPr>
              <a:t>Свинска дупка</a:t>
            </a:r>
            <a:r>
              <a:rPr lang="ru-RU" dirty="0" smtClean="0"/>
              <a:t>, </a:t>
            </a:r>
            <a:r>
              <a:rPr lang="ru-RU" dirty="0" smtClean="0">
                <a:hlinkClick r:id="rId17" tooltip="Вража дупка (страницата не съществува)"/>
              </a:rPr>
              <a:t>Вража дупка</a:t>
            </a:r>
            <a:r>
              <a:rPr lang="ru-RU" dirty="0" smtClean="0"/>
              <a:t> и други.</a:t>
            </a:r>
          </a:p>
          <a:p>
            <a:endParaRPr lang="bg-BG"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Базалтовите  могили</a:t>
            </a:r>
            <a:endParaRPr lang="bg-BG" dirty="0"/>
          </a:p>
        </p:txBody>
      </p:sp>
      <p:pic>
        <p:nvPicPr>
          <p:cNvPr id="2050" name="Picture 2" descr="C:\Users\usermsi\Desktop\1280px-Musala_IMG_1447.jpg"/>
          <p:cNvPicPr>
            <a:picLocks noChangeAspect="1" noChangeArrowheads="1"/>
          </p:cNvPicPr>
          <p:nvPr/>
        </p:nvPicPr>
        <p:blipFill>
          <a:blip r:embed="rId2"/>
          <a:srcRect/>
          <a:stretch>
            <a:fillRect/>
          </a:stretch>
        </p:blipFill>
        <p:spPr bwMode="auto">
          <a:xfrm>
            <a:off x="357158" y="1357298"/>
            <a:ext cx="8001056" cy="4929222"/>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42844" y="285728"/>
            <a:ext cx="8686800" cy="6715172"/>
          </a:xfrm>
        </p:spPr>
        <p:txBody>
          <a:bodyPr>
            <a:normAutofit fontScale="92500" lnSpcReduction="10000"/>
          </a:bodyPr>
          <a:lstStyle/>
          <a:p>
            <a:r>
              <a:rPr lang="ru-RU" b="1" dirty="0" smtClean="0"/>
              <a:t>Базалтовите могили</a:t>
            </a:r>
            <a:r>
              <a:rPr lang="ru-RU" dirty="0" smtClean="0"/>
              <a:t> (или Сухиндолски базалтови могили) са особени форми на </a:t>
            </a:r>
            <a:r>
              <a:rPr lang="ru-RU" dirty="0" smtClean="0">
                <a:hlinkClick r:id="rId2" tooltip="Релеф"/>
              </a:rPr>
              <a:t>релефа</a:t>
            </a:r>
            <a:r>
              <a:rPr lang="ru-RU" dirty="0" smtClean="0"/>
              <a:t> в </a:t>
            </a:r>
            <a:r>
              <a:rPr lang="ru-RU" dirty="0" smtClean="0">
                <a:hlinkClick r:id="rId3" tooltip="Средна Дунавска равнина"/>
              </a:rPr>
              <a:t>Средната Дунавска равнина</a:t>
            </a:r>
            <a:r>
              <a:rPr lang="ru-RU" dirty="0" smtClean="0"/>
              <a:t> и </a:t>
            </a:r>
            <a:r>
              <a:rPr lang="ru-RU" dirty="0" smtClean="0">
                <a:hlinkClick r:id="rId4" tooltip="Предбалкан"/>
              </a:rPr>
              <a:t>Предбалкана</a:t>
            </a:r>
            <a:r>
              <a:rPr lang="ru-RU" dirty="0" smtClean="0"/>
              <a:t>, </a:t>
            </a:r>
            <a:r>
              <a:rPr lang="ru-RU" dirty="0" smtClean="0">
                <a:hlinkClick r:id="rId5" tooltip="Област Велико Търново"/>
              </a:rPr>
              <a:t>област Велико Търново</a:t>
            </a:r>
            <a:r>
              <a:rPr lang="ru-RU" dirty="0" smtClean="0"/>
              <a:t>, наредени като броеница между свищовското село </a:t>
            </a:r>
            <a:r>
              <a:rPr lang="ru-RU" dirty="0" smtClean="0">
                <a:hlinkClick r:id="rId6" tooltip="Драгомирово (Област Велико Търново)"/>
              </a:rPr>
              <a:t>Драгомирово</a:t>
            </a:r>
            <a:r>
              <a:rPr lang="ru-RU" dirty="0" smtClean="0"/>
              <a:t> на север и град </a:t>
            </a:r>
            <a:r>
              <a:rPr lang="ru-RU" dirty="0" smtClean="0">
                <a:hlinkClick r:id="rId7" tooltip="Сухиндол"/>
              </a:rPr>
              <a:t>Сухиндол</a:t>
            </a:r>
            <a:r>
              <a:rPr lang="ru-RU" dirty="0" smtClean="0"/>
              <a:t> на юг на протежение около 40 км. Общо са 14 броя.</a:t>
            </a:r>
          </a:p>
          <a:p>
            <a:r>
              <a:rPr lang="ru-RU" dirty="0" smtClean="0"/>
              <a:t>Могилите заемат най-високите части от вододелите на реките </a:t>
            </a:r>
            <a:r>
              <a:rPr lang="ru-RU" dirty="0" smtClean="0">
                <a:hlinkClick r:id="rId8" tooltip="Осъм"/>
              </a:rPr>
              <a:t>Осъм</a:t>
            </a:r>
            <a:r>
              <a:rPr lang="ru-RU" dirty="0" smtClean="0"/>
              <a:t> и </a:t>
            </a:r>
            <a:r>
              <a:rPr lang="ru-RU" dirty="0" smtClean="0">
                <a:hlinkClick r:id="rId9" tooltip="Янтра"/>
              </a:rPr>
              <a:t>Янтра</a:t>
            </a:r>
            <a:r>
              <a:rPr lang="ru-RU" dirty="0" smtClean="0"/>
              <a:t> и </a:t>
            </a:r>
            <a:r>
              <a:rPr lang="ru-RU" dirty="0" smtClean="0">
                <a:hlinkClick r:id="rId10" tooltip="Барата"/>
              </a:rPr>
              <a:t>Барата</a:t>
            </a:r>
            <a:r>
              <a:rPr lang="ru-RU" dirty="0" smtClean="0"/>
              <a:t> (влива се в Дунав) и </a:t>
            </a:r>
            <a:r>
              <a:rPr lang="ru-RU" dirty="0" smtClean="0">
                <a:hlinkClick r:id="rId9" tooltip="Янтра"/>
              </a:rPr>
              <a:t>Янтра</a:t>
            </a:r>
            <a:r>
              <a:rPr lang="ru-RU" dirty="0" smtClean="0"/>
              <a:t>. Издигат се до 60 – 100 m над над околната местност. Те представляват поствулкански лавови образувания с вероятна </a:t>
            </a:r>
            <a:r>
              <a:rPr lang="ru-RU" dirty="0" smtClean="0">
                <a:hlinkClick r:id="rId11" tooltip="Плиоцен"/>
              </a:rPr>
              <a:t>плиоценска</a:t>
            </a:r>
            <a:r>
              <a:rPr lang="ru-RU" dirty="0" smtClean="0"/>
              <a:t> и </a:t>
            </a:r>
            <a:r>
              <a:rPr lang="ru-RU" dirty="0" smtClean="0">
                <a:hlinkClick r:id="rId12" tooltip="Кватернер"/>
              </a:rPr>
              <a:t>кватернерна</a:t>
            </a:r>
            <a:r>
              <a:rPr lang="ru-RU" dirty="0" smtClean="0"/>
              <a:t> възраст.</a:t>
            </a:r>
          </a:p>
          <a:p>
            <a:r>
              <a:rPr lang="ru-RU" dirty="0" smtClean="0"/>
              <a:t>Обединяват се в 5 групи от юг на север:</a:t>
            </a:r>
          </a:p>
          <a:p>
            <a:endParaRPr lang="bg-B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85720" y="1071546"/>
            <a:ext cx="8686800" cy="5026029"/>
          </a:xfrm>
        </p:spPr>
        <p:txBody>
          <a:bodyPr>
            <a:normAutofit fontScale="25000" lnSpcReduction="20000"/>
          </a:bodyPr>
          <a:lstStyle/>
          <a:p>
            <a:r>
              <a:rPr lang="ru-RU" sz="9000" dirty="0" smtClean="0"/>
              <a:t>Природният феномен </a:t>
            </a:r>
            <a:r>
              <a:rPr lang="ru-RU" sz="9000" b="1" dirty="0" smtClean="0"/>
              <a:t>Вкаменената сватба (Каменна сватба)</a:t>
            </a:r>
            <a:r>
              <a:rPr lang="ru-RU" sz="9000" dirty="0" smtClean="0"/>
              <a:t> се намира на 5 км източно от центъра на град Кърджали, край село </a:t>
            </a:r>
            <a:r>
              <a:rPr lang="ru-RU" sz="9000" dirty="0" smtClean="0">
                <a:hlinkClick r:id="rId2" tooltip="Зимзелен"/>
              </a:rPr>
              <a:t>Зимзелен</a:t>
            </a:r>
            <a:r>
              <a:rPr lang="ru-RU" sz="9000" dirty="0" smtClean="0"/>
              <a:t>. Разположен е на площ от около 40 дка и е обявен за защитен обект през </a:t>
            </a:r>
            <a:r>
              <a:rPr lang="ru-RU" sz="9000" dirty="0" smtClean="0">
                <a:hlinkClick r:id="rId3" tooltip="1974"/>
              </a:rPr>
              <a:t>1974</a:t>
            </a:r>
            <a:r>
              <a:rPr lang="ru-RU" sz="9000" dirty="0" smtClean="0"/>
              <a:t> г. Наред с намиращите се край село Бели пласт </a:t>
            </a:r>
            <a:r>
              <a:rPr lang="ru-RU" sz="9000" dirty="0" smtClean="0">
                <a:hlinkClick r:id="rId4" tooltip="Каменни гъби"/>
              </a:rPr>
              <a:t>Каменни гъби</a:t>
            </a:r>
            <a:r>
              <a:rPr lang="ru-RU" sz="9000" dirty="0" smtClean="0"/>
              <a:t>, той е едно от най-интересните скални образувания от т.нар. </a:t>
            </a:r>
            <a:r>
              <a:rPr lang="ru-RU" sz="9000" dirty="0" smtClean="0">
                <a:hlinkClick r:id="rId5" tooltip="Кърджалийски пирамиди"/>
              </a:rPr>
              <a:t>Кърджалийски пирамиди</a:t>
            </a:r>
            <a:r>
              <a:rPr lang="ru-RU" sz="9000" dirty="0" smtClean="0"/>
              <a:t>, разположени по ридовете </a:t>
            </a:r>
            <a:r>
              <a:rPr lang="ru-RU" sz="9000" dirty="0" smtClean="0">
                <a:hlinkClick r:id="rId6" tooltip="Каяджик (рид) (страницата не съществува)"/>
              </a:rPr>
              <a:t>Каяджик</a:t>
            </a:r>
            <a:r>
              <a:rPr lang="ru-RU" sz="9000" dirty="0" smtClean="0"/>
              <a:t> и </a:t>
            </a:r>
            <a:r>
              <a:rPr lang="ru-RU" sz="9000" dirty="0" smtClean="0">
                <a:hlinkClick r:id="rId7" tooltip="Чуката (рид)"/>
              </a:rPr>
              <a:t>Чуката</a:t>
            </a:r>
            <a:r>
              <a:rPr lang="ru-RU" sz="9000" dirty="0" smtClean="0"/>
              <a:t> в </a:t>
            </a:r>
            <a:r>
              <a:rPr lang="ru-RU" sz="9000" dirty="0" smtClean="0">
                <a:hlinkClick r:id="rId8" tooltip="Източните Родопи"/>
              </a:rPr>
              <a:t>Източните Родопи</a:t>
            </a:r>
            <a:r>
              <a:rPr lang="ru-RU" sz="9000" dirty="0" smtClean="0"/>
              <a:t>.</a:t>
            </a:r>
          </a:p>
          <a:p>
            <a:r>
              <a:rPr lang="ru-RU" sz="9000" dirty="0" smtClean="0"/>
              <a:t>Най-впечатляващи са две 10-метрови скали, наподобяващи прегърнати младоженци.</a:t>
            </a:r>
          </a:p>
          <a:p>
            <a:r>
              <a:rPr lang="ru-RU" sz="9000" dirty="0" smtClean="0"/>
              <a:t>Според научните хипотези </a:t>
            </a:r>
            <a:r>
              <a:rPr lang="ru-RU" sz="9000" b="1" dirty="0" smtClean="0"/>
              <a:t>Вкаменената сватба</a:t>
            </a:r>
            <a:r>
              <a:rPr lang="ru-RU" sz="9000" dirty="0" smtClean="0"/>
              <a:t> е започнала формирането си преди 40 милиона години вследствие на подводна вулканична дейност, от която са се образували скалите риолитови туфи. По-късно, след като морето се оттеглило, скалите били изложени на въздействието на дъжда, вятъра и слънцето и тези стихии оформили днешните им форми. Различни минерали в скалата са причина и за разнообразните цветове и нюанси</a:t>
            </a:r>
          </a:p>
          <a:p>
            <a:endParaRPr lang="bg-BG" dirty="0"/>
          </a:p>
        </p:txBody>
      </p:sp>
    </p:spTree>
  </p:cSld>
  <p:clrMapOvr>
    <a:masterClrMapping/>
  </p:clrMapOvr>
  <p:transition advTm="37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Коматински  скали</a:t>
            </a:r>
            <a:endParaRPr lang="bg-BG" dirty="0"/>
          </a:p>
        </p:txBody>
      </p:sp>
      <p:pic>
        <p:nvPicPr>
          <p:cNvPr id="3074" name="Picture 2" descr="C:\Users\usermsi\Desktop\New Komatinski.jpg"/>
          <p:cNvPicPr>
            <a:picLocks noChangeAspect="1" noChangeArrowheads="1"/>
          </p:cNvPicPr>
          <p:nvPr/>
        </p:nvPicPr>
        <p:blipFill>
          <a:blip r:embed="rId2"/>
          <a:srcRect/>
          <a:stretch>
            <a:fillRect/>
          </a:stretch>
        </p:blipFill>
        <p:spPr bwMode="auto">
          <a:xfrm>
            <a:off x="500034" y="1428736"/>
            <a:ext cx="8096250" cy="464347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14282" y="214290"/>
            <a:ext cx="8686800" cy="6858048"/>
          </a:xfrm>
        </p:spPr>
        <p:txBody>
          <a:bodyPr>
            <a:normAutofit fontScale="55000" lnSpcReduction="20000"/>
          </a:bodyPr>
          <a:lstStyle/>
          <a:p>
            <a:r>
              <a:rPr lang="ru-RU" b="1" dirty="0" smtClean="0"/>
              <a:t>Коматинските скали</a:t>
            </a:r>
            <a:r>
              <a:rPr lang="ru-RU" dirty="0" smtClean="0"/>
              <a:t> или </a:t>
            </a:r>
            <a:r>
              <a:rPr lang="ru-RU" b="1" dirty="0" smtClean="0"/>
              <a:t>Коматиница</a:t>
            </a:r>
            <a:r>
              <a:rPr lang="ru-RU" dirty="0" smtClean="0"/>
              <a:t> са скални образувания, който се намират на 25 километра над град </a:t>
            </a:r>
            <a:r>
              <a:rPr lang="ru-RU" dirty="0" smtClean="0">
                <a:hlinkClick r:id="rId2" tooltip="Симитли"/>
              </a:rPr>
              <a:t>Симитли</a:t>
            </a:r>
            <a:r>
              <a:rPr lang="ru-RU" dirty="0" smtClean="0"/>
              <a:t> във </a:t>
            </a:r>
            <a:r>
              <a:rPr lang="ru-RU" dirty="0" smtClean="0">
                <a:hlinkClick r:id="rId3" tooltip="Влахина"/>
              </a:rPr>
              <a:t>Влахина планина</a:t>
            </a:r>
            <a:r>
              <a:rPr lang="ru-RU" dirty="0" smtClean="0"/>
              <a:t>. Те се извисяват над село </a:t>
            </a:r>
            <a:r>
              <a:rPr lang="ru-RU" dirty="0" smtClean="0">
                <a:hlinkClick r:id="rId4" tooltip="Брестово (Област Благоевград)"/>
              </a:rPr>
              <a:t>Брестово</a:t>
            </a:r>
            <a:r>
              <a:rPr lang="ru-RU" dirty="0" smtClean="0"/>
              <a:t>. В близост се намира </a:t>
            </a:r>
            <a:r>
              <a:rPr lang="ru-RU" dirty="0" smtClean="0">
                <a:hlinkClick r:id="rId5" tooltip="Тросковски манастир"/>
              </a:rPr>
              <a:t>Тросковският манастир „Свети Архангел Михаил“</a:t>
            </a:r>
            <a:r>
              <a:rPr lang="ru-RU" dirty="0" smtClean="0"/>
              <a:t>.</a:t>
            </a:r>
            <a:r>
              <a:rPr lang="ru-RU" baseline="30000" dirty="0" smtClean="0">
                <a:hlinkClick r:id="rId6"/>
              </a:rPr>
              <a:t>[1]</a:t>
            </a:r>
            <a:endParaRPr lang="ru-RU" dirty="0" smtClean="0"/>
          </a:p>
          <a:p>
            <a:r>
              <a:rPr lang="ru-RU" dirty="0" smtClean="0"/>
              <a:t>Скалите са се образували преди около 35 - 40 млн. години. Намират се в непосредствена близост до Македонската граница. Името им идва от известния масив Коматиница. Скалният феномен се разпростира на територията между река Вранещица и село Брестово и представлява мащабно образование с формата на венец и с височина на места до 100 м. Пейзажът по зъберите му е  полупостинен и беден на растителност, което ярко изпъква над зелената долина в основата му и на гората около него. Скалите са със сив до сивочервен и виолетов цвят, на места със зелен отенък. В геоложко отношение на различни места съставът им включва пясъчници, алевролити, агрилити и варовици.</a:t>
            </a:r>
          </a:p>
          <a:p>
            <a:r>
              <a:rPr lang="ru-RU" dirty="0" smtClean="0"/>
              <a:t>Обектът не е популярна туристическа дестинация и все още не е включен в списъка със защитени територии. Местността предоставя идеални условия за пешеходен туризъм и умерено планинарство, а от върховете на скалите се разкрива невероятна панорама към околния ландшафт и на двете държави.</a:t>
            </a:r>
          </a:p>
          <a:p>
            <a:r>
              <a:rPr lang="ru-RU" dirty="0" smtClean="0"/>
              <a:t>Според археологически проучвания на мястото преди време влъхвите са имали древнобългарско светилище за свещенодействия. На 50 км от град Благоевград са разкрити останки от крепост, от която са запазени кулата, части от стените и пътя.</a:t>
            </a:r>
          </a:p>
          <a:p>
            <a:r>
              <a:rPr lang="ru-RU" dirty="0" smtClean="0"/>
              <a:t>Достъпът до скалните образования е през селата Крупник, Потока и Кадийца до С. Брестово и Коматиница. Пътят от град Симитли за Село Докатичево след Балабанци е черен и по него е възможно да се премине само с високопроходими коли</a:t>
            </a:r>
          </a:p>
          <a:p>
            <a:endParaRPr lang="bg-BG"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леденика</a:t>
            </a:r>
            <a:endParaRPr lang="bg-BG" dirty="0"/>
          </a:p>
        </p:txBody>
      </p:sp>
      <p:pic>
        <p:nvPicPr>
          <p:cNvPr id="1026" name="Picture 2" descr="C:\Users\usermsi\Desktop\256px-LedenikaCave.jpg"/>
          <p:cNvPicPr>
            <a:picLocks noChangeAspect="1" noChangeArrowheads="1"/>
          </p:cNvPicPr>
          <p:nvPr/>
        </p:nvPicPr>
        <p:blipFill>
          <a:blip r:embed="rId2"/>
          <a:srcRect/>
          <a:stretch>
            <a:fillRect/>
          </a:stretch>
        </p:blipFill>
        <p:spPr bwMode="auto">
          <a:xfrm>
            <a:off x="428596" y="1571612"/>
            <a:ext cx="7786742" cy="500066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85720" y="214290"/>
            <a:ext cx="8686800" cy="6215106"/>
          </a:xfrm>
        </p:spPr>
        <p:txBody>
          <a:bodyPr>
            <a:normAutofit fontScale="62500" lnSpcReduction="20000"/>
          </a:bodyPr>
          <a:lstStyle/>
          <a:p>
            <a:r>
              <a:rPr lang="ru-RU" dirty="0" smtClean="0"/>
              <a:t>Пещерата е била известна още по времето на </a:t>
            </a:r>
            <a:r>
              <a:rPr lang="ru-RU" dirty="0" smtClean="0">
                <a:hlinkClick r:id="rId2" tooltip="Българските земи под османско владичество"/>
              </a:rPr>
              <a:t>османското робство</a:t>
            </a:r>
            <a:r>
              <a:rPr lang="ru-RU" dirty="0" smtClean="0"/>
              <a:t>. Овчарите са я използвали, за да съхраняват вътре овчето </a:t>
            </a:r>
            <a:r>
              <a:rPr lang="ru-RU" dirty="0" smtClean="0">
                <a:hlinkClick r:id="rId3" tooltip="Мляко"/>
              </a:rPr>
              <a:t>мляко</a:t>
            </a:r>
            <a:r>
              <a:rPr lang="ru-RU" dirty="0" smtClean="0"/>
              <a:t>.</a:t>
            </a:r>
          </a:p>
          <a:p>
            <a:r>
              <a:rPr lang="ru-RU" dirty="0" smtClean="0"/>
              <a:t>Входът на пещерата е разположен в най-ниската част на Леденишкия увал при надморска височина 830 метра. Температурата се променя от –7°С до 15°С в предверието и до 8°С във вътрешността. Влажността на въздуха е 92%. Има множество галерии и интересни </a:t>
            </a:r>
            <a:r>
              <a:rPr lang="ru-RU" dirty="0" smtClean="0">
                <a:hlinkClick r:id="rId4" tooltip="Карст"/>
              </a:rPr>
              <a:t>карстови</a:t>
            </a:r>
            <a:r>
              <a:rPr lang="ru-RU" dirty="0" smtClean="0"/>
              <a:t> форми – </a:t>
            </a:r>
            <a:r>
              <a:rPr lang="ru-RU" dirty="0" smtClean="0">
                <a:hlinkClick r:id="rId5" tooltip="Сталактит"/>
              </a:rPr>
              <a:t>сталактити</a:t>
            </a:r>
            <a:r>
              <a:rPr lang="ru-RU" dirty="0" smtClean="0"/>
              <a:t>, </a:t>
            </a:r>
            <a:r>
              <a:rPr lang="ru-RU" dirty="0" smtClean="0">
                <a:hlinkClick r:id="rId6" tooltip="Сталагмит"/>
              </a:rPr>
              <a:t>сталагмити</a:t>
            </a:r>
            <a:r>
              <a:rPr lang="ru-RU" dirty="0" smtClean="0"/>
              <a:t> и </a:t>
            </a:r>
            <a:r>
              <a:rPr lang="ru-RU" dirty="0" smtClean="0">
                <a:hlinkClick r:id="rId7" tooltip="Сталактон"/>
              </a:rPr>
              <a:t>сталактони</a:t>
            </a:r>
            <a:r>
              <a:rPr lang="ru-RU" dirty="0" smtClean="0"/>
              <a:t>, формирани в продължение на хиляди години. Дълга е около 320 m и има десет зали. Първата зала е „Преддверието“ (най-ниската част на пещерата), в която се издига огромна ледена колона с диаметър близо 21 метра. През зимата и пролетта в тази зала се формират ледени образувания (сталактити, сталагмити, сталактони), откъдето идва името на пещерата. Следват няколко метра, през които човек трябва да се движи ниско наведен – проходът „Плъзнята“. През него се достига до „Малката зала“, която има почти кръгла форма. След още едно стеснение, през пещерния коридор Комата, се достига Голямата (Концертна) зала, която е много богата на образувания. Някои от тях са наречени с различни имена заради интересната им форма – </a:t>
            </a:r>
            <a:r>
              <a:rPr lang="ru-RU" dirty="0" smtClean="0">
                <a:hlinkClick r:id="rId8" tooltip="Крокодил"/>
              </a:rPr>
              <a:t>Крокодила</a:t>
            </a:r>
            <a:r>
              <a:rPr lang="ru-RU" dirty="0" smtClean="0"/>
              <a:t>, Главата на </a:t>
            </a:r>
            <a:r>
              <a:rPr lang="ru-RU" dirty="0" smtClean="0">
                <a:hlinkClick r:id="rId9" tooltip="Великан"/>
              </a:rPr>
              <a:t>великана</a:t>
            </a:r>
            <a:r>
              <a:rPr lang="ru-RU" dirty="0" smtClean="0"/>
              <a:t>, </a:t>
            </a:r>
            <a:r>
              <a:rPr lang="ru-RU" dirty="0" smtClean="0">
                <a:hlinkClick r:id="rId10" tooltip="Сокол"/>
              </a:rPr>
              <a:t>Сокола</a:t>
            </a:r>
            <a:r>
              <a:rPr lang="ru-RU" dirty="0" smtClean="0"/>
              <a:t>, </a:t>
            </a:r>
            <a:r>
              <a:rPr lang="ru-RU" dirty="0" smtClean="0">
                <a:hlinkClick r:id="rId11" tooltip="Дядо Коледа"/>
              </a:rPr>
              <a:t>Дядо Коледа</a:t>
            </a:r>
            <a:r>
              <a:rPr lang="ru-RU" dirty="0" smtClean="0"/>
              <a:t>, Къщичката на </a:t>
            </a:r>
            <a:r>
              <a:rPr lang="ru-RU" dirty="0" smtClean="0">
                <a:hlinkClick r:id="rId12" tooltip="Баба Яга"/>
              </a:rPr>
              <a:t>баба Яга</a:t>
            </a:r>
            <a:r>
              <a:rPr lang="ru-RU" dirty="0" smtClean="0"/>
              <a:t> и много други. Под „Концертната зала“ се намира още една – „Хладилника“. В минали времена хората са я ползвали за съхраняване на </a:t>
            </a:r>
            <a:r>
              <a:rPr lang="ru-RU" dirty="0" smtClean="0">
                <a:hlinkClick r:id="rId13" tooltip="Копринена пеперуда"/>
              </a:rPr>
              <a:t>бубено семе</a:t>
            </a:r>
            <a:r>
              <a:rPr lang="ru-RU" dirty="0" smtClean="0"/>
              <a:t>. Отклонявайки се вдясно от Концертната зала, се стига до малко синтрово езеро с дълбочина 0,50 m, за което има легенда, че водата му е „вълшебна“ и изпълнява желанието на всеки, който потопи ръката си в него.</a:t>
            </a:r>
          </a:p>
          <a:p>
            <a:endParaRPr lang="bg-BG"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285728"/>
            <a:ext cx="8686800" cy="6286544"/>
          </a:xfrm>
        </p:spPr>
        <p:txBody>
          <a:bodyPr>
            <a:normAutofit fontScale="92500" lnSpcReduction="20000"/>
          </a:bodyPr>
          <a:lstStyle/>
          <a:p>
            <a:r>
              <a:rPr lang="ru-RU" dirty="0" smtClean="0"/>
              <a:t>Пещерата Леденика е разположена на 16 км от град </a:t>
            </a:r>
            <a:r>
              <a:rPr lang="ru-RU" dirty="0" smtClean="0">
                <a:hlinkClick r:id="rId2" tooltip="Враца"/>
              </a:rPr>
              <a:t>Враца</a:t>
            </a:r>
            <a:r>
              <a:rPr lang="ru-RU" dirty="0" smtClean="0"/>
              <a:t>, на територията на </a:t>
            </a:r>
            <a:r>
              <a:rPr lang="ru-RU" dirty="0" smtClean="0">
                <a:hlinkClick r:id="rId3" tooltip="Врачански Балкан (природен парк)"/>
              </a:rPr>
              <a:t>природен парк Врачански Балкан</a:t>
            </a:r>
            <a:r>
              <a:rPr lang="ru-RU" dirty="0" smtClean="0"/>
              <a:t>, намира се на 830 м надморска височина в Северозападно-Стрешерския дял на </a:t>
            </a:r>
            <a:r>
              <a:rPr lang="ru-RU" dirty="0" smtClean="0">
                <a:hlinkClick r:id="rId4" tooltip="Врачанска планина"/>
              </a:rPr>
              <a:t>Врачанската планина</a:t>
            </a:r>
            <a:r>
              <a:rPr lang="ru-RU" dirty="0" smtClean="0"/>
              <a:t>.  Пещерата получава името Леденика заради ледените сталагмити, сталактити и сталактони, които се образуват в нея през зимата близо до входа.</a:t>
            </a:r>
          </a:p>
          <a:p>
            <a:r>
              <a:rPr lang="ru-RU" dirty="0" smtClean="0"/>
              <a:t>Пещера Леденика е само една от над 500-те пещери, убежища на прилепи, известни във Врачанския Балкан. Поради ниската температура, тя се използва предимно за зимуване. Чрез преки наблюдения и улови с мрежи в пещерата са регистрирани 4 вида </a:t>
            </a:r>
            <a:r>
              <a:rPr lang="ru-RU" dirty="0" smtClean="0">
                <a:hlinkClick r:id="rId5" tooltip="Прилепи"/>
              </a:rPr>
              <a:t>прилепи</a:t>
            </a:r>
            <a:endParaRPr lang="bg-BG"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Високата  ела</a:t>
            </a:r>
            <a:endParaRPr lang="bg-BG" dirty="0"/>
          </a:p>
        </p:txBody>
      </p:sp>
      <p:pic>
        <p:nvPicPr>
          <p:cNvPr id="1026" name="Picture 2" descr="C:\Users\usermsi\Desktop\200px-Visokata_ela_IMG_4181.jpg"/>
          <p:cNvPicPr>
            <a:picLocks noChangeAspect="1" noChangeArrowheads="1"/>
          </p:cNvPicPr>
          <p:nvPr/>
        </p:nvPicPr>
        <p:blipFill>
          <a:blip r:embed="rId2"/>
          <a:srcRect/>
          <a:stretch>
            <a:fillRect/>
          </a:stretch>
        </p:blipFill>
        <p:spPr bwMode="auto">
          <a:xfrm>
            <a:off x="928662" y="1571612"/>
            <a:ext cx="6500858" cy="4929222"/>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14282" y="0"/>
            <a:ext cx="8686800" cy="6858000"/>
          </a:xfrm>
        </p:spPr>
        <p:txBody>
          <a:bodyPr>
            <a:normAutofit lnSpcReduction="10000"/>
          </a:bodyPr>
          <a:lstStyle/>
          <a:p>
            <a:r>
              <a:rPr lang="ru-RU" b="1" dirty="0" smtClean="0"/>
              <a:t>Високата ела</a:t>
            </a:r>
            <a:r>
              <a:rPr lang="ru-RU" dirty="0" smtClean="0"/>
              <a:t> е вековно дърво - </a:t>
            </a:r>
            <a:r>
              <a:rPr lang="ru-RU" dirty="0" smtClean="0">
                <a:hlinkClick r:id="rId2" tooltip="Природна забележителност"/>
              </a:rPr>
              <a:t>природна забележителност</a:t>
            </a:r>
            <a:r>
              <a:rPr lang="ru-RU" dirty="0" smtClean="0"/>
              <a:t>. Намира се в </a:t>
            </a:r>
            <a:r>
              <a:rPr lang="ru-RU" dirty="0" smtClean="0">
                <a:hlinkClick r:id="rId3" tooltip="Пирин"/>
              </a:rPr>
              <a:t>Пирин</a:t>
            </a:r>
            <a:r>
              <a:rPr lang="ru-RU" dirty="0" smtClean="0"/>
              <a:t> планина, в близост до хижа </a:t>
            </a:r>
            <a:r>
              <a:rPr lang="ru-RU" dirty="0" smtClean="0">
                <a:hlinkClick r:id="rId4" tooltip="Гоце Делчев (хижа)"/>
              </a:rPr>
              <a:t>Гоце Делчев</a:t>
            </a:r>
            <a:r>
              <a:rPr lang="ru-RU" dirty="0" smtClean="0"/>
              <a:t>, в местността Гундова мочара. Високата ела се извисява на 36 метра, стволът ѝ има обиколка 4.5 метра и съдържа около 48 куб. м иглолистна дървесина.</a:t>
            </a:r>
          </a:p>
          <a:p>
            <a:r>
              <a:rPr lang="ru-RU" dirty="0" smtClean="0"/>
              <a:t>Високата ела се намира на около 900 метра южно от хижа Гоце Делчев — около 30 минути пеша. Първоначално се върви нагоре по ски-пистата (около 20 мин.) Следи се за табелка по дърветата и отбивка към гората вляво (на изток-югоизток). Оттам пътеката продължава около 10 минути през рядка букова гора до вековното дърво.</a:t>
            </a:r>
            <a:endParaRPr lang="bg-BG"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Костенски  водопад</a:t>
            </a:r>
            <a:endParaRPr lang="bg-BG" dirty="0"/>
          </a:p>
        </p:txBody>
      </p:sp>
      <p:pic>
        <p:nvPicPr>
          <p:cNvPr id="1026" name="Picture 2" descr="C:\Users\usermsi\Desktop\250px-Прохлада_от_Костенския_водопад.JPG"/>
          <p:cNvPicPr>
            <a:picLocks noChangeAspect="1" noChangeArrowheads="1"/>
          </p:cNvPicPr>
          <p:nvPr/>
        </p:nvPicPr>
        <p:blipFill>
          <a:blip r:embed="rId2"/>
          <a:srcRect/>
          <a:stretch>
            <a:fillRect/>
          </a:stretch>
        </p:blipFill>
        <p:spPr bwMode="auto">
          <a:xfrm>
            <a:off x="500034" y="1285860"/>
            <a:ext cx="7715304" cy="5286412"/>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14282" y="285728"/>
            <a:ext cx="8686800" cy="6143668"/>
          </a:xfrm>
        </p:spPr>
        <p:txBody>
          <a:bodyPr>
            <a:normAutofit fontScale="85000" lnSpcReduction="10000"/>
          </a:bodyPr>
          <a:lstStyle/>
          <a:p>
            <a:r>
              <a:rPr lang="ru-RU" b="1" dirty="0" smtClean="0"/>
              <a:t>Костенски (Костенецки) водопад</a:t>
            </a:r>
            <a:r>
              <a:rPr lang="ru-RU" dirty="0" smtClean="0"/>
              <a:t> е </a:t>
            </a:r>
            <a:r>
              <a:rPr lang="ru-RU" dirty="0" smtClean="0">
                <a:hlinkClick r:id="rId2" tooltip="Водопад"/>
              </a:rPr>
              <a:t>водопад</a:t>
            </a:r>
            <a:r>
              <a:rPr lang="ru-RU" dirty="0" smtClean="0"/>
              <a:t> в планината </a:t>
            </a:r>
            <a:r>
              <a:rPr lang="ru-RU" dirty="0" smtClean="0">
                <a:hlinkClick r:id="rId3" tooltip="Рила"/>
              </a:rPr>
              <a:t>Рила</a:t>
            </a:r>
            <a:r>
              <a:rPr lang="ru-RU" dirty="0" smtClean="0"/>
              <a:t>, който се намира по течението на </a:t>
            </a:r>
            <a:r>
              <a:rPr lang="ru-RU" dirty="0" smtClean="0">
                <a:hlinkClick r:id="rId4" tooltip="Стара река (горен приток на Марица)"/>
              </a:rPr>
              <a:t>Стара река</a:t>
            </a:r>
            <a:r>
              <a:rPr lang="ru-RU" dirty="0" smtClean="0"/>
              <a:t> на около 3 километра южно от село </a:t>
            </a:r>
            <a:r>
              <a:rPr lang="ru-RU" dirty="0" smtClean="0">
                <a:hlinkClick r:id="rId5" tooltip="Костенец (село)"/>
              </a:rPr>
              <a:t>Костенец</a:t>
            </a:r>
            <a:r>
              <a:rPr lang="ru-RU" dirty="0" smtClean="0"/>
              <a:t> и на 35 километра от </a:t>
            </a:r>
            <a:r>
              <a:rPr lang="ru-RU" dirty="0" smtClean="0">
                <a:hlinkClick r:id="rId6" tooltip="Боровец"/>
              </a:rPr>
              <a:t>Боровец</a:t>
            </a:r>
            <a:r>
              <a:rPr lang="ru-RU" dirty="0" smtClean="0"/>
              <a:t> (</a:t>
            </a:r>
            <a:r>
              <a:rPr lang="ru-RU" i="1" dirty="0" smtClean="0"/>
              <a:t>GPS Coordinates</a:t>
            </a:r>
            <a:r>
              <a:rPr lang="ru-RU" dirty="0" smtClean="0"/>
              <a:t> N42°14'58.3" E23°48'20.2"). Водният пад има височина от 12 метра.</a:t>
            </a:r>
            <a:r>
              <a:rPr lang="ru-RU" baseline="30000" dirty="0" smtClean="0">
                <a:hlinkClick r:id="rId7"/>
              </a:rPr>
              <a:t>[1]</a:t>
            </a:r>
            <a:r>
              <a:rPr lang="ru-RU" dirty="0" smtClean="0"/>
              <a:t> В непосредствена близост до водопада има топли </a:t>
            </a:r>
            <a:r>
              <a:rPr lang="ru-RU" dirty="0" smtClean="0">
                <a:hlinkClick r:id="rId8" tooltip="Минерална вода"/>
              </a:rPr>
              <a:t>минерални извори</a:t>
            </a:r>
            <a:r>
              <a:rPr lang="ru-RU" dirty="0" smtClean="0"/>
              <a:t>.</a:t>
            </a:r>
          </a:p>
          <a:p>
            <a:r>
              <a:rPr lang="ru-RU" dirty="0" smtClean="0"/>
              <a:t>През 1917 година </a:t>
            </a:r>
            <a:r>
              <a:rPr lang="ru-RU" dirty="0" smtClean="0">
                <a:hlinkClick r:id="rId9" tooltip="Иван Вазов"/>
              </a:rPr>
              <a:t>Иван Вазов</a:t>
            </a:r>
            <a:r>
              <a:rPr lang="ru-RU" dirty="0" smtClean="0"/>
              <a:t> прекарва лятото в Костенец и е вдъхновен от околната природа да напише стихосбирката „Юлска китка“, която заедно с по-късния му цикъл стихове „Дисонанси“ е издадена отново през 1921 година под заглавие „Какво пее планината“. На Костенския водопад са посветени две от стихотворенията: „Над водопада“ и „Водопадът плаче“</a:t>
            </a:r>
          </a:p>
          <a:p>
            <a:endParaRPr lang="bg-BG"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Темната  дупка</a:t>
            </a:r>
            <a:endParaRPr lang="bg-BG" dirty="0"/>
          </a:p>
        </p:txBody>
      </p:sp>
      <p:pic>
        <p:nvPicPr>
          <p:cNvPr id="2050" name="Picture 2" descr="C:\Users\usermsi\Desktop\256px-Темната_дупка_до_гара_Лакатник.jpg"/>
          <p:cNvPicPr>
            <a:picLocks noChangeAspect="1" noChangeArrowheads="1"/>
          </p:cNvPicPr>
          <p:nvPr/>
        </p:nvPicPr>
        <p:blipFill>
          <a:blip r:embed="rId2"/>
          <a:srcRect/>
          <a:stretch>
            <a:fillRect/>
          </a:stretch>
        </p:blipFill>
        <p:spPr bwMode="auto">
          <a:xfrm>
            <a:off x="357158" y="1571612"/>
            <a:ext cx="8286808" cy="49292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КАМЕННИ ГЪБИ</a:t>
            </a:r>
            <a:endParaRPr lang="bg-BG" dirty="0"/>
          </a:p>
        </p:txBody>
      </p:sp>
      <p:pic>
        <p:nvPicPr>
          <p:cNvPr id="4099" name="Picture 3" descr="C:\Users\usermsi\Desktop\4396_650_.jpg"/>
          <p:cNvPicPr>
            <a:picLocks noChangeAspect="1" noChangeArrowheads="1"/>
          </p:cNvPicPr>
          <p:nvPr/>
        </p:nvPicPr>
        <p:blipFill>
          <a:blip r:embed="rId2"/>
          <a:srcRect/>
          <a:stretch>
            <a:fillRect/>
          </a:stretch>
        </p:blipFill>
        <p:spPr bwMode="auto">
          <a:xfrm>
            <a:off x="500034" y="1214422"/>
            <a:ext cx="8255000" cy="5486400"/>
          </a:xfrm>
          <a:prstGeom prst="rect">
            <a:avLst/>
          </a:prstGeom>
          <a:noFill/>
        </p:spPr>
      </p:pic>
    </p:spTree>
  </p:cSld>
  <p:clrMapOvr>
    <a:masterClrMapping/>
  </p:clrMapOvr>
  <p:transition advTm="5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85720" y="214290"/>
            <a:ext cx="8686800" cy="6643710"/>
          </a:xfrm>
        </p:spPr>
        <p:txBody>
          <a:bodyPr>
            <a:normAutofit fontScale="55000" lnSpcReduction="20000"/>
          </a:bodyPr>
          <a:lstStyle/>
          <a:p>
            <a:r>
              <a:rPr lang="ru-RU" dirty="0" smtClean="0"/>
              <a:t>През 1912 година е първото известно посещение от </a:t>
            </a:r>
            <a:r>
              <a:rPr lang="ru-RU" dirty="0" smtClean="0">
                <a:hlinkClick r:id="rId2" tooltip="Иван Буреш"/>
              </a:rPr>
              <a:t>Иван Буреш</a:t>
            </a:r>
            <a:r>
              <a:rPr lang="ru-RU" dirty="0" smtClean="0"/>
              <a:t>, който проучва прилепната фауна.</a:t>
            </a:r>
          </a:p>
          <a:p>
            <a:r>
              <a:rPr lang="ru-RU" dirty="0" smtClean="0"/>
              <a:t>През 1915 година е първата публикувана карта и описание на 150 метра от пещерата от </a:t>
            </a:r>
            <a:r>
              <a:rPr lang="ru-RU" dirty="0" smtClean="0">
                <a:hlinkClick r:id="rId3" tooltip="Жеко Радев"/>
              </a:rPr>
              <a:t>Жеко Радев</a:t>
            </a:r>
            <a:r>
              <a:rPr lang="ru-RU" dirty="0" smtClean="0"/>
              <a:t>.</a:t>
            </a:r>
          </a:p>
          <a:p>
            <a:r>
              <a:rPr lang="ru-RU" dirty="0" smtClean="0"/>
              <a:t>В периода 1921-1926 г. изследванията се продължават от инж.П.Петров, И.Нинчовски, М.Войнягов, П.Енглиш, И.Първанов, които картират около 1 км галерии.</a:t>
            </a:r>
          </a:p>
          <a:p>
            <a:r>
              <a:rPr lang="ru-RU" dirty="0" smtClean="0"/>
              <a:t>През 1936 година е публикувано пълно и точно описание на пещерата.</a:t>
            </a:r>
          </a:p>
          <a:p>
            <a:r>
              <a:rPr lang="ru-RU" dirty="0" smtClean="0"/>
              <a:t>През 1948 година по време на Научно-изследователската пещерна бригада "Т. Павлов", пещерата е прекартирана, тогава се откриват и северозападните части.</a:t>
            </a:r>
          </a:p>
          <a:p>
            <a:r>
              <a:rPr lang="ru-RU" dirty="0" smtClean="0"/>
              <a:t>През 1958 година група спелеолози под ръководството на П.Трантеев проучват пещерата, като дължината нараства на 3200 метра.</a:t>
            </a:r>
          </a:p>
          <a:p>
            <a:r>
              <a:rPr lang="ru-RU" dirty="0" smtClean="0"/>
              <a:t>през 1971 година проучванията продължават от "Черни връх" София, които започват да правят и теодолитна снимка на пещерата и морфоложки профили през 10 метров мащаб 1:100. Картирането бе започнато от </a:t>
            </a:r>
            <a:r>
              <a:rPr lang="ru-RU" dirty="0" smtClean="0">
                <a:hlinkClick r:id="rId4" tooltip="Петър Трантеев"/>
              </a:rPr>
              <a:t>Петър Трантеев</a:t>
            </a:r>
            <a:r>
              <a:rPr lang="ru-RU" dirty="0" smtClean="0"/>
              <a:t>-Хера, продължено от Петър Петров-Пумата и Петър Делчев-профили. Картата бе направена почти до края, като най-трудната част беше във "Фурната", където оставаха около 300 метра, за да се довърши. За съжаление целия този гигантски труд се загубва със смъртта на </a:t>
            </a:r>
            <a:r>
              <a:rPr lang="ru-RU" dirty="0" smtClean="0">
                <a:hlinkClick r:id="rId4" tooltip="Петър Трантеев"/>
              </a:rPr>
              <a:t>Петър Трантеев</a:t>
            </a:r>
            <a:r>
              <a:rPr lang="ru-RU" dirty="0" smtClean="0"/>
              <a:t> и заминаването на Петър Петров във </a:t>
            </a:r>
            <a:r>
              <a:rPr lang="ru-RU" dirty="0" smtClean="0">
                <a:hlinkClick r:id="rId5" tooltip="Франция"/>
              </a:rPr>
              <a:t>Франция</a:t>
            </a:r>
            <a:r>
              <a:rPr lang="ru-RU" dirty="0" smtClean="0"/>
              <a:t>.</a:t>
            </a:r>
          </a:p>
          <a:p>
            <a:r>
              <a:rPr lang="ru-RU" dirty="0" smtClean="0"/>
              <a:t>От 1991 година колектив софийски спелеолози под ръководството на инж. </a:t>
            </a:r>
            <a:r>
              <a:rPr lang="ru-RU" dirty="0" smtClean="0">
                <a:hlinkClick r:id="rId6" tooltip="Ясен Вучков (страницата не съществува)"/>
              </a:rPr>
              <a:t>Ясен Вучков</a:t>
            </a:r>
            <a:r>
              <a:rPr lang="ru-RU" dirty="0" smtClean="0"/>
              <a:t> от "Черни връх" и </a:t>
            </a:r>
            <a:r>
              <a:rPr lang="ru-RU" dirty="0" smtClean="0">
                <a:hlinkClick r:id="rId7" tooltip="Кирил Данаилов (страницата не съществува)"/>
              </a:rPr>
              <a:t>Кирил Данаилов</a:t>
            </a:r>
            <a:r>
              <a:rPr lang="ru-RU" dirty="0" smtClean="0"/>
              <a:t> от "Хеликтит" София работят върху детайлно картиране и изработването на векторизирана компютърна карта на пещерата.</a:t>
            </a:r>
          </a:p>
          <a:p>
            <a:r>
              <a:rPr lang="ru-RU" dirty="0" smtClean="0"/>
              <a:t>През 2001 година по време съвместна експедиция белгийски и френски леководолази навлязоха 240 метра в сифон и достигнаха дълбочина от 20 метра в края на пещерата.</a:t>
            </a:r>
          </a:p>
          <a:p>
            <a:endParaRPr lang="bg-BG"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самуилица</a:t>
            </a:r>
            <a:endParaRPr lang="bg-BG" dirty="0"/>
          </a:p>
        </p:txBody>
      </p:sp>
      <p:pic>
        <p:nvPicPr>
          <p:cNvPr id="1026" name="Picture 2" descr="C:\Users\usermsi\Desktop\250px-Samuilitsa_3.JPG"/>
          <p:cNvPicPr>
            <a:picLocks noChangeAspect="1" noChangeArrowheads="1"/>
          </p:cNvPicPr>
          <p:nvPr/>
        </p:nvPicPr>
        <p:blipFill>
          <a:blip r:embed="rId2"/>
          <a:srcRect/>
          <a:stretch>
            <a:fillRect/>
          </a:stretch>
        </p:blipFill>
        <p:spPr bwMode="auto">
          <a:xfrm>
            <a:off x="571472" y="1643050"/>
            <a:ext cx="7715304" cy="4714908"/>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85720" y="285728"/>
            <a:ext cx="8686800" cy="6286544"/>
          </a:xfrm>
        </p:spPr>
        <p:txBody>
          <a:bodyPr>
            <a:normAutofit fontScale="92500" lnSpcReduction="10000"/>
          </a:bodyPr>
          <a:lstStyle/>
          <a:p>
            <a:r>
              <a:rPr lang="ru-RU" b="1" dirty="0" smtClean="0"/>
              <a:t>Самуилица</a:t>
            </a:r>
            <a:r>
              <a:rPr lang="ru-RU" dirty="0" smtClean="0"/>
              <a:t> е праисторическо пещерно селище, разкрито в местността </a:t>
            </a:r>
            <a:r>
              <a:rPr lang="ru-RU" i="1" dirty="0" smtClean="0"/>
              <a:t>Малък дол</a:t>
            </a:r>
            <a:r>
              <a:rPr lang="ru-RU" dirty="0" smtClean="0"/>
              <a:t> на 1.5 км северно от село </a:t>
            </a:r>
            <a:r>
              <a:rPr lang="ru-RU" dirty="0" smtClean="0">
                <a:hlinkClick r:id="rId2" tooltip="Кунино"/>
              </a:rPr>
              <a:t>Кунино</a:t>
            </a:r>
            <a:r>
              <a:rPr lang="ru-RU" dirty="0" smtClean="0"/>
              <a:t>, Врачанско. Находките от това селище са датирани към края на средния и началото на късния </a:t>
            </a:r>
            <a:r>
              <a:rPr lang="ru-RU" dirty="0" smtClean="0">
                <a:hlinkClick r:id="rId3" tooltip="Палеолит"/>
              </a:rPr>
              <a:t>палеолит</a:t>
            </a:r>
            <a:r>
              <a:rPr lang="ru-RU" dirty="0" smtClean="0"/>
              <a:t> и са класифицирани като образци на </a:t>
            </a:r>
            <a:r>
              <a:rPr lang="ru-RU" dirty="0" smtClean="0">
                <a:hlinkClick r:id="rId4" tooltip="Мустерска култура (страницата не съществува)"/>
              </a:rPr>
              <a:t>мустерска култура</a:t>
            </a:r>
            <a:r>
              <a:rPr lang="ru-RU" dirty="0" smtClean="0"/>
              <a:t>; т.е. селището най-вероятно е било обитавано от </a:t>
            </a:r>
            <a:r>
              <a:rPr lang="ru-RU" dirty="0" smtClean="0">
                <a:hlinkClick r:id="rId5" tooltip="Неандерталец"/>
              </a:rPr>
              <a:t>неандерталци</a:t>
            </a:r>
            <a:r>
              <a:rPr lang="ru-RU" dirty="0" smtClean="0"/>
              <a:t>. Намира се на около 10 км. разстояние от пещерните селища открити в Темната дупка (</a:t>
            </a:r>
            <a:r>
              <a:rPr lang="ru-RU" dirty="0" smtClean="0">
                <a:hlinkClick r:id="rId6" tooltip="Карлуково"/>
              </a:rPr>
              <a:t>Карлуково</a:t>
            </a:r>
            <a:r>
              <a:rPr lang="ru-RU" dirty="0" smtClean="0"/>
              <a:t>) и Пещта (</a:t>
            </a:r>
            <a:r>
              <a:rPr lang="ru-RU" dirty="0" smtClean="0">
                <a:hlinkClick r:id="rId7" tooltip="Старо село (Област Враца)"/>
              </a:rPr>
              <a:t>Старо село</a:t>
            </a:r>
            <a:r>
              <a:rPr lang="ru-RU" dirty="0" smtClean="0"/>
              <a:t>). Археологическите разкопки са започнати през 1956 г. от </a:t>
            </a:r>
            <a:r>
              <a:rPr lang="ru-RU" dirty="0" smtClean="0">
                <a:hlinkClick r:id="rId8" tooltip="Николай Джамбазов (археолог)"/>
              </a:rPr>
              <a:t>Николай Джамбазов</a:t>
            </a:r>
            <a:r>
              <a:rPr lang="ru-RU" dirty="0" smtClean="0"/>
              <a:t> и продължени от него през 1958-1959 г. като са включени и ученици от основното училище в с. Кунино.</a:t>
            </a:r>
            <a:endParaRPr lang="bg-BG"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вратцата</a:t>
            </a:r>
            <a:endParaRPr lang="bg-BG" dirty="0"/>
          </a:p>
        </p:txBody>
      </p:sp>
      <p:pic>
        <p:nvPicPr>
          <p:cNvPr id="2050" name="Picture 2" descr="C:\Users\usermsi\Desktop\240px-Vratsata.jpg"/>
          <p:cNvPicPr>
            <a:picLocks noChangeAspect="1" noChangeArrowheads="1"/>
          </p:cNvPicPr>
          <p:nvPr/>
        </p:nvPicPr>
        <p:blipFill>
          <a:blip r:embed="rId2"/>
          <a:srcRect/>
          <a:stretch>
            <a:fillRect/>
          </a:stretch>
        </p:blipFill>
        <p:spPr bwMode="auto">
          <a:xfrm>
            <a:off x="428596" y="1428736"/>
            <a:ext cx="8072494" cy="5072098"/>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214290"/>
            <a:ext cx="8686800" cy="6357982"/>
          </a:xfrm>
        </p:spPr>
        <p:txBody>
          <a:bodyPr>
            <a:normAutofit fontScale="85000" lnSpcReduction="10000"/>
          </a:bodyPr>
          <a:lstStyle/>
          <a:p>
            <a:r>
              <a:rPr lang="ru-RU" b="1" dirty="0" smtClean="0"/>
              <a:t>Вратцата</a:t>
            </a:r>
            <a:r>
              <a:rPr lang="ru-RU" dirty="0" smtClean="0"/>
              <a:t> е пролом (ждрело) на река </a:t>
            </a:r>
            <a:r>
              <a:rPr lang="ru-RU" dirty="0" smtClean="0">
                <a:hlinkClick r:id="rId2" tooltip="Лева"/>
              </a:rPr>
              <a:t>Лева</a:t>
            </a:r>
            <a:r>
              <a:rPr lang="ru-RU" dirty="0" smtClean="0"/>
              <a:t> (десен приток на река </a:t>
            </a:r>
            <a:r>
              <a:rPr lang="ru-RU" dirty="0" smtClean="0">
                <a:hlinkClick r:id="rId3" tooltip="Ботуня (река)"/>
              </a:rPr>
              <a:t>Ботуня</a:t>
            </a:r>
            <a:r>
              <a:rPr lang="ru-RU" dirty="0" smtClean="0"/>
              <a:t>, от басейна на </a:t>
            </a:r>
            <a:r>
              <a:rPr lang="ru-RU" dirty="0" smtClean="0">
                <a:hlinkClick r:id="rId4" tooltip="Огоста"/>
              </a:rPr>
              <a:t>Огоста</a:t>
            </a:r>
            <a:r>
              <a:rPr lang="ru-RU" dirty="0" smtClean="0"/>
              <a:t>) в североизточната част на </a:t>
            </a:r>
            <a:r>
              <a:rPr lang="ru-RU" dirty="0" smtClean="0">
                <a:hlinkClick r:id="rId5" tooltip="Врачанска планина"/>
              </a:rPr>
              <a:t>Врачанска планина</a:t>
            </a:r>
            <a:r>
              <a:rPr lang="ru-RU" dirty="0" smtClean="0"/>
              <a:t> (част от </a:t>
            </a:r>
            <a:r>
              <a:rPr lang="ru-RU" dirty="0" smtClean="0">
                <a:hlinkClick r:id="rId6" tooltip="Стара планина"/>
              </a:rPr>
              <a:t>Западна Стара планина)</a:t>
            </a:r>
            <a:r>
              <a:rPr lang="ru-RU" dirty="0" smtClean="0"/>
              <a:t>, в </a:t>
            </a:r>
            <a:r>
              <a:rPr lang="ru-RU" dirty="0" smtClean="0">
                <a:hlinkClick r:id="rId7" tooltip="Община Враца"/>
              </a:rPr>
              <a:t>Община Враца</a:t>
            </a:r>
            <a:r>
              <a:rPr lang="ru-RU" dirty="0" smtClean="0"/>
              <a:t>.</a:t>
            </a:r>
          </a:p>
          <a:p>
            <a:r>
              <a:rPr lang="ru-RU" dirty="0" smtClean="0"/>
              <a:t>Ждрелото на реката започва североизточно от село </a:t>
            </a:r>
            <a:r>
              <a:rPr lang="ru-RU" dirty="0" smtClean="0">
                <a:hlinkClick r:id="rId8" tooltip="Згориград"/>
              </a:rPr>
              <a:t>Згориград</a:t>
            </a:r>
            <a:r>
              <a:rPr lang="ru-RU" dirty="0" smtClean="0"/>
              <a:t> на 465 m н.в., насочва се на североизток и след около 3 km завършва в югозападната част на град </a:t>
            </a:r>
            <a:r>
              <a:rPr lang="ru-RU" dirty="0" smtClean="0">
                <a:hlinkClick r:id="rId9" tooltip="Враца"/>
              </a:rPr>
              <a:t>Враца</a:t>
            </a:r>
            <a:r>
              <a:rPr lang="ru-RU" dirty="0" smtClean="0"/>
              <a:t> на 393 m н.в. По този начин средната му надморска височина е около 428 m. Вдълбано е в аптско-ургонските варовици на северното бедро на Згориградската антиклинала. Проломът е особено красив със своите внушителни отвесни скали. Обявен е за </a:t>
            </a:r>
            <a:r>
              <a:rPr lang="ru-RU" dirty="0" smtClean="0">
                <a:hlinkClick r:id="rId10" tooltip="Природна забележителност"/>
              </a:rPr>
              <a:t>природна забележителност</a:t>
            </a:r>
            <a:r>
              <a:rPr lang="ru-RU" dirty="0" smtClean="0"/>
              <a:t> през </a:t>
            </a:r>
            <a:r>
              <a:rPr lang="ru-RU" dirty="0" smtClean="0">
                <a:hlinkClick r:id="rId11" tooltip="1964"/>
              </a:rPr>
              <a:t>1964</a:t>
            </a:r>
            <a:r>
              <a:rPr lang="ru-RU" dirty="0" smtClean="0"/>
              <a:t> година с площ от 2 хектара и е част от </a:t>
            </a:r>
            <a:r>
              <a:rPr lang="ru-RU" dirty="0" smtClean="0">
                <a:hlinkClick r:id="rId12" tooltip="Врачански Балкан (природен парк)"/>
              </a:rPr>
              <a:t>Природен парк Врачански Балкан</a:t>
            </a:r>
            <a:endParaRPr lang="ru-RU" dirty="0" smtClean="0"/>
          </a:p>
          <a:p>
            <a:endParaRPr lang="bg-BG"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Орлови   скали</a:t>
            </a:r>
            <a:endParaRPr lang="bg-BG" dirty="0"/>
          </a:p>
        </p:txBody>
      </p:sp>
      <p:pic>
        <p:nvPicPr>
          <p:cNvPr id="3074" name="Picture 2" descr="C:\Users\usermsi\Desktop\250px-Eagle-Rocks_Sanctuary_BG.jpg"/>
          <p:cNvPicPr>
            <a:picLocks noChangeAspect="1" noChangeArrowheads="1"/>
          </p:cNvPicPr>
          <p:nvPr/>
        </p:nvPicPr>
        <p:blipFill>
          <a:blip r:embed="rId2"/>
          <a:srcRect/>
          <a:stretch>
            <a:fillRect/>
          </a:stretch>
        </p:blipFill>
        <p:spPr bwMode="auto">
          <a:xfrm>
            <a:off x="500034" y="1714488"/>
            <a:ext cx="8215370" cy="4357718"/>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14282" y="214290"/>
            <a:ext cx="8686800" cy="6429420"/>
          </a:xfrm>
        </p:spPr>
        <p:txBody>
          <a:bodyPr/>
          <a:lstStyle/>
          <a:p>
            <a:r>
              <a:rPr lang="ru-RU" b="1" dirty="0" smtClean="0"/>
              <a:t>Орлови скали</a:t>
            </a:r>
            <a:r>
              <a:rPr lang="ru-RU" dirty="0" smtClean="0"/>
              <a:t> (на </a:t>
            </a:r>
            <a:r>
              <a:rPr lang="ru-RU" dirty="0" smtClean="0">
                <a:hlinkClick r:id="rId2" tooltip="Турски"/>
              </a:rPr>
              <a:t>турски</a:t>
            </a:r>
            <a:r>
              <a:rPr lang="ru-RU" dirty="0" smtClean="0"/>
              <a:t> - "</a:t>
            </a:r>
            <a:r>
              <a:rPr lang="ru-RU" i="1" dirty="0" smtClean="0"/>
              <a:t>Кузгун кая</a:t>
            </a:r>
            <a:r>
              <a:rPr lang="ru-RU" dirty="0" smtClean="0"/>
              <a:t>" и "</a:t>
            </a:r>
            <a:r>
              <a:rPr lang="ru-RU" i="1" dirty="0" smtClean="0"/>
              <a:t>Картал кая</a:t>
            </a:r>
            <a:r>
              <a:rPr lang="ru-RU" dirty="0" smtClean="0"/>
              <a:t>", а в превод на </a:t>
            </a:r>
            <a:r>
              <a:rPr lang="ru-RU" dirty="0" smtClean="0">
                <a:hlinkClick r:id="rId3" tooltip="Български език"/>
              </a:rPr>
              <a:t>български</a:t>
            </a:r>
            <a:r>
              <a:rPr lang="ru-RU" dirty="0" smtClean="0"/>
              <a:t> - "</a:t>
            </a:r>
            <a:r>
              <a:rPr lang="ru-RU" i="1" dirty="0" smtClean="0"/>
              <a:t>Гървен</a:t>
            </a:r>
            <a:r>
              <a:rPr lang="ru-RU" dirty="0" smtClean="0"/>
              <a:t>" и "</a:t>
            </a:r>
            <a:r>
              <a:rPr lang="ru-RU" i="1" dirty="0" smtClean="0"/>
              <a:t>Гарванов камень</a:t>
            </a:r>
            <a:r>
              <a:rPr lang="ru-RU" dirty="0" smtClean="0"/>
              <a:t>") е скално-култов комплекс, намиращ се на около 2 km от </a:t>
            </a:r>
            <a:r>
              <a:rPr lang="ru-RU" dirty="0" smtClean="0">
                <a:hlinkClick r:id="rId4" tooltip="Ардино"/>
              </a:rPr>
              <a:t>Ардино</a:t>
            </a:r>
            <a:r>
              <a:rPr lang="ru-RU" dirty="0" smtClean="0"/>
              <a:t> и на около 30 km югозападно от град </a:t>
            </a:r>
            <a:r>
              <a:rPr lang="ru-RU" dirty="0" smtClean="0">
                <a:hlinkClick r:id="rId5" tooltip="Кърджали"/>
              </a:rPr>
              <a:t>Кърджали</a:t>
            </a:r>
            <a:r>
              <a:rPr lang="ru-RU" dirty="0" smtClean="0"/>
              <a:t>. </a:t>
            </a:r>
            <a:r>
              <a:rPr lang="ru-RU" baseline="30000" dirty="0" smtClean="0">
                <a:hlinkClick r:id="rId6"/>
              </a:rPr>
              <a:t>[1]</a:t>
            </a:r>
            <a:r>
              <a:rPr lang="ru-RU" dirty="0" smtClean="0"/>
              <a:t> (Не е известно защо комплексът е наречен неправилно "Орлови скали" по времето на </a:t>
            </a:r>
            <a:r>
              <a:rPr lang="ru-RU" dirty="0" smtClean="0">
                <a:hlinkClick r:id="rId7" tooltip="Социализма"/>
              </a:rPr>
              <a:t>Социализма</a:t>
            </a:r>
            <a:r>
              <a:rPr lang="ru-RU" dirty="0" smtClean="0"/>
              <a:t>, тъй като и двете значения и на български и турски език са "</a:t>
            </a:r>
            <a:r>
              <a:rPr lang="ru-RU" b="1" dirty="0" smtClean="0"/>
              <a:t>Гарванов камък</a:t>
            </a:r>
            <a:r>
              <a:rPr lang="ru-RU" dirty="0" smtClean="0"/>
              <a:t>").</a:t>
            </a:r>
            <a:endParaRPr lang="bg-BG"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Глухите  камъни</a:t>
            </a:r>
            <a:endParaRPr lang="bg-BG" dirty="0"/>
          </a:p>
        </p:txBody>
      </p:sp>
      <p:pic>
        <p:nvPicPr>
          <p:cNvPr id="4098" name="Picture 2" descr="C:\Users\usermsi\Desktop\240px-Gluhite_kamani_3.jpg"/>
          <p:cNvPicPr>
            <a:picLocks noChangeAspect="1" noChangeArrowheads="1"/>
          </p:cNvPicPr>
          <p:nvPr/>
        </p:nvPicPr>
        <p:blipFill>
          <a:blip r:embed="rId2"/>
          <a:srcRect/>
          <a:stretch>
            <a:fillRect/>
          </a:stretch>
        </p:blipFill>
        <p:spPr bwMode="auto">
          <a:xfrm>
            <a:off x="785786" y="1643050"/>
            <a:ext cx="7429552" cy="4786346"/>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142852"/>
            <a:ext cx="8686800" cy="6357982"/>
          </a:xfrm>
        </p:spPr>
        <p:txBody>
          <a:bodyPr>
            <a:normAutofit fontScale="77500" lnSpcReduction="20000"/>
          </a:bodyPr>
          <a:lstStyle/>
          <a:p>
            <a:r>
              <a:rPr lang="ru-RU" b="1" dirty="0" smtClean="0"/>
              <a:t>Глухите камъни</a:t>
            </a:r>
            <a:r>
              <a:rPr lang="ru-RU" dirty="0" smtClean="0"/>
              <a:t> е един от най-големите скалено култови комплекси в Източните Родопи. През 1970-те години се изказва хипотезата, че е възникнал е през </a:t>
            </a:r>
            <a:r>
              <a:rPr lang="ru-RU" dirty="0" smtClean="0">
                <a:hlinkClick r:id="rId2" tooltip="Желязна епоха"/>
              </a:rPr>
              <a:t>ранножелязната епоха</a:t>
            </a:r>
            <a:r>
              <a:rPr lang="ru-RU" dirty="0" smtClean="0"/>
              <a:t>, като със сигурност е функционирал през </a:t>
            </a:r>
            <a:r>
              <a:rPr lang="ru-RU" dirty="0" smtClean="0">
                <a:hlinkClick r:id="rId3" tooltip="Античност"/>
              </a:rPr>
              <a:t>античността</a:t>
            </a:r>
            <a:r>
              <a:rPr lang="ru-RU" dirty="0" smtClean="0"/>
              <a:t> и </a:t>
            </a:r>
            <a:r>
              <a:rPr lang="ru-RU" dirty="0" smtClean="0">
                <a:hlinkClick r:id="rId4" tooltip="Средновековие"/>
              </a:rPr>
              <a:t>средновековието</a:t>
            </a:r>
            <a:r>
              <a:rPr lang="ru-RU" dirty="0" smtClean="0"/>
              <a:t>. Свещенното място е използвано от дренотракийските племена населявали района, но трапецовидните ниши и зооморфните и антропоморфните скални профили сочат възникването му още в Енеолита. Представлява комплекс от над 200 трапецовидни ниши, които са издълбани върху монолитен скален блок, изсечени в скалата две гробници и стълба водеща към водохранилище и тракийско селище съществувало южно от скалата. Като пример за почитта на населението към това място и приемственост между религиите тук е изградена и </a:t>
            </a:r>
            <a:r>
              <a:rPr lang="ru-RU" dirty="0" smtClean="0">
                <a:hlinkClick r:id="rId5" tooltip="Църква"/>
              </a:rPr>
              <a:t>църква</a:t>
            </a:r>
            <a:r>
              <a:rPr lang="ru-RU" dirty="0" smtClean="0"/>
              <a:t> от 5-6 в. част от монашеска обител, която вероятно е разрушена и разграбена от войниците на </a:t>
            </a:r>
            <a:r>
              <a:rPr lang="ru-RU" dirty="0" smtClean="0">
                <a:hlinkClick r:id="rId6" tooltip="Трети кръстоносен поход"/>
              </a:rPr>
              <a:t>Третия кръстоносен поход</a:t>
            </a:r>
            <a:r>
              <a:rPr lang="ru-RU" dirty="0" smtClean="0"/>
              <a:t>. Мястото е обявено за </a:t>
            </a:r>
            <a:r>
              <a:rPr lang="ru-RU" dirty="0" smtClean="0">
                <a:hlinkClick r:id="rId7" tooltip="Природна забележителност"/>
              </a:rPr>
              <a:t>природна забележителност</a:t>
            </a:r>
            <a:r>
              <a:rPr lang="ru-RU" dirty="0" smtClean="0"/>
              <a:t> в края на 1972 г.</a:t>
            </a:r>
            <a:endParaRPr lang="bg-BG"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Плоска  скакавица</a:t>
            </a:r>
            <a:endParaRPr lang="bg-BG" dirty="0"/>
          </a:p>
        </p:txBody>
      </p:sp>
      <p:pic>
        <p:nvPicPr>
          <p:cNvPr id="5122" name="Picture 2" descr="C:\Users\usermsi\Desktop\240px-Polska_Skakavica_040.jpg"/>
          <p:cNvPicPr>
            <a:picLocks noChangeAspect="1" noChangeArrowheads="1"/>
          </p:cNvPicPr>
          <p:nvPr/>
        </p:nvPicPr>
        <p:blipFill>
          <a:blip r:embed="rId2"/>
          <a:srcRect/>
          <a:stretch>
            <a:fillRect/>
          </a:stretch>
        </p:blipFill>
        <p:spPr bwMode="auto">
          <a:xfrm>
            <a:off x="785786" y="1357298"/>
            <a:ext cx="7286676" cy="48577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съдържание 4"/>
          <p:cNvSpPr>
            <a:spLocks noGrp="1"/>
          </p:cNvSpPr>
          <p:nvPr>
            <p:ph idx="1"/>
          </p:nvPr>
        </p:nvSpPr>
        <p:spPr/>
        <p:txBody>
          <a:bodyPr>
            <a:normAutofit fontScale="40000" lnSpcReduction="20000"/>
          </a:bodyPr>
          <a:lstStyle/>
          <a:p>
            <a:r>
              <a:rPr lang="ru-RU" sz="5500" dirty="0" smtClean="0"/>
              <a:t>Природният феномен </a:t>
            </a:r>
            <a:r>
              <a:rPr lang="ru-RU" sz="5500" b="1" dirty="0" smtClean="0"/>
              <a:t>Каменните гъби</a:t>
            </a:r>
            <a:r>
              <a:rPr lang="ru-RU" sz="5500" dirty="0" smtClean="0"/>
              <a:t> (известен още като </a:t>
            </a:r>
            <a:r>
              <a:rPr lang="ru-RU" sz="5500" i="1" dirty="0" smtClean="0"/>
              <a:t>Скални гъби</a:t>
            </a:r>
            <a:r>
              <a:rPr lang="ru-RU" sz="5500" dirty="0" smtClean="0"/>
              <a:t>) е разположен на около 1 km северно от </a:t>
            </a:r>
            <a:r>
              <a:rPr lang="ru-RU" sz="5500" dirty="0" smtClean="0">
                <a:hlinkClick r:id="rId2" tooltip="Село"/>
              </a:rPr>
              <a:t>село</a:t>
            </a:r>
            <a:r>
              <a:rPr lang="ru-RU" sz="5500" dirty="0" smtClean="0"/>
              <a:t> </a:t>
            </a:r>
            <a:r>
              <a:rPr lang="ru-RU" sz="5500" dirty="0" smtClean="0">
                <a:hlinkClick r:id="rId3" tooltip="Бели пласт"/>
              </a:rPr>
              <a:t>Бели пласт</a:t>
            </a:r>
            <a:r>
              <a:rPr lang="ru-RU" sz="5500" dirty="0" smtClean="0"/>
              <a:t>, до самия път между </a:t>
            </a:r>
            <a:r>
              <a:rPr lang="ru-RU" sz="5500" dirty="0" smtClean="0">
                <a:hlinkClick r:id="rId4" tooltip="Хасково"/>
              </a:rPr>
              <a:t>Хасково</a:t>
            </a:r>
            <a:r>
              <a:rPr lang="ru-RU" sz="5500" dirty="0" smtClean="0"/>
              <a:t> и </a:t>
            </a:r>
            <a:r>
              <a:rPr lang="ru-RU" sz="5500" dirty="0" smtClean="0">
                <a:hlinkClick r:id="rId5" tooltip="Кърджали"/>
              </a:rPr>
              <a:t>Кърджали</a:t>
            </a:r>
            <a:r>
              <a:rPr lang="ru-RU" sz="5500" dirty="0" smtClean="0"/>
              <a:t>. Местните го наричат </a:t>
            </a:r>
            <a:r>
              <a:rPr lang="ru-RU" sz="5500" i="1" dirty="0" smtClean="0"/>
              <a:t>Мантаркая</a:t>
            </a:r>
            <a:r>
              <a:rPr lang="ru-RU" sz="5500" dirty="0" smtClean="0"/>
              <a:t>.</a:t>
            </a:r>
          </a:p>
          <a:p>
            <a:r>
              <a:rPr lang="ru-RU" sz="5500" dirty="0" smtClean="0"/>
              <a:t>Скалните образувания с формата на гъби са изваяни в </a:t>
            </a:r>
            <a:r>
              <a:rPr lang="ru-RU" sz="5500" dirty="0" smtClean="0">
                <a:hlinkClick r:id="rId6" tooltip="Риолит"/>
              </a:rPr>
              <a:t>риолитови</a:t>
            </a:r>
            <a:r>
              <a:rPr lang="ru-RU" sz="5500" dirty="0" smtClean="0"/>
              <a:t> вулкански туфи. Розовият цвят се дължи на </a:t>
            </a:r>
            <a:r>
              <a:rPr lang="ru-RU" sz="5500" dirty="0" smtClean="0">
                <a:hlinkClick r:id="rId7" tooltip="Минерал"/>
              </a:rPr>
              <a:t>минерала</a:t>
            </a:r>
            <a:r>
              <a:rPr lang="ru-RU" sz="5500" dirty="0" smtClean="0"/>
              <a:t> клоиноптилолит, а сините и черните петна са от манганови конкреции. Зеленикава багра идва от минерала селадонит. Самите скали са високи до 2,5-3 m.</a:t>
            </a:r>
          </a:p>
          <a:p>
            <a:r>
              <a:rPr lang="ru-RU" sz="5500" dirty="0" smtClean="0"/>
              <a:t>Местността с площ 3 </a:t>
            </a:r>
            <a:r>
              <a:rPr lang="ru-RU" sz="5500" dirty="0" smtClean="0">
                <a:hlinkClick r:id="rId8" tooltip="Ha"/>
              </a:rPr>
              <a:t>ha</a:t>
            </a:r>
            <a:r>
              <a:rPr lang="ru-RU" sz="5500" dirty="0" smtClean="0"/>
              <a:t>, в която се намират скалните формации, е обявена за </a:t>
            </a:r>
            <a:r>
              <a:rPr lang="ru-RU" sz="5500" dirty="0" smtClean="0">
                <a:hlinkClick r:id="rId9" tooltip="Природна забележителност"/>
              </a:rPr>
              <a:t>природна забележителност</a:t>
            </a:r>
            <a:r>
              <a:rPr lang="ru-RU" sz="5500" dirty="0" smtClean="0"/>
              <a:t> на </a:t>
            </a:r>
            <a:r>
              <a:rPr lang="ru-RU" sz="5500" dirty="0" smtClean="0">
                <a:hlinkClick r:id="rId10" tooltip="13 май"/>
              </a:rPr>
              <a:t>13 май</a:t>
            </a:r>
            <a:r>
              <a:rPr lang="ru-RU" sz="5500" dirty="0" smtClean="0"/>
              <a:t> </a:t>
            </a:r>
            <a:r>
              <a:rPr lang="ru-RU" sz="5500" dirty="0" smtClean="0">
                <a:hlinkClick r:id="rId11" tooltip="1974"/>
              </a:rPr>
              <a:t>1974</a:t>
            </a:r>
            <a:r>
              <a:rPr lang="ru-RU" sz="5500" dirty="0" smtClean="0"/>
              <a:t> г. по силата на заповед №РД-552 на Министерство на околната среда и горите. В защитената местност могат да се наблюдават интересни видове птици: </a:t>
            </a:r>
            <a:r>
              <a:rPr lang="ru-RU" sz="5500" dirty="0" smtClean="0">
                <a:hlinkClick r:id="rId12" tooltip="Орел змияр"/>
              </a:rPr>
              <a:t>орел змияр</a:t>
            </a:r>
            <a:r>
              <a:rPr lang="ru-RU" sz="5500" dirty="0" smtClean="0"/>
              <a:t>, </a:t>
            </a:r>
            <a:r>
              <a:rPr lang="ru-RU" sz="5500" dirty="0" smtClean="0">
                <a:hlinkClick r:id="rId13" tooltip="Египетски лешояд"/>
              </a:rPr>
              <a:t>египетски лешояд</a:t>
            </a:r>
            <a:r>
              <a:rPr lang="ru-RU" sz="5500" dirty="0" smtClean="0"/>
              <a:t>, </a:t>
            </a:r>
            <a:r>
              <a:rPr lang="ru-RU" sz="5500" dirty="0" smtClean="0">
                <a:hlinkClick r:id="rId14" tooltip="Червенокръста лястовица"/>
              </a:rPr>
              <a:t>червенокръста лястовица</a:t>
            </a:r>
            <a:r>
              <a:rPr lang="ru-RU" sz="5500" dirty="0" smtClean="0"/>
              <a:t>, </a:t>
            </a:r>
            <a:r>
              <a:rPr lang="ru-RU" sz="5500" dirty="0" smtClean="0">
                <a:hlinkClick r:id="rId15" tooltip="Испанско каменарче"/>
              </a:rPr>
              <a:t>испанско</a:t>
            </a:r>
            <a:r>
              <a:rPr lang="ru-RU" sz="5500" dirty="0" smtClean="0"/>
              <a:t> и </a:t>
            </a:r>
            <a:r>
              <a:rPr lang="ru-RU" sz="5500" dirty="0" smtClean="0">
                <a:hlinkClick r:id="rId16" tooltip="Обикновено каменарче (страницата не съществува)"/>
              </a:rPr>
              <a:t>обикновено каменарче</a:t>
            </a:r>
            <a:r>
              <a:rPr lang="ru-RU" sz="5500" dirty="0" smtClean="0"/>
              <a:t>.</a:t>
            </a:r>
          </a:p>
          <a:p>
            <a:endParaRPr lang="bg-BG" dirty="0"/>
          </a:p>
        </p:txBody>
      </p:sp>
    </p:spTree>
  </p:cSld>
  <p:clrMapOvr>
    <a:masterClrMapping/>
  </p:clrMapOvr>
  <p:transition advTm="3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285728"/>
            <a:ext cx="8686800" cy="6286544"/>
          </a:xfrm>
        </p:spPr>
        <p:txBody>
          <a:bodyPr/>
          <a:lstStyle/>
          <a:p>
            <a:pPr>
              <a:buNone/>
            </a:pPr>
            <a:r>
              <a:rPr lang="ru-RU" dirty="0" smtClean="0"/>
              <a:t>   Намира се в Земенска планина, </a:t>
            </a:r>
            <a:r>
              <a:rPr lang="ru-RU" dirty="0" smtClean="0">
                <a:hlinkClick r:id="rId2" tooltip="Област Кюстендил"/>
              </a:rPr>
              <a:t>област Кюстендил</a:t>
            </a:r>
            <a:r>
              <a:rPr lang="ru-RU" dirty="0" smtClean="0"/>
              <a:t>.</a:t>
            </a:r>
          </a:p>
          <a:p>
            <a:pPr>
              <a:buNone/>
            </a:pPr>
            <a:r>
              <a:rPr lang="ru-RU" dirty="0" smtClean="0"/>
              <a:t>   Висок е 50 метра. В горната си част образува няколко карстови стъпала, след които водата пада свободно надолу. Не е от най-лесно достъпните водопади в България. За разлика от повечето водопади, които от ерозията се смаляват, този - заради многото варовик във водата, се издига всяка година. Твърди се, че това е единствения такъв случай в България.</a:t>
            </a:r>
            <a:endParaRPr lang="bg-BG"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джуглата</a:t>
            </a:r>
            <a:endParaRPr lang="bg-BG" dirty="0"/>
          </a:p>
        </p:txBody>
      </p:sp>
      <p:pic>
        <p:nvPicPr>
          <p:cNvPr id="6146" name="Picture 2" descr="C:\Users\usermsi\Desktop\240px-Джуглата_01.jpg"/>
          <p:cNvPicPr>
            <a:picLocks noChangeAspect="1" noChangeArrowheads="1"/>
          </p:cNvPicPr>
          <p:nvPr/>
        </p:nvPicPr>
        <p:blipFill>
          <a:blip r:embed="rId2"/>
          <a:srcRect/>
          <a:stretch>
            <a:fillRect/>
          </a:stretch>
        </p:blipFill>
        <p:spPr bwMode="auto">
          <a:xfrm>
            <a:off x="571472" y="1643050"/>
            <a:ext cx="7715304" cy="4714908"/>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04800" y="214290"/>
            <a:ext cx="8686800" cy="6357982"/>
          </a:xfrm>
        </p:spPr>
        <p:txBody>
          <a:bodyPr>
            <a:normAutofit lnSpcReduction="10000"/>
          </a:bodyPr>
          <a:lstStyle/>
          <a:p>
            <a:r>
              <a:rPr lang="ru-RU" b="1" dirty="0" smtClean="0"/>
              <a:t>Джуглата</a:t>
            </a:r>
            <a:r>
              <a:rPr lang="ru-RU" dirty="0" smtClean="0"/>
              <a:t> е </a:t>
            </a:r>
            <a:r>
              <a:rPr lang="ru-RU" dirty="0" smtClean="0">
                <a:hlinkClick r:id="rId2" tooltip="Скална пирамида"/>
              </a:rPr>
              <a:t>скална пирамида</a:t>
            </a:r>
            <a:r>
              <a:rPr lang="ru-RU" dirty="0" smtClean="0"/>
              <a:t> в землището на село </a:t>
            </a:r>
            <a:r>
              <a:rPr lang="ru-RU" dirty="0" smtClean="0">
                <a:hlinkClick r:id="rId3" tooltip="Церово (Софийска област)"/>
              </a:rPr>
              <a:t>Церово</a:t>
            </a:r>
            <a:r>
              <a:rPr lang="ru-RU" dirty="0" smtClean="0"/>
              <a:t>, </a:t>
            </a:r>
            <a:r>
              <a:rPr lang="ru-RU" dirty="0" smtClean="0">
                <a:hlinkClick r:id="rId4" tooltip="Област София"/>
              </a:rPr>
              <a:t>област София</a:t>
            </a:r>
            <a:r>
              <a:rPr lang="ru-RU" dirty="0" smtClean="0"/>
              <a:t>, обявена е за </a:t>
            </a:r>
            <a:r>
              <a:rPr lang="ru-RU" dirty="0" smtClean="0">
                <a:hlinkClick r:id="rId5" tooltip="Природна забележителност"/>
              </a:rPr>
              <a:t>природна забележителност</a:t>
            </a:r>
            <a:r>
              <a:rPr lang="ru-RU" dirty="0" smtClean="0"/>
              <a:t>. Изобразена е на герба на селото.</a:t>
            </a:r>
            <a:r>
              <a:rPr lang="ru-RU" baseline="30000" dirty="0" smtClean="0">
                <a:hlinkClick r:id="rId6"/>
              </a:rPr>
              <a:t>[1]</a:t>
            </a:r>
            <a:endParaRPr lang="ru-RU" dirty="0" smtClean="0"/>
          </a:p>
          <a:p>
            <a:r>
              <a:rPr lang="ru-RU" dirty="0" smtClean="0"/>
              <a:t>Скалната пирамида е изградена от долнотриаски червеноцветни </a:t>
            </a:r>
            <a:r>
              <a:rPr lang="ru-RU" dirty="0" smtClean="0">
                <a:hlinkClick r:id="rId7" tooltip="Кварц"/>
              </a:rPr>
              <a:t>кварцови</a:t>
            </a:r>
            <a:r>
              <a:rPr lang="ru-RU" dirty="0" smtClean="0"/>
              <a:t> </a:t>
            </a:r>
            <a:r>
              <a:rPr lang="ru-RU" dirty="0" smtClean="0">
                <a:hlinkClick r:id="rId8" tooltip="Пясъчници"/>
              </a:rPr>
              <a:t>пясъчници</a:t>
            </a:r>
            <a:r>
              <a:rPr lang="ru-RU" dirty="0" smtClean="0"/>
              <a:t>. Разположена е на 470 m н.в. Представлява скална гъба с височина 15 m, която е образувана под действието на повърхностните води. Формата ѝ е овална, стъпаловидно стесняваща се във височина, образувайки се няколко заравнени площадки. Разделена е на три отделни блока, като най-северният е силно нарушен</a:t>
            </a:r>
          </a:p>
          <a:p>
            <a:endParaRPr lang="bg-BG"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85720" y="1285860"/>
            <a:ext cx="8686800" cy="4186246"/>
          </a:xfrm>
        </p:spPr>
        <p:txBody>
          <a:bodyPr>
            <a:normAutofit fontScale="90000"/>
          </a:bodyPr>
          <a:lstStyle/>
          <a:p>
            <a:r>
              <a:rPr lang="bg-BG" sz="8800" dirty="0" smtClean="0"/>
              <a:t>        </a:t>
            </a:r>
            <a:r>
              <a:rPr lang="bg-BG" sz="9800" dirty="0" smtClean="0"/>
              <a:t> край</a:t>
            </a:r>
            <a:r>
              <a:rPr lang="bg-BG" sz="8800" dirty="0" smtClean="0"/>
              <a:t/>
            </a:r>
            <a:br>
              <a:rPr lang="bg-BG" sz="8800" dirty="0" smtClean="0"/>
            </a:br>
            <a:r>
              <a:rPr lang="bg-BG" sz="8800" dirty="0" smtClean="0"/>
              <a:t/>
            </a:r>
            <a:br>
              <a:rPr lang="bg-BG" sz="8800" dirty="0" smtClean="0"/>
            </a:br>
            <a:r>
              <a:rPr lang="bg-BG" sz="4800" dirty="0" smtClean="0"/>
              <a:t>изготвил :  А.  ДАМЯНОВА</a:t>
            </a:r>
            <a:br>
              <a:rPr lang="bg-BG" sz="4800" dirty="0" smtClean="0"/>
            </a:br>
            <a:r>
              <a:rPr lang="bg-BG" sz="4800" dirty="0" smtClean="0"/>
              <a:t>ПРОВЕРИЛ: Г-ЖА КАРАСУЛИЕВА</a:t>
            </a:r>
            <a:endParaRPr lang="bg-BG"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КЪТИНСКИТЕ ПИРАМИДИ</a:t>
            </a:r>
            <a:endParaRPr lang="bg-BG" dirty="0"/>
          </a:p>
        </p:txBody>
      </p:sp>
      <p:pic>
        <p:nvPicPr>
          <p:cNvPr id="5122" name="Picture 2" descr="C:\Users\usermsi\Desktop\5486_650__5.jpg"/>
          <p:cNvPicPr>
            <a:picLocks noChangeAspect="1" noChangeArrowheads="1"/>
          </p:cNvPicPr>
          <p:nvPr/>
        </p:nvPicPr>
        <p:blipFill>
          <a:blip r:embed="rId2"/>
          <a:srcRect/>
          <a:stretch>
            <a:fillRect/>
          </a:stretch>
        </p:blipFill>
        <p:spPr bwMode="auto">
          <a:xfrm>
            <a:off x="1357290" y="1428736"/>
            <a:ext cx="6357982" cy="4786346"/>
          </a:xfrm>
          <a:prstGeom prst="rect">
            <a:avLst/>
          </a:prstGeom>
          <a:noFill/>
        </p:spPr>
      </p:pic>
    </p:spTree>
  </p:cSld>
  <p:clrMapOvr>
    <a:masterClrMapping/>
  </p:clrMapOvr>
  <p:transition advTm="3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ътуване">
  <a:themeElements>
    <a:clrScheme name="Пътуване">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Пътуване">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Пътуване">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278</TotalTime>
  <Words>5116</Words>
  <Application>Microsoft Office PowerPoint</Application>
  <PresentationFormat>Презентация на цял екран (4:3)</PresentationFormat>
  <Paragraphs>140</Paragraphs>
  <Slides>83</Slides>
  <Notes>1</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83</vt:i4>
      </vt:variant>
    </vt:vector>
  </HeadingPairs>
  <TitlesOfParts>
    <vt:vector size="84" baseType="lpstr">
      <vt:lpstr>Пътуване</vt:lpstr>
      <vt:lpstr>Скални образувания в България</vt:lpstr>
      <vt:lpstr>Презентация на PowerPoint</vt:lpstr>
      <vt:lpstr>КОНСКАТА  ГЛАВА</vt:lpstr>
      <vt:lpstr>ПОБИТИ КАМЪНИ</vt:lpstr>
      <vt:lpstr>КАМЕННАТА СВАТБА</vt:lpstr>
      <vt:lpstr>Презентация на PowerPoint</vt:lpstr>
      <vt:lpstr>КАМЕННИ ГЪБИ</vt:lpstr>
      <vt:lpstr>Презентация на PowerPoint</vt:lpstr>
      <vt:lpstr>КЪТИНСКИТЕ ПИРАМИДИ</vt:lpstr>
      <vt:lpstr>Презентация на PowerPoint</vt:lpstr>
      <vt:lpstr>Мелнишките  пирамиди </vt:lpstr>
      <vt:lpstr>Презентация на PowerPoint</vt:lpstr>
      <vt:lpstr>Презентация на PowerPoint</vt:lpstr>
      <vt:lpstr>Чудните  мостове</vt:lpstr>
      <vt:lpstr>Презентация на PowerPoint</vt:lpstr>
      <vt:lpstr>Белоградчишките  скали </vt:lpstr>
      <vt:lpstr>Презентация на PowerPoint</vt:lpstr>
      <vt:lpstr>Стобските  пирамиди</vt:lpstr>
      <vt:lpstr>Презентация на PowerPoint</vt:lpstr>
      <vt:lpstr>Презентация на PowerPoint</vt:lpstr>
      <vt:lpstr>Доброванските   гъби</vt:lpstr>
      <vt:lpstr>Презентация на PowerPoint</vt:lpstr>
      <vt:lpstr>Презентация на PowerPoint</vt:lpstr>
      <vt:lpstr>Ритлите </vt:lpstr>
      <vt:lpstr>Презентация на PowerPoint</vt:lpstr>
      <vt:lpstr>Скалната  арка</vt:lpstr>
      <vt:lpstr>Презентация на PowerPoint</vt:lpstr>
      <vt:lpstr>kуклите</vt:lpstr>
      <vt:lpstr>Презентация на PowerPoint</vt:lpstr>
      <vt:lpstr>Черните  камъни</vt:lpstr>
      <vt:lpstr>Презентация на PowerPoint</vt:lpstr>
      <vt:lpstr>Скален феномен слона</vt:lpstr>
      <vt:lpstr>Презентация на PowerPoint</vt:lpstr>
      <vt:lpstr>Костен камък</vt:lpstr>
      <vt:lpstr>Презентация на PowerPoint</vt:lpstr>
      <vt:lpstr>Караджов каМЪК</vt:lpstr>
      <vt:lpstr>Презентация на PowerPoint</vt:lpstr>
      <vt:lpstr>Черепишки  скали</vt:lpstr>
      <vt:lpstr>Презентация на PowerPoint</vt:lpstr>
      <vt:lpstr>Златните  мостове</vt:lpstr>
      <vt:lpstr>Презентация на PowerPoint</vt:lpstr>
      <vt:lpstr>ритлите</vt:lpstr>
      <vt:lpstr>Презентация на PowerPoint</vt:lpstr>
      <vt:lpstr>агалина</vt:lpstr>
      <vt:lpstr>Презентация на PowerPoint</vt:lpstr>
      <vt:lpstr>Mарков  камък</vt:lpstr>
      <vt:lpstr>Презентация на PowerPoint</vt:lpstr>
      <vt:lpstr>Маркова  дупка</vt:lpstr>
      <vt:lpstr>Презентация на PowerPoint</vt:lpstr>
      <vt:lpstr>белинташ</vt:lpstr>
      <vt:lpstr>Презентация на PowerPoint</vt:lpstr>
      <vt:lpstr>Чудните   скали</vt:lpstr>
      <vt:lpstr>Презентация на PowerPoint</vt:lpstr>
      <vt:lpstr>скока</vt:lpstr>
      <vt:lpstr>Презентация на PowerPoint</vt:lpstr>
      <vt:lpstr>Лакатнишки  скали</vt:lpstr>
      <vt:lpstr>Презентация на PowerPoint</vt:lpstr>
      <vt:lpstr>Базалтовите  могили</vt:lpstr>
      <vt:lpstr>Презентация на PowerPoint</vt:lpstr>
      <vt:lpstr>Коматински  скали</vt:lpstr>
      <vt:lpstr>Презентация на PowerPoint</vt:lpstr>
      <vt:lpstr>леденика</vt:lpstr>
      <vt:lpstr>Презентация на PowerPoint</vt:lpstr>
      <vt:lpstr>Презентация на PowerPoint</vt:lpstr>
      <vt:lpstr>Високата  ела</vt:lpstr>
      <vt:lpstr>Презентация на PowerPoint</vt:lpstr>
      <vt:lpstr>Костенски  водопад</vt:lpstr>
      <vt:lpstr>Презентация на PowerPoint</vt:lpstr>
      <vt:lpstr>Темната  дупка</vt:lpstr>
      <vt:lpstr>Презентация на PowerPoint</vt:lpstr>
      <vt:lpstr>самуилица</vt:lpstr>
      <vt:lpstr>Презентация на PowerPoint</vt:lpstr>
      <vt:lpstr>вратцата</vt:lpstr>
      <vt:lpstr>Презентация на PowerPoint</vt:lpstr>
      <vt:lpstr>Орлови   скали</vt:lpstr>
      <vt:lpstr>Презентация на PowerPoint</vt:lpstr>
      <vt:lpstr>Глухите  камъни</vt:lpstr>
      <vt:lpstr>Презентация на PowerPoint</vt:lpstr>
      <vt:lpstr>Плоска  скакавица</vt:lpstr>
      <vt:lpstr>Презентация на PowerPoint</vt:lpstr>
      <vt:lpstr>джуглата</vt:lpstr>
      <vt:lpstr>Презентация на PowerPoint</vt:lpstr>
      <vt:lpstr>         край  изготвил :  А.  ДАМЯНОВА ПРОВЕРИЛ: Г-ЖА КАРАСУЛИЕВА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Скални образувания в България</dc:title>
  <dc:creator>Andji</dc:creator>
  <cp:lastModifiedBy>Student1</cp:lastModifiedBy>
  <cp:revision>38</cp:revision>
  <dcterms:created xsi:type="dcterms:W3CDTF">2015-10-21T14:32:18Z</dcterms:created>
  <dcterms:modified xsi:type="dcterms:W3CDTF">2017-06-02T07:06:15Z</dcterms:modified>
</cp:coreProperties>
</file>