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B1051-4515-46E4-8DA5-471E93234D32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5E78-F12E-4461-B8E4-FE6F1B4BF1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04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85E78-F12E-4461-B8E4-FE6F1B4BF197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474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B6B3D1-461B-481D-A42C-72CC57003513}" type="datetimeFigureOut">
              <a:rPr lang="bg-BG" smtClean="0"/>
              <a:t>18.4.2017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062E61-15FD-47F6-9FF3-B4AC539BB91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%D0%90%D0%BD%D1%82%D0%B8%D1%87%D0%BD%D0%BE%D1%81%D1%82" TargetMode="External"/><Relationship Id="rId13" Type="http://schemas.openxmlformats.org/officeDocument/2006/relationships/hyperlink" Target="http://bg.wikipedia.org/wiki/%D0%92%D0%B8%D0%B7%D0%B0%D0%BD%D1%82%D0%B8%D1%8F" TargetMode="External"/><Relationship Id="rId3" Type="http://schemas.openxmlformats.org/officeDocument/2006/relationships/hyperlink" Target="http://bg.wikipedia.org/wiki/%D0%93%D1%80%D1%8A%D1%86%D0%BA%D0%B8_%D0%B5%D0%B7%D0%B8%D0%BA" TargetMode="External"/><Relationship Id="rId7" Type="http://schemas.openxmlformats.org/officeDocument/2006/relationships/hyperlink" Target="http://bg.wikipedia.org/wiki/%D0%9A%D0%B0%D0%BC%D0%B5%D0%BD%D0%BD%D0%B0_%D0%B5%D1%80%D0%B0" TargetMode="External"/><Relationship Id="rId12" Type="http://schemas.openxmlformats.org/officeDocument/2006/relationships/hyperlink" Target="http://bg.wikipedia.org/wiki/%D0%93%D0%BE%D1%82%D0%B8" TargetMode="External"/><Relationship Id="rId2" Type="http://schemas.openxmlformats.org/officeDocument/2006/relationships/hyperlink" Target="http://bg.wikipedia.org/wiki/%D0%9B%D0%B0%D1%82%D0%B8%D0%BD%D1%81%D0%BA%D0%B8_%D0%B5%D0%B7%D0%B8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g.wikipedia.org/wiki/%D0%A1%D0%B2%D0%B5%D1%82%D0%B8%D0%BB%D0%B8%D1%89%D0%B5" TargetMode="External"/><Relationship Id="rId11" Type="http://schemas.openxmlformats.org/officeDocument/2006/relationships/hyperlink" Target="http://bg.wikipedia.org/wiki/%D0%A0%D0%B8%D0%BC%D0%BB%D1%8F%D0%BD%D0%B8" TargetMode="External"/><Relationship Id="rId5" Type="http://schemas.openxmlformats.org/officeDocument/2006/relationships/hyperlink" Target="http://bg.wikipedia.org/wiki/%D0%9C%D0%B5%D0%B3%D0%B0%D0%BB%D0%B8%D1%82" TargetMode="External"/><Relationship Id="rId10" Type="http://schemas.openxmlformats.org/officeDocument/2006/relationships/hyperlink" Target="http://bg.wikipedia.org/wiki/%D0%A2%D1%80%D0%B0%D0%BA%D0%B8" TargetMode="External"/><Relationship Id="rId4" Type="http://schemas.openxmlformats.org/officeDocument/2006/relationships/hyperlink" Target="http://bg.wikipedia.org/wiki/%D0%98%D0%B7%D1%82%D0%BE%D1%87%D0%BD%D0%B8%D1%82%D0%B5_%D0%A0%D0%BE%D0%B4%D0%BE%D0%BF%D0%B8" TargetMode="External"/><Relationship Id="rId9" Type="http://schemas.openxmlformats.org/officeDocument/2006/relationships/hyperlink" Target="http://bg.wikipedia.org/wiki/%D0%A1%D1%80%D0%B5%D0%B4%D0%BD%D0%BE%D0%B2%D0%B5%D0%BA%D0%BE%D0%B2%D0%B8%D0%B5" TargetMode="External"/><Relationship Id="rId1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3%D0%BE%D1%80%D0%BD%D0%B0_%D0%BA%D1%80%D0%B5%D0%BF%D0%BE%D1%81%D1%82" TargetMode="External"/><Relationship Id="rId2" Type="http://schemas.openxmlformats.org/officeDocument/2006/relationships/hyperlink" Target="http://bg.wikipedia.org/wiki/%D0%9A%D1%8A%D1%80%D0%B4%D0%B6%D0%B0%D0%BB%D0%B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hyperlink" Target="http://bg.wikipedia.org/wiki/%D0%A1%D1%82%D0%BE%D1%82%D0%B5_%D0%BD%D0%B0%D1%86%D0%B8%D0%BE%D0%BD%D0%B0%D0%BB%D0%BD%D0%B8_%D1%82%D1%83%D1%80%D0%B8%D1%81%D1%82%D0%B8%D1%87%D0%B5%D1%81%D0%BA%D0%B8_%D0%BE%D0%B1%D0%B5%D0%BA%D1%82%D0%B0" TargetMode="External"/><Relationship Id="rId4" Type="http://schemas.openxmlformats.org/officeDocument/2006/relationships/hyperlink" Target="http://bg.wikipedia.org/wiki/%D0%A1%D0%B2%D0%B5%D1%82%D0%B8%D0%BB%D0%B8%D1%89%D0%B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%D0%9E%D1%80%D0%B0%D0%BA%D1%83%D0%BB" TargetMode="External"/><Relationship Id="rId13" Type="http://schemas.openxmlformats.org/officeDocument/2006/relationships/hyperlink" Target="http://bg.wikipedia.org/wiki/%D0%A1%D1%82%D0%B0%D1%80%D0%B0_%D0%BF%D0%BB%D0%B0%D0%BD%D0%B8%D0%BD%D0%B0" TargetMode="External"/><Relationship Id="rId18" Type="http://schemas.openxmlformats.org/officeDocument/2006/relationships/hyperlink" Target="http://bg.wikipedia.org/wiki/%D0%9F%D0%B5%D1%80%D0%BF%D0%B5%D1%80%D0%B8%D0%BA%D0%BE%D0%BD#cite_note-3" TargetMode="External"/><Relationship Id="rId26" Type="http://schemas.openxmlformats.org/officeDocument/2006/relationships/hyperlink" Target="http://bg.wikipedia.org/wiki/%D0%A5%D1%80%D0%B0%D0%BC" TargetMode="External"/><Relationship Id="rId3" Type="http://schemas.openxmlformats.org/officeDocument/2006/relationships/hyperlink" Target="http://bg.wikipedia.org/wiki/%D0%A1%D0%B0%D1%82%D1%80%D0%B8" TargetMode="External"/><Relationship Id="rId21" Type="http://schemas.openxmlformats.org/officeDocument/2006/relationships/hyperlink" Target="http://bg.wikipedia.org/wiki/%D0%94%D0%B5%D0%BB%D1%84%D0%B8%D0%B9%D1%81%D0%BA%D0%B8_%D0%BE%D1%80%D0%B0%D0%BA%D1%83%D0%BB" TargetMode="External"/><Relationship Id="rId7" Type="http://schemas.openxmlformats.org/officeDocument/2006/relationships/hyperlink" Target="http://bg.wikipedia.org/wiki/%D0%94%D0%B5%D0%BB%D1%84%D0%B8" TargetMode="External"/><Relationship Id="rId12" Type="http://schemas.openxmlformats.org/officeDocument/2006/relationships/hyperlink" Target="http://bg.wikipedia.org/wiki/%D0%A5%D0%B5%D0%BC%D1%83%D1%81" TargetMode="External"/><Relationship Id="rId17" Type="http://schemas.openxmlformats.org/officeDocument/2006/relationships/hyperlink" Target="http://bg.wikipedia.org/wiki/%D0%90%D0%BB%D0%B5%D0%BA%D1%81%D0%B0%D0%BD%D0%B4%D1%8A%D1%80_%D0%9C%D0%B0%D0%BA%D0%B5%D0%B4%D0%BE%D0%BD%D1%81%D0%BA%D0%B8" TargetMode="External"/><Relationship Id="rId25" Type="http://schemas.openxmlformats.org/officeDocument/2006/relationships/hyperlink" Target="http://bg.wikipedia.org/wiki/%D0%9F%D0%B5%D1%80%D0%BF%D0%B5%D1%80%D0%B8%D0%BA%D0%BE%D0%BD#cite_note-4" TargetMode="External"/><Relationship Id="rId2" Type="http://schemas.openxmlformats.org/officeDocument/2006/relationships/hyperlink" Target="http://bg.wikipedia.org/wiki/%D0%94%D0%B8%D0%BE%D0%BD%D0%B8%D1%81" TargetMode="External"/><Relationship Id="rId16" Type="http://schemas.openxmlformats.org/officeDocument/2006/relationships/hyperlink" Target="http://bg.wikipedia.org/wiki/%D0%9F%D0%B5%D1%80%D0%BF%D0%B5%D1%80%D0%B8%D0%BA%D0%BE%D0%BD#cite_note-2" TargetMode="External"/><Relationship Id="rId20" Type="http://schemas.openxmlformats.org/officeDocument/2006/relationships/hyperlink" Target="http://bg.wikipedia.org/wiki/%D0%A5%D0%B5%D1%80%D0%BE%D0%B4%D0%BE%D1%82" TargetMode="External"/><Relationship Id="rId29" Type="http://schemas.openxmlformats.org/officeDocument/2006/relationships/hyperlink" Target="http://bg.wikipedia.org/wiki/%D0%9F%D0%B5%D1%80%D0%BF%D0%B5%D1%80%D0%B8%D0%BA%D0%BE%D0%BD#cite_note-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bg.wikipedia.org/wiki/%D0%90%D0%BF%D0%BE%D0%BB%D0%BE%D0%BD" TargetMode="External"/><Relationship Id="rId11" Type="http://schemas.openxmlformats.org/officeDocument/2006/relationships/hyperlink" Target="http://bg.wikipedia.org/wiki/%D0%9A%D1%83%D1%88%D0%BD%D0%B8%D1%86%D0%B0" TargetMode="External"/><Relationship Id="rId24" Type="http://schemas.openxmlformats.org/officeDocument/2006/relationships/hyperlink" Target="http://bg.wikipedia.org/wiki/%D0%A2%D1%80%D0%B0%D0%BA%D0%B8%D0%B9%D1%81%D0%BA%D0%B8_%D0%B5%D0%B7%D0%B8%D0%BA" TargetMode="External"/><Relationship Id="rId32" Type="http://schemas.openxmlformats.org/officeDocument/2006/relationships/image" Target="../media/image4.png"/><Relationship Id="rId5" Type="http://schemas.openxmlformats.org/officeDocument/2006/relationships/hyperlink" Target="http://bg.wikipedia.org/wiki/%D0%9F%D0%B5%D1%80%D0%BF%D0%B5%D1%80%D0%B8%D0%BA%D0%BE%D0%BD#cite_note-1" TargetMode="External"/><Relationship Id="rId15" Type="http://schemas.openxmlformats.org/officeDocument/2006/relationships/hyperlink" Target="http://bg.wikipedia.org/wiki/%D0%9E%D0%BA%D1%82%D0%B0%D0%B2%D0%B8%D0%B0%D0%BD_%D0%90%D0%B2%D0%B3%D1%83%D1%81%D1%82" TargetMode="External"/><Relationship Id="rId23" Type="http://schemas.openxmlformats.org/officeDocument/2006/relationships/hyperlink" Target="http://bg.wikipedia.org/w/index.php?title=''%D1%82%D1%80%D0%B0%D0%BA%D0%B8%D0%B9%D1%81%D0%BA%D0%B0_%D0%B0%D0%B7%D0%B1%D1%83%D0%BA%D0%B0''&amp;action=edit&amp;redlink=1" TargetMode="External"/><Relationship Id="rId28" Type="http://schemas.openxmlformats.org/officeDocument/2006/relationships/hyperlink" Target="http://bg.wikipedia.org/wiki/%D0%90%D0%BC%D0%B1%D1%80%D0%BE%D1%81%D0%B8%D0%B9_%D0%A2%D0%B5%D0%BE%D0%B4%D0%BE%D1%81%D0%B8%D0%B9_%D0%9C%D0%B0%D0%BA%D1%80%D0%BE%D0%B1%D0%B8%D0%B9" TargetMode="External"/><Relationship Id="rId10" Type="http://schemas.openxmlformats.org/officeDocument/2006/relationships/hyperlink" Target="http://bg.wikipedia.org/wiki/%D0%95%D0%B2%D1%80%D0%B8%D0%BF%D0%B8%D0%B4" TargetMode="External"/><Relationship Id="rId19" Type="http://schemas.openxmlformats.org/officeDocument/2006/relationships/hyperlink" Target="http://bg.wikipedia.org/wiki/%D0%9A%D1%81%D0%B5%D1%80%D0%BA%D1%81" TargetMode="External"/><Relationship Id="rId31" Type="http://schemas.openxmlformats.org/officeDocument/2006/relationships/hyperlink" Target="http://bg.wikipedia.org/w/index.php?title=%D0%9F%D0%BE_%D1%81%D0%B2%D0%B5%D1%82%D0%B0_%D0%B8_%D1%83_%D0%BD%D0%B0%D1%81&amp;action=edit&amp;redlink=1" TargetMode="External"/><Relationship Id="rId4" Type="http://schemas.openxmlformats.org/officeDocument/2006/relationships/hyperlink" Target="http://bg.wikipedia.org/wiki/%D0%91%D0%B5%D1%81%D0%B8" TargetMode="External"/><Relationship Id="rId9" Type="http://schemas.openxmlformats.org/officeDocument/2006/relationships/hyperlink" Target="http://bg.wikipedia.org/wiki/%D0%9E%D0%BB%D1%82%D0%B0%D1%80" TargetMode="External"/><Relationship Id="rId14" Type="http://schemas.openxmlformats.org/officeDocument/2006/relationships/hyperlink" Target="http://bg.wikipedia.org/wiki/%D0%A1%D0%B2%D0%B5%D1%82%D0%BE%D0%BD%D0%B8%D0%B9" TargetMode="External"/><Relationship Id="rId22" Type="http://schemas.openxmlformats.org/officeDocument/2006/relationships/hyperlink" Target="http://bg.wikipedia.org/wiki/%D0%9D%D0%B8%D0%BA%D0%B8%D1%82%D0%B0_%D0%A0%D0%B5%D0%BC%D0%B5%D1%81%D0%B8%D0%B0%D0%BD%D1%81%D0%BA%D0%B8" TargetMode="External"/><Relationship Id="rId27" Type="http://schemas.openxmlformats.org/officeDocument/2006/relationships/hyperlink" Target="http://bg.wikipedia.org/wiki/%D0%97%D0%B0%D0%B3%D1%80%D0%B5%D0%B9" TargetMode="External"/><Relationship Id="rId30" Type="http://schemas.openxmlformats.org/officeDocument/2006/relationships/hyperlink" Target="http://bg.wikipedia.org/wiki/%D0%9A%D0%BE%D0%BD%D1%81%D1%82%D0%B0%D0%BD%D1%82%D0%B8%D0%BD_%D0%98%D1%80%D0%B5%D1%87%D0%B5%D0%B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ardzhali.bghotelit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g.wikipedia.org/wiki/%D0%91%D0%B5%D1%81%D0%B8" TargetMode="External"/><Relationship Id="rId4" Type="http://schemas.openxmlformats.org/officeDocument/2006/relationships/hyperlink" Target="http://bg.wikipedia.org/wiki/%D0%A1%D0%B0%D1%82%D1%80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mnatam.com/grad/Rodopit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Перперикон</a:t>
            </a:r>
            <a:br>
              <a:rPr lang="bg-BG" dirty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08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bg-BG" dirty="0" smtClean="0"/>
              <a:t>РАЙ</a:t>
            </a:r>
            <a:endParaRPr lang="bg-BG" dirty="0"/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"/>
          </p:nvPr>
        </p:nvSpPr>
        <p:spPr>
          <a:xfrm>
            <a:off x="1115616" y="3140968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ИЗГОТВЕНО ОТ : </a:t>
            </a:r>
            <a:r>
              <a:rPr lang="bg-BG" dirty="0" err="1" smtClean="0"/>
              <a:t>Анджелика</a:t>
            </a:r>
            <a:r>
              <a:rPr lang="bg-BG" dirty="0" smtClean="0"/>
              <a:t> Дамянова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50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Перперикон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Перперикон</a:t>
            </a:r>
            <a:r>
              <a:rPr lang="ru-RU" dirty="0"/>
              <a:t> или </a:t>
            </a:r>
            <a:r>
              <a:rPr lang="ru-RU" b="1" dirty="0" err="1"/>
              <a:t>Перперек</a:t>
            </a:r>
            <a:r>
              <a:rPr lang="ru-RU" dirty="0"/>
              <a:t> (на </a:t>
            </a:r>
            <a:r>
              <a:rPr lang="ru-RU" dirty="0" err="1">
                <a:hlinkClick r:id="rId2" tooltip="Латински език"/>
              </a:rPr>
              <a:t>латински</a:t>
            </a:r>
            <a:r>
              <a:rPr lang="ru-RU" dirty="0"/>
              <a:t>: </a:t>
            </a:r>
            <a:r>
              <a:rPr lang="ru-RU" i="1" dirty="0" err="1"/>
              <a:t>Perpericon</a:t>
            </a:r>
            <a:r>
              <a:rPr lang="ru-RU" dirty="0"/>
              <a:t>; на </a:t>
            </a:r>
            <a:r>
              <a:rPr lang="ru-RU" dirty="0" err="1">
                <a:hlinkClick r:id="rId3" tooltip="Гръцки език"/>
              </a:rPr>
              <a:t>гръцки</a:t>
            </a:r>
            <a:r>
              <a:rPr lang="ru-RU" dirty="0"/>
              <a:t>: </a:t>
            </a:r>
            <a:r>
              <a:rPr lang="ru-RU" i="1" dirty="0" err="1"/>
              <a:t>Περ</a:t>
            </a:r>
            <a:r>
              <a:rPr lang="ru-RU" i="1" dirty="0"/>
              <a:t>περικον</a:t>
            </a:r>
            <a:r>
              <a:rPr lang="ru-RU" dirty="0"/>
              <a:t>) е археологически комплекс в </a:t>
            </a:r>
            <a:r>
              <a:rPr lang="ru-RU" dirty="0">
                <a:hlinkClick r:id="rId4" tooltip="Източните Родопи"/>
              </a:rPr>
              <a:t>Източните Родопи</a:t>
            </a:r>
            <a:r>
              <a:rPr lang="ru-RU" dirty="0"/>
              <a:t>, състоящ се от голямо </a:t>
            </a:r>
            <a:r>
              <a:rPr lang="ru-RU" dirty="0">
                <a:hlinkClick r:id="rId5" tooltip="Мегалит"/>
              </a:rPr>
              <a:t>мегалитно</a:t>
            </a:r>
            <a:r>
              <a:rPr lang="ru-RU" dirty="0"/>
              <a:t> </a:t>
            </a:r>
            <a:r>
              <a:rPr lang="ru-RU" dirty="0">
                <a:hlinkClick r:id="rId6" tooltip="Светилище"/>
              </a:rPr>
              <a:t>светилище</a:t>
            </a:r>
            <a:r>
              <a:rPr lang="ru-RU" dirty="0"/>
              <a:t> от преди 8000 години през </a:t>
            </a:r>
            <a:r>
              <a:rPr lang="ru-RU" dirty="0">
                <a:hlinkClick r:id="rId7" tooltip="Каменна ера"/>
              </a:rPr>
              <a:t>каменната ера</a:t>
            </a:r>
            <a:r>
              <a:rPr lang="ru-RU" dirty="0"/>
              <a:t>, паметници от </a:t>
            </a:r>
            <a:r>
              <a:rPr lang="ru-RU" dirty="0">
                <a:hlinkClick r:id="rId8" tooltip="Античност"/>
              </a:rPr>
              <a:t>античността</a:t>
            </a:r>
            <a:r>
              <a:rPr lang="ru-RU" dirty="0"/>
              <a:t> и</a:t>
            </a:r>
            <a:r>
              <a:rPr lang="ru-RU" dirty="0">
                <a:hlinkClick r:id="rId9" tooltip="Средновековие"/>
              </a:rPr>
              <a:t>средновековна</a:t>
            </a:r>
            <a:r>
              <a:rPr lang="ru-RU" dirty="0"/>
              <a:t> крепост. При </a:t>
            </a:r>
            <a:r>
              <a:rPr lang="ru-RU" dirty="0" err="1">
                <a:hlinkClick r:id="rId10" tooltip="Траки"/>
              </a:rPr>
              <a:t>траките</a:t>
            </a:r>
            <a:r>
              <a:rPr lang="ru-RU" dirty="0"/>
              <a:t>, </a:t>
            </a:r>
            <a:r>
              <a:rPr lang="ru-RU" dirty="0" err="1"/>
              <a:t>Перперикон</a:t>
            </a:r>
            <a:r>
              <a:rPr lang="ru-RU" dirty="0"/>
              <a:t> е </a:t>
            </a:r>
            <a:r>
              <a:rPr lang="ru-RU" dirty="0" err="1"/>
              <a:t>свещен</a:t>
            </a:r>
            <a:r>
              <a:rPr lang="ru-RU" dirty="0"/>
              <a:t> скален град, столица и </a:t>
            </a:r>
            <a:r>
              <a:rPr lang="ru-RU" dirty="0" err="1"/>
              <a:t>крепост</a:t>
            </a:r>
            <a:r>
              <a:rPr lang="ru-RU" dirty="0"/>
              <a:t> с царски дворец. </a:t>
            </a:r>
            <a:r>
              <a:rPr lang="ru-RU" dirty="0" err="1"/>
              <a:t>По-късно</a:t>
            </a:r>
            <a:r>
              <a:rPr lang="ru-RU" dirty="0"/>
              <a:t> тук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живели</a:t>
            </a:r>
            <a:r>
              <a:rPr lang="ru-RU" dirty="0"/>
              <a:t> </a:t>
            </a:r>
            <a:r>
              <a:rPr lang="ru-RU" dirty="0" err="1">
                <a:hlinkClick r:id="rId11" tooltip="Римляни"/>
              </a:rPr>
              <a:t>римляни</a:t>
            </a:r>
            <a:r>
              <a:rPr lang="ru-RU" dirty="0"/>
              <a:t>, </a:t>
            </a:r>
            <a:r>
              <a:rPr lang="ru-RU" dirty="0" err="1">
                <a:hlinkClick r:id="rId12" tooltip="Готи"/>
              </a:rPr>
              <a:t>готи</a:t>
            </a:r>
            <a:r>
              <a:rPr lang="ru-RU" dirty="0"/>
              <a:t>, </a:t>
            </a:r>
            <a:r>
              <a:rPr lang="ru-RU" dirty="0" err="1">
                <a:hlinkClick r:id="rId13" tooltip="Византия"/>
              </a:rPr>
              <a:t>византийци</a:t>
            </a:r>
            <a:r>
              <a:rPr lang="ru-RU" dirty="0"/>
              <a:t> и </a:t>
            </a:r>
            <a:r>
              <a:rPr lang="ru-RU" dirty="0" err="1"/>
              <a:t>българи</a:t>
            </a:r>
            <a:r>
              <a:rPr lang="ru-RU" dirty="0"/>
              <a:t>. </a:t>
            </a:r>
            <a:r>
              <a:rPr lang="ru-RU" dirty="0" err="1"/>
              <a:t>Унищожен</a:t>
            </a:r>
            <a:r>
              <a:rPr lang="ru-RU" dirty="0"/>
              <a:t> е от </a:t>
            </a:r>
            <a:r>
              <a:rPr lang="ru-RU" dirty="0" err="1"/>
              <a:t>турците</a:t>
            </a:r>
            <a:r>
              <a:rPr lang="ru-RU" dirty="0"/>
              <a:t> в 14 в.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1699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Разположение и описание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Перперикон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на 15 км </a:t>
            </a:r>
            <a:r>
              <a:rPr lang="ru-RU" dirty="0" err="1"/>
              <a:t>североизточно</a:t>
            </a:r>
            <a:r>
              <a:rPr lang="ru-RU" dirty="0"/>
              <a:t> от </a:t>
            </a:r>
            <a:r>
              <a:rPr lang="ru-RU" dirty="0" err="1"/>
              <a:t>днешния</a:t>
            </a:r>
            <a:r>
              <a:rPr lang="ru-RU" dirty="0"/>
              <a:t> гр. </a:t>
            </a:r>
            <a:r>
              <a:rPr lang="ru-RU" dirty="0" err="1">
                <a:hlinkClick r:id="rId2" tooltip="Кърджали"/>
              </a:rPr>
              <a:t>Кърджали</a:t>
            </a:r>
            <a:r>
              <a:rPr lang="ru-RU" dirty="0"/>
              <a:t>, в долина </a:t>
            </a:r>
            <a:r>
              <a:rPr lang="ru-RU" dirty="0" err="1"/>
              <a:t>дълга</a:t>
            </a:r>
            <a:r>
              <a:rPr lang="ru-RU" dirty="0"/>
              <a:t> 10 </a:t>
            </a:r>
            <a:r>
              <a:rPr lang="ru-RU" dirty="0" err="1"/>
              <a:t>km</a:t>
            </a:r>
            <a:r>
              <a:rPr lang="ru-RU" dirty="0"/>
              <a:t> и широка 3–4 </a:t>
            </a:r>
            <a:r>
              <a:rPr lang="ru-RU" dirty="0" err="1"/>
              <a:t>km</a:t>
            </a:r>
            <a:r>
              <a:rPr lang="ru-RU" dirty="0"/>
              <a:t> (</a:t>
            </a:r>
            <a:r>
              <a:rPr lang="ru-RU" dirty="0" err="1"/>
              <a:t>ок</a:t>
            </a:r>
            <a:r>
              <a:rPr lang="ru-RU" dirty="0"/>
              <a:t>. 300–370 m над </a:t>
            </a:r>
            <a:r>
              <a:rPr lang="ru-RU" dirty="0" err="1"/>
              <a:t>м.р</a:t>
            </a:r>
            <a:r>
              <a:rPr lang="ru-RU" dirty="0"/>
              <a:t>.),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</a:t>
            </a:r>
            <a:r>
              <a:rPr lang="ru-RU" dirty="0" err="1"/>
              <a:t>златоносната</a:t>
            </a:r>
            <a:r>
              <a:rPr lang="ru-RU" dirty="0"/>
              <a:t> </a:t>
            </a:r>
            <a:r>
              <a:rPr lang="ru-RU" i="1" dirty="0" err="1"/>
              <a:t>Перперишка</a:t>
            </a:r>
            <a:r>
              <a:rPr lang="ru-RU" i="1" dirty="0"/>
              <a:t> река</a:t>
            </a:r>
            <a:r>
              <a:rPr lang="ru-RU" dirty="0"/>
              <a:t> (</a:t>
            </a:r>
            <a:r>
              <a:rPr lang="ru-RU" i="1" dirty="0" err="1"/>
              <a:t>Perperischka</a:t>
            </a:r>
            <a:r>
              <a:rPr lang="ru-RU" dirty="0"/>
              <a:t>). </a:t>
            </a:r>
            <a:r>
              <a:rPr lang="ru-RU" dirty="0" err="1"/>
              <a:t>Перперикон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на </a:t>
            </a:r>
            <a:r>
              <a:rPr lang="ru-RU" dirty="0" err="1"/>
              <a:t>десния</a:t>
            </a:r>
            <a:r>
              <a:rPr lang="ru-RU" dirty="0"/>
              <a:t> </a:t>
            </a:r>
            <a:r>
              <a:rPr lang="ru-RU" dirty="0" err="1"/>
              <a:t>бряг</a:t>
            </a:r>
            <a:r>
              <a:rPr lang="ru-RU" dirty="0"/>
              <a:t> на </a:t>
            </a:r>
            <a:r>
              <a:rPr lang="ru-RU" dirty="0" err="1"/>
              <a:t>реката</a:t>
            </a:r>
            <a:r>
              <a:rPr lang="ru-RU" dirty="0"/>
              <a:t>, над село </a:t>
            </a:r>
            <a:r>
              <a:rPr lang="ru-RU" dirty="0">
                <a:hlinkClick r:id="rId3" tooltip="Горна крепост"/>
              </a:rPr>
              <a:t>Горна </a:t>
            </a:r>
            <a:r>
              <a:rPr lang="ru-RU" dirty="0" err="1">
                <a:hlinkClick r:id="rId3" tooltip="Горна крепост"/>
              </a:rPr>
              <a:t>крепост</a:t>
            </a:r>
            <a:r>
              <a:rPr lang="ru-RU" dirty="0"/>
              <a:t>. </a:t>
            </a:r>
            <a:r>
              <a:rPr lang="ru-RU" dirty="0" err="1"/>
              <a:t>Площта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е около 12 кв. км. </a:t>
            </a:r>
            <a:r>
              <a:rPr lang="ru-RU" dirty="0" err="1"/>
              <a:t>Мегалитният</a:t>
            </a:r>
            <a:r>
              <a:rPr lang="ru-RU" dirty="0"/>
              <a:t> комплекс, </a:t>
            </a:r>
            <a:r>
              <a:rPr lang="ru-RU" dirty="0" err="1"/>
              <a:t>най-големият</a:t>
            </a:r>
            <a:r>
              <a:rPr lang="ru-RU" dirty="0"/>
              <a:t> на </a:t>
            </a:r>
            <a:r>
              <a:rPr lang="ru-RU" dirty="0" err="1"/>
              <a:t>Балканския</a:t>
            </a:r>
            <a:r>
              <a:rPr lang="ru-RU" dirty="0"/>
              <a:t> полуостров,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 от 5 km². </a:t>
            </a:r>
            <a:r>
              <a:rPr lang="ru-RU" dirty="0" err="1">
                <a:hlinkClick r:id="rId4" tooltip="Светилище"/>
              </a:rPr>
              <a:t>Светилището</a:t>
            </a:r>
            <a:r>
              <a:rPr lang="ru-RU" dirty="0"/>
              <a:t> на </a:t>
            </a:r>
            <a:r>
              <a:rPr lang="ru-RU" dirty="0" err="1"/>
              <a:t>траките</a:t>
            </a:r>
            <a:r>
              <a:rPr lang="ru-RU" dirty="0"/>
              <a:t> е </a:t>
            </a:r>
            <a:r>
              <a:rPr lang="ru-RU" dirty="0" err="1"/>
              <a:t>разположено</a:t>
            </a:r>
            <a:r>
              <a:rPr lang="ru-RU" dirty="0"/>
              <a:t> на 470 m над </a:t>
            </a:r>
            <a:r>
              <a:rPr lang="ru-RU" dirty="0" err="1"/>
              <a:t>морското</a:t>
            </a:r>
            <a:r>
              <a:rPr lang="ru-RU" dirty="0"/>
              <a:t> </a:t>
            </a:r>
            <a:r>
              <a:rPr lang="ru-RU" dirty="0" err="1"/>
              <a:t>равнище</a:t>
            </a:r>
            <a:r>
              <a:rPr lang="ru-RU" dirty="0"/>
              <a:t>, на скала, на </a:t>
            </a:r>
            <a:r>
              <a:rPr lang="ru-RU" dirty="0" err="1"/>
              <a:t>върха</a:t>
            </a:r>
            <a:r>
              <a:rPr lang="ru-RU" dirty="0"/>
              <a:t> на </a:t>
            </a:r>
            <a:r>
              <a:rPr lang="ru-RU" dirty="0" err="1"/>
              <a:t>хълм</a:t>
            </a:r>
            <a:r>
              <a:rPr lang="ru-RU" dirty="0"/>
              <a:t>.</a:t>
            </a:r>
          </a:p>
          <a:p>
            <a:r>
              <a:rPr lang="ru-RU" dirty="0" err="1"/>
              <a:t>Перперикон</a:t>
            </a:r>
            <a:r>
              <a:rPr lang="ru-RU" dirty="0"/>
              <a:t> е един от </a:t>
            </a:r>
            <a:r>
              <a:rPr lang="ru-RU" dirty="0" err="1">
                <a:hlinkClick r:id="rId5" tooltip="Стоте национални туристически обекта"/>
              </a:rPr>
              <a:t>стоте</a:t>
            </a:r>
            <a:r>
              <a:rPr lang="ru-RU" dirty="0">
                <a:hlinkClick r:id="rId5" tooltip="Стоте национални туристически обекта"/>
              </a:rPr>
              <a:t> </a:t>
            </a:r>
            <a:r>
              <a:rPr lang="ru-RU" dirty="0" err="1">
                <a:hlinkClick r:id="rId5" tooltip="Стоте национални туристически обекта"/>
              </a:rPr>
              <a:t>национални</a:t>
            </a:r>
            <a:r>
              <a:rPr lang="ru-RU" dirty="0">
                <a:hlinkClick r:id="rId5" tooltip="Стоте национални туристически обекта"/>
              </a:rPr>
              <a:t> </a:t>
            </a:r>
            <a:r>
              <a:rPr lang="ru-RU" dirty="0" err="1">
                <a:hlinkClick r:id="rId5" tooltip="Стоте национални туристически обекта"/>
              </a:rPr>
              <a:t>туристически</a:t>
            </a:r>
            <a:r>
              <a:rPr lang="ru-RU" dirty="0">
                <a:hlinkClick r:id="rId5" tooltip="Стоте национални туристически обекта"/>
              </a:rPr>
              <a:t> </a:t>
            </a:r>
            <a:r>
              <a:rPr lang="ru-RU" dirty="0" err="1">
                <a:hlinkClick r:id="rId5" tooltip="Стоте национални туристически обекта"/>
              </a:rPr>
              <a:t>обекта</a:t>
            </a:r>
            <a:r>
              <a:rPr lang="ru-RU" dirty="0"/>
              <a:t> в </a:t>
            </a:r>
            <a:r>
              <a:rPr lang="ru-RU" dirty="0" err="1"/>
              <a:t>България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175265"/>
            <a:ext cx="3657600" cy="3421870"/>
          </a:xfrm>
        </p:spPr>
      </p:pic>
    </p:spTree>
    <p:extLst>
      <p:ext uri="{BB962C8B-B14F-4D97-AF65-F5344CB8AC3E}">
        <p14:creationId xmlns:p14="http://schemas.microsoft.com/office/powerpoint/2010/main" val="2792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mtClean="0"/>
              <a:t>История</a:t>
            </a:r>
            <a:br>
              <a:rPr lang="bg-BG" smtClean="0"/>
            </a:br>
            <a:endParaRPr lang="bg-BG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mtClean="0"/>
              <a:t>Перперикон е обитаван от каменната ера преди 8000 г. и достига разцвета си през римската епоха.</a:t>
            </a:r>
          </a:p>
          <a:p>
            <a:r>
              <a:rPr lang="ru-RU" smtClean="0"/>
              <a:t>През къснобронзовата и ранножелязната епоха, мощното развитие на култовите съоръжения на хълма създават грандиозно светилище. Счита се, че това е светилището на бог </a:t>
            </a:r>
            <a:r>
              <a:rPr lang="ru-RU" smtClean="0">
                <a:hlinkClick r:id="rId2" tooltip="Дионис"/>
              </a:rPr>
              <a:t>Дионис</a:t>
            </a:r>
            <a:r>
              <a:rPr lang="ru-RU" smtClean="0"/>
              <a:t> на тракийското племе </a:t>
            </a:r>
            <a:r>
              <a:rPr lang="ru-RU" smtClean="0">
                <a:hlinkClick r:id="rId3" tooltip="Сатри"/>
              </a:rPr>
              <a:t>сатри</a:t>
            </a:r>
            <a:r>
              <a:rPr lang="ru-RU" smtClean="0"/>
              <a:t>, чийто жречески род били </a:t>
            </a:r>
            <a:r>
              <a:rPr lang="ru-RU" smtClean="0">
                <a:hlinkClick r:id="rId4" tooltip="Беси"/>
              </a:rPr>
              <a:t>бесите</a:t>
            </a:r>
            <a:r>
              <a:rPr lang="ru-RU" smtClean="0"/>
              <a:t> </a:t>
            </a:r>
            <a:r>
              <a:rPr lang="ru-RU" smtClean="0">
                <a:hlinkClick r:id="rId5"/>
              </a:rPr>
              <a:t>[1]</a:t>
            </a:r>
            <a:r>
              <a:rPr lang="ru-RU" smtClean="0"/>
              <a:t>. Светилището е търсено от цяло столетие. То, заедно с това на </a:t>
            </a:r>
            <a:r>
              <a:rPr lang="ru-RU" smtClean="0">
                <a:hlinkClick r:id="rId6" tooltip="Аполон"/>
              </a:rPr>
              <a:t>Аполон</a:t>
            </a:r>
            <a:r>
              <a:rPr lang="ru-RU" smtClean="0"/>
              <a:t> в </a:t>
            </a:r>
            <a:r>
              <a:rPr lang="ru-RU" smtClean="0">
                <a:hlinkClick r:id="rId7" tooltip="Делфи"/>
              </a:rPr>
              <a:t>Делфи</a:t>
            </a:r>
            <a:r>
              <a:rPr lang="ru-RU" smtClean="0"/>
              <a:t>, са двата най-значими </a:t>
            </a:r>
            <a:r>
              <a:rPr lang="ru-RU" smtClean="0">
                <a:hlinkClick r:id="rId8" tooltip="Оракул"/>
              </a:rPr>
              <a:t>оракула</a:t>
            </a:r>
            <a:r>
              <a:rPr lang="ru-RU" smtClean="0"/>
              <a:t> в древността. Според древни легенди, в прорицалищата, върху специален </a:t>
            </a:r>
            <a:r>
              <a:rPr lang="ru-RU" smtClean="0">
                <a:hlinkClick r:id="rId9" tooltip="Олтар"/>
              </a:rPr>
              <a:t>олтар</a:t>
            </a:r>
            <a:r>
              <a:rPr lang="ru-RU" smtClean="0"/>
              <a:t> са извършвани винено-огнени обреди и според височината на пламъците се съдело за силата на предсказанието.</a:t>
            </a:r>
          </a:p>
          <a:p>
            <a:r>
              <a:rPr lang="ru-RU" smtClean="0"/>
              <a:t>Сериозните аргументи, че светилището на Дионис е в Перперикон, включват великолепните находки и древни източници.</a:t>
            </a:r>
            <a:r>
              <a:rPr lang="ru-RU" smtClean="0">
                <a:hlinkClick r:id="rId10" tooltip="Еврипид"/>
              </a:rPr>
              <a:t>Еврипид</a:t>
            </a:r>
            <a:r>
              <a:rPr lang="ru-RU" smtClean="0"/>
              <a:t> в трагедията си „Хекаба“ (424 пр.н.е.) пише, „ учуден, че „ … някои казват, че Дионисий-Оракул се намира в Pangaion(</a:t>
            </a:r>
            <a:r>
              <a:rPr lang="ru-RU" smtClean="0">
                <a:hlinkClick r:id="rId11" tooltip="Кушница"/>
              </a:rPr>
              <a:t>Кушница</a:t>
            </a:r>
            <a:r>
              <a:rPr lang="ru-RU" smtClean="0"/>
              <a:t>) планина, докато други казват, че се намира в </a:t>
            </a:r>
            <a:r>
              <a:rPr lang="ru-RU" smtClean="0">
                <a:hlinkClick r:id="rId12" tooltip="Хемус"/>
              </a:rPr>
              <a:t>Хемус</a:t>
            </a:r>
            <a:r>
              <a:rPr lang="ru-RU" smtClean="0"/>
              <a:t> (</a:t>
            </a:r>
            <a:r>
              <a:rPr lang="ru-RU" smtClean="0">
                <a:hlinkClick r:id="rId13" tooltip="Стара планина"/>
              </a:rPr>
              <a:t>Стара планина</a:t>
            </a:r>
            <a:r>
              <a:rPr lang="ru-RU" smtClean="0"/>
              <a:t>).“ Според произведенията на по-късни римски историци обаче Дионисий-Оракулът в Родопите е най-важното светилище. Едно от главните сведения, визиращо родопското светилище на Дионис, е на римския историк </a:t>
            </a:r>
            <a:r>
              <a:rPr lang="ru-RU" smtClean="0">
                <a:hlinkClick r:id="rId14" tooltip="Светоний"/>
              </a:rPr>
              <a:t>Светоний Транквил</a:t>
            </a:r>
            <a:r>
              <a:rPr lang="ru-RU" smtClean="0"/>
              <a:t>. В съчинението си „Дванадесетте цезари“ той описва прорицанието, дадено на бащата на първия римски император </a:t>
            </a:r>
            <a:r>
              <a:rPr lang="ru-RU" smtClean="0">
                <a:hlinkClick r:id="rId15" tooltip="Октавиан Август"/>
              </a:rPr>
              <a:t>Октавиан Август</a:t>
            </a:r>
            <a:r>
              <a:rPr lang="ru-RU" smtClean="0"/>
              <a:t>, че синът му ще бъде господар на целия свят, като знамението за това били високо лумнали пламъци при принасянето на жертва върху олтара </a:t>
            </a:r>
            <a:r>
              <a:rPr lang="ru-RU" smtClean="0">
                <a:hlinkClick r:id="rId16"/>
              </a:rPr>
              <a:t>[2]</a:t>
            </a:r>
            <a:r>
              <a:rPr lang="ru-RU" smtClean="0"/>
              <a:t>. В същото светилище на </a:t>
            </a:r>
            <a:r>
              <a:rPr lang="ru-RU" smtClean="0">
                <a:hlinkClick r:id="rId17" tooltip="Александър Македонски"/>
              </a:rPr>
              <a:t>Александър Македонски</a:t>
            </a:r>
            <a:r>
              <a:rPr lang="ru-RU" smtClean="0"/>
              <a:t> е предречено, че ще завладее познатия свят от Египет до Индия </a:t>
            </a:r>
            <a:r>
              <a:rPr lang="ru-RU" smtClean="0">
                <a:hlinkClick r:id="rId18"/>
              </a:rPr>
              <a:t>[3]</a:t>
            </a:r>
            <a:r>
              <a:rPr lang="ru-RU" smtClean="0"/>
              <a:t>. При „описанието на похода на </a:t>
            </a:r>
            <a:r>
              <a:rPr lang="ru-RU" smtClean="0">
                <a:hlinkClick r:id="rId19" tooltip="Ксеркс"/>
              </a:rPr>
              <a:t>Ксеркс</a:t>
            </a:r>
            <a:r>
              <a:rPr lang="ru-RU" smtClean="0"/>
              <a:t> срещу елините през 480 г. пр. Хр. </a:t>
            </a:r>
            <a:r>
              <a:rPr lang="ru-RU" smtClean="0">
                <a:hlinkClick r:id="rId20" tooltip="Херодот"/>
              </a:rPr>
              <a:t>Херодот</a:t>
            </a:r>
            <a:r>
              <a:rPr lang="ru-RU" smtClean="0"/>
              <a:t> също споменава за прорицалището на Дионис“", което „… се намирало на висок връх в планината. С прорицанията в светилището се занимавали бесите; жрица давала предсказания точно както в </a:t>
            </a:r>
            <a:r>
              <a:rPr lang="ru-RU" smtClean="0">
                <a:hlinkClick r:id="rId21" tooltip="Делфийски оракул"/>
              </a:rPr>
              <a:t>Делфийския оракул</a:t>
            </a:r>
            <a:r>
              <a:rPr lang="ru-RU" smtClean="0"/>
              <a:t>, няма нищо различно.“</a:t>
            </a:r>
          </a:p>
          <a:p>
            <a:r>
              <a:rPr lang="ru-RU" smtClean="0"/>
              <a:t>Счита се, че това е също епископският град, където в ранния 5-ти век </a:t>
            </a:r>
            <a:r>
              <a:rPr lang="ru-RU" smtClean="0">
                <a:hlinkClick r:id="rId22" tooltip="Никита Ремесиански"/>
              </a:rPr>
              <a:t>Никита Ремесиански</a:t>
            </a:r>
            <a:r>
              <a:rPr lang="ru-RU" smtClean="0"/>
              <a:t> е покръстил бесите и им е дал създадената от него </a:t>
            </a:r>
            <a:r>
              <a:rPr lang="ru-RU" smtClean="0">
                <a:hlinkClick r:id="rId23" tooltip="''тракийска азбука'' (la página no existe)"/>
              </a:rPr>
              <a:t>''тракийска азбука''</a:t>
            </a:r>
            <a:r>
              <a:rPr lang="ru-RU" smtClean="0"/>
              <a:t> и богослужение на </a:t>
            </a:r>
            <a:r>
              <a:rPr lang="ru-RU" smtClean="0">
                <a:hlinkClick r:id="rId24" tooltip="Тракийски език"/>
              </a:rPr>
              <a:t>тракийски език</a:t>
            </a:r>
            <a:r>
              <a:rPr lang="ru-RU" smtClean="0"/>
              <a:t>.</a:t>
            </a:r>
            <a:r>
              <a:rPr lang="ru-RU" smtClean="0">
                <a:hlinkClick r:id="rId25"/>
              </a:rPr>
              <a:t>[4]</a:t>
            </a:r>
            <a:r>
              <a:rPr lang="ru-RU" smtClean="0"/>
              <a:t> </a:t>
            </a:r>
            <a:r>
              <a:rPr lang="ru-RU" smtClean="0">
                <a:hlinkClick r:id="rId26" tooltip="Храм"/>
              </a:rPr>
              <a:t>Храмът</a:t>
            </a:r>
            <a:r>
              <a:rPr lang="ru-RU" smtClean="0"/>
              <a:t> на древния град е посветен вероятно на тракийския-световен бог </a:t>
            </a:r>
            <a:r>
              <a:rPr lang="ru-RU" smtClean="0">
                <a:hlinkClick r:id="rId27" tooltip="Загрей"/>
              </a:rPr>
              <a:t>Загрей</a:t>
            </a:r>
            <a:r>
              <a:rPr lang="ru-RU" smtClean="0"/>
              <a:t>. </a:t>
            </a:r>
            <a:r>
              <a:rPr lang="ru-RU" smtClean="0">
                <a:hlinkClick r:id="rId28" tooltip="Амбросий Теодосий Макробий"/>
              </a:rPr>
              <a:t>Макробий</a:t>
            </a:r>
            <a:r>
              <a:rPr lang="ru-RU" smtClean="0"/>
              <a:t> (400 г. сл.н.е.) съобщава за едно светилище с формата на овална зала.</a:t>
            </a:r>
          </a:p>
          <a:p>
            <a:r>
              <a:rPr lang="ru-RU" smtClean="0"/>
              <a:t>Свещеният хилядолетен град е унищожен от турците в 1362 г. и жителите му са отвлечени в робство.</a:t>
            </a:r>
            <a:r>
              <a:rPr lang="ru-RU" smtClean="0">
                <a:hlinkClick r:id="rId29"/>
              </a:rPr>
              <a:t>[5]</a:t>
            </a:r>
            <a:r>
              <a:rPr lang="ru-RU" smtClean="0"/>
              <a:t> След няколко десетилетия мястото напълно запустява. В края на XIX в. </a:t>
            </a:r>
            <a:r>
              <a:rPr lang="ru-RU" smtClean="0">
                <a:hlinkClick r:id="rId30" tooltip="Константин Иречек"/>
              </a:rPr>
              <a:t>Константин Иречек</a:t>
            </a:r>
            <a:r>
              <a:rPr lang="ru-RU" smtClean="0"/>
              <a:t> съобщава за средновековната крепост Хиперперакион (Перперикон), макар лично да не е посещавал местността. Интересен момент в неговото описание е фактът, че сред преобладаващите турски топоними единственият оцелял нетурски е хидронимът Перперек-дере, името на реката, оформила красивата долина, над която се издига Перперикон.</a:t>
            </a:r>
          </a:p>
          <a:p>
            <a:r>
              <a:rPr lang="ru-RU" smtClean="0"/>
              <a:t>Разкопките започват през 2000 г. През 2006 г., екип на „</a:t>
            </a:r>
            <a:r>
              <a:rPr lang="ru-RU" smtClean="0">
                <a:hlinkClick r:id="rId31" tooltip="По света и у нас (la página no existe)"/>
              </a:rPr>
              <a:t>По света и у нас</a:t>
            </a:r>
            <a:r>
              <a:rPr lang="ru-RU" smtClean="0"/>
              <a:t>“ открива очевидци, които твърдят, че гробниците са били ограбени през 90-те години на XX век.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87" y="836712"/>
            <a:ext cx="298905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Обща информация и карта на </a:t>
            </a:r>
            <a:r>
              <a:rPr lang="ru-RU" b="1" dirty="0" err="1"/>
              <a:t>местността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Перперикон</a:t>
            </a:r>
            <a:r>
              <a:rPr lang="ru-RU" dirty="0"/>
              <a:t>/</a:t>
            </a:r>
            <a:r>
              <a:rPr lang="ru-RU" dirty="0" err="1"/>
              <a:t>Хиперперакион</a:t>
            </a:r>
            <a:r>
              <a:rPr lang="ru-RU" dirty="0"/>
              <a:t>, </a:t>
            </a:r>
            <a:r>
              <a:rPr lang="ru-RU" dirty="0" err="1"/>
              <a:t>Перперакион</a:t>
            </a:r>
            <a:r>
              <a:rPr lang="ru-RU" dirty="0"/>
              <a:t>/ се </a:t>
            </a:r>
            <a:r>
              <a:rPr lang="ru-RU" dirty="0" err="1"/>
              <a:t>намира</a:t>
            </a:r>
            <a:r>
              <a:rPr lang="ru-RU" dirty="0"/>
              <a:t> в </a:t>
            </a:r>
            <a:r>
              <a:rPr lang="ru-RU" dirty="0" err="1"/>
              <a:t>Източните</a:t>
            </a:r>
            <a:r>
              <a:rPr lang="ru-RU" dirty="0"/>
              <a:t> </a:t>
            </a:r>
            <a:r>
              <a:rPr lang="ru-RU" dirty="0" err="1"/>
              <a:t>Родопи</a:t>
            </a:r>
            <a:r>
              <a:rPr lang="ru-RU" dirty="0"/>
              <a:t>, на 15 км </a:t>
            </a:r>
            <a:r>
              <a:rPr lang="ru-RU" dirty="0" err="1"/>
              <a:t>североизточно</a:t>
            </a:r>
            <a:r>
              <a:rPr lang="ru-RU" dirty="0"/>
              <a:t> от </a:t>
            </a:r>
            <a:r>
              <a:rPr lang="ru-RU" dirty="0" err="1"/>
              <a:t>днешния</a:t>
            </a:r>
            <a:r>
              <a:rPr lang="ru-RU" dirty="0"/>
              <a:t> гр. </a:t>
            </a:r>
            <a:r>
              <a:rPr lang="ru-RU" dirty="0" err="1"/>
              <a:t>Кърджали</a:t>
            </a:r>
            <a:r>
              <a:rPr lang="ru-RU" dirty="0"/>
              <a:t>. От София до </a:t>
            </a:r>
            <a:r>
              <a:rPr lang="ru-RU" dirty="0" err="1"/>
              <a:t>обекта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стигне</a:t>
            </a:r>
            <a:r>
              <a:rPr lang="ru-RU" dirty="0"/>
              <a:t> по добре </a:t>
            </a:r>
            <a:r>
              <a:rPr lang="ru-RU" dirty="0" err="1"/>
              <a:t>поддържаните</a:t>
            </a:r>
            <a:r>
              <a:rPr lang="ru-RU" dirty="0"/>
              <a:t> </a:t>
            </a:r>
            <a:r>
              <a:rPr lang="ru-RU" dirty="0" err="1"/>
              <a:t>пътища</a:t>
            </a:r>
            <a:r>
              <a:rPr lang="ru-RU" dirty="0"/>
              <a:t> София-</a:t>
            </a:r>
            <a:r>
              <a:rPr lang="ru-RU" dirty="0" err="1"/>
              <a:t>Асеновград</a:t>
            </a:r>
            <a:r>
              <a:rPr lang="ru-RU" dirty="0"/>
              <a:t>-</a:t>
            </a:r>
            <a:r>
              <a:rPr lang="ru-RU" dirty="0" err="1"/>
              <a:t>Кърджали</a:t>
            </a:r>
            <a:r>
              <a:rPr lang="ru-RU" dirty="0"/>
              <a:t> и София-</a:t>
            </a:r>
            <a:r>
              <a:rPr lang="ru-RU" dirty="0" err="1"/>
              <a:t>Хасково</a:t>
            </a:r>
            <a:r>
              <a:rPr lang="ru-RU" dirty="0"/>
              <a:t>-</a:t>
            </a:r>
            <a:r>
              <a:rPr lang="ru-RU" dirty="0" err="1"/>
              <a:t>Кърджали</a:t>
            </a:r>
            <a:r>
              <a:rPr lang="ru-RU" dirty="0"/>
              <a:t>. </a:t>
            </a:r>
            <a:r>
              <a:rPr lang="ru-RU" dirty="0" err="1"/>
              <a:t>Самият</a:t>
            </a:r>
            <a:r>
              <a:rPr lang="ru-RU" dirty="0"/>
              <a:t> </a:t>
            </a:r>
            <a:r>
              <a:rPr lang="ru-RU" dirty="0" err="1"/>
              <a:t>Перперикон</a:t>
            </a:r>
            <a:r>
              <a:rPr lang="ru-RU" dirty="0"/>
              <a:t> се </a:t>
            </a:r>
            <a:r>
              <a:rPr lang="ru-RU" dirty="0" err="1"/>
              <a:t>извисява</a:t>
            </a:r>
            <a:r>
              <a:rPr lang="ru-RU" dirty="0"/>
              <a:t> на скален </a:t>
            </a:r>
            <a:r>
              <a:rPr lang="ru-RU" dirty="0" err="1"/>
              <a:t>връх</a:t>
            </a:r>
            <a:r>
              <a:rPr lang="ru-RU" dirty="0"/>
              <a:t> с кота 470 м. В </a:t>
            </a:r>
            <a:r>
              <a:rPr lang="ru-RU" dirty="0" err="1"/>
              <a:t>подножието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с. Горна </a:t>
            </a:r>
            <a:r>
              <a:rPr lang="ru-RU" dirty="0" err="1"/>
              <a:t>крепост</a:t>
            </a:r>
            <a:r>
              <a:rPr lang="ru-RU" dirty="0"/>
              <a:t>. Край него </a:t>
            </a:r>
            <a:r>
              <a:rPr lang="ru-RU" dirty="0" err="1"/>
              <a:t>тече</a:t>
            </a:r>
            <a:r>
              <a:rPr lang="ru-RU" dirty="0"/>
              <a:t> </a:t>
            </a:r>
            <a:r>
              <a:rPr lang="ru-RU" dirty="0" err="1"/>
              <a:t>златоносната</a:t>
            </a:r>
            <a:r>
              <a:rPr lang="ru-RU" dirty="0"/>
              <a:t> река </a:t>
            </a:r>
            <a:r>
              <a:rPr lang="ru-RU" dirty="0" err="1"/>
              <a:t>Перперешка</a:t>
            </a:r>
            <a:r>
              <a:rPr lang="ru-RU" dirty="0"/>
              <a:t>, оформила плодородна долина с </a:t>
            </a:r>
            <a:r>
              <a:rPr lang="ru-RU" dirty="0" err="1"/>
              <a:t>дължина</a:t>
            </a:r>
            <a:r>
              <a:rPr lang="ru-RU" dirty="0"/>
              <a:t> около 10 км и </a:t>
            </a:r>
            <a:r>
              <a:rPr lang="ru-RU" dirty="0" err="1"/>
              <a:t>широчина</a:t>
            </a:r>
            <a:r>
              <a:rPr lang="ru-RU" dirty="0"/>
              <a:t> 3-4 км. </a:t>
            </a:r>
            <a:r>
              <a:rPr lang="ru-RU" dirty="0" err="1"/>
              <a:t>Удобната</a:t>
            </a:r>
            <a:r>
              <a:rPr lang="ru-RU" dirty="0"/>
              <a:t> </a:t>
            </a:r>
            <a:r>
              <a:rPr lang="ru-RU" dirty="0" err="1"/>
              <a:t>речна</a:t>
            </a:r>
            <a:r>
              <a:rPr lang="ru-RU" dirty="0"/>
              <a:t> долина е </a:t>
            </a:r>
            <a:r>
              <a:rPr lang="ru-RU" dirty="0" err="1"/>
              <a:t>създала</a:t>
            </a:r>
            <a:r>
              <a:rPr lang="ru-RU" dirty="0"/>
              <a:t> </a:t>
            </a:r>
            <a:r>
              <a:rPr lang="ru-RU" dirty="0" err="1"/>
              <a:t>великолепни</a:t>
            </a:r>
            <a:r>
              <a:rPr lang="ru-RU" dirty="0"/>
              <a:t> условия за живот от </a:t>
            </a:r>
            <a:r>
              <a:rPr lang="ru-RU" dirty="0" err="1"/>
              <a:t>дълбока</a:t>
            </a:r>
            <a:r>
              <a:rPr lang="ru-RU" dirty="0"/>
              <a:t> </a:t>
            </a:r>
            <a:r>
              <a:rPr lang="ru-RU" dirty="0" err="1"/>
              <a:t>древност</a:t>
            </a:r>
            <a:r>
              <a:rPr lang="ru-RU" dirty="0"/>
              <a:t>. По </a:t>
            </a:r>
            <a:r>
              <a:rPr lang="ru-RU" dirty="0" err="1"/>
              <a:t>тази</a:t>
            </a:r>
            <a:r>
              <a:rPr lang="ru-RU" dirty="0"/>
              <a:t> причина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осеяна</a:t>
            </a:r>
            <a:r>
              <a:rPr lang="ru-RU" dirty="0"/>
              <a:t> с </a:t>
            </a:r>
            <a:r>
              <a:rPr lang="ru-RU" dirty="0" err="1"/>
              <a:t>десетки</a:t>
            </a:r>
            <a:r>
              <a:rPr lang="ru-RU" dirty="0"/>
              <a:t> археологически </a:t>
            </a:r>
            <a:r>
              <a:rPr lang="ru-RU" dirty="0" err="1"/>
              <a:t>обекти</a:t>
            </a:r>
            <a:r>
              <a:rPr lang="ru-RU" dirty="0"/>
              <a:t> от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, </a:t>
            </a:r>
            <a:r>
              <a:rPr lang="ru-RU" dirty="0" err="1"/>
              <a:t>чиито</a:t>
            </a:r>
            <a:r>
              <a:rPr lang="ru-RU" dirty="0"/>
              <a:t> естествен </a:t>
            </a:r>
            <a:r>
              <a:rPr lang="ru-RU" dirty="0" err="1"/>
              <a:t>център</a:t>
            </a:r>
            <a:r>
              <a:rPr lang="ru-RU" dirty="0"/>
              <a:t> се </a:t>
            </a:r>
            <a:r>
              <a:rPr lang="ru-RU" dirty="0" err="1"/>
              <a:t>явява</a:t>
            </a:r>
            <a:r>
              <a:rPr lang="ru-RU" dirty="0"/>
              <a:t> </a:t>
            </a:r>
            <a:r>
              <a:rPr lang="ru-RU" dirty="0" err="1"/>
              <a:t>Перперикон</a:t>
            </a:r>
            <a:r>
              <a:rPr lang="ru-RU" dirty="0"/>
              <a:t>. </a:t>
            </a:r>
            <a:r>
              <a:rPr lang="ru-RU" dirty="0" err="1"/>
              <a:t>Съвсем</a:t>
            </a:r>
            <a:r>
              <a:rPr lang="ru-RU" dirty="0"/>
              <a:t> </a:t>
            </a:r>
            <a:r>
              <a:rPr lang="ru-RU" dirty="0" err="1"/>
              <a:t>наблизо</a:t>
            </a:r>
            <a:r>
              <a:rPr lang="ru-RU" dirty="0"/>
              <a:t> р. </a:t>
            </a:r>
            <a:r>
              <a:rPr lang="ru-RU" dirty="0" err="1"/>
              <a:t>Перперешка</a:t>
            </a:r>
            <a:r>
              <a:rPr lang="ru-RU" dirty="0"/>
              <a:t> се </a:t>
            </a:r>
            <a:r>
              <a:rPr lang="ru-RU" dirty="0" err="1"/>
              <a:t>влива</a:t>
            </a:r>
            <a:r>
              <a:rPr lang="ru-RU" dirty="0"/>
              <a:t> в яз. "Студен </a:t>
            </a:r>
            <a:r>
              <a:rPr lang="ru-RU" dirty="0" err="1"/>
              <a:t>кладенец</a:t>
            </a:r>
            <a:r>
              <a:rPr lang="ru-RU" dirty="0"/>
              <a:t>", построен по </a:t>
            </a:r>
            <a:r>
              <a:rPr lang="ru-RU" dirty="0" err="1"/>
              <a:t>коритото</a:t>
            </a:r>
            <a:r>
              <a:rPr lang="ru-RU" dirty="0"/>
              <a:t> на р. </a:t>
            </a:r>
            <a:r>
              <a:rPr lang="ru-RU" dirty="0" err="1"/>
              <a:t>Арда</a:t>
            </a:r>
            <a:r>
              <a:rPr lang="ru-RU" dirty="0"/>
              <a:t>. </a:t>
            </a:r>
            <a:r>
              <a:rPr lang="ru-RU" dirty="0" err="1"/>
              <a:t>Мястото</a:t>
            </a:r>
            <a:r>
              <a:rPr lang="ru-RU" dirty="0"/>
              <a:t> на </a:t>
            </a:r>
            <a:r>
              <a:rPr lang="ru-RU" dirty="0" err="1"/>
              <a:t>вливане</a:t>
            </a:r>
            <a:r>
              <a:rPr lang="ru-RU" dirty="0"/>
              <a:t> при с. </a:t>
            </a:r>
            <a:r>
              <a:rPr lang="ru-RU" dirty="0" err="1"/>
              <a:t>Калоянци</a:t>
            </a:r>
            <a:r>
              <a:rPr lang="ru-RU" dirty="0"/>
              <a:t> е много красиво и е застроено </a:t>
            </a:r>
            <a:r>
              <a:rPr lang="ru-RU" dirty="0" err="1"/>
              <a:t>като</a:t>
            </a:r>
            <a:r>
              <a:rPr lang="ru-RU" dirty="0"/>
              <a:t> водно-</a:t>
            </a:r>
            <a:r>
              <a:rPr lang="ru-RU" dirty="0" err="1"/>
              <a:t>планински</a:t>
            </a:r>
            <a:r>
              <a:rPr lang="ru-RU" dirty="0"/>
              <a:t> курорт.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39"/>
            <a:ext cx="3888432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Перперикон</a:t>
            </a:r>
            <a:endParaRPr lang="bg-BG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215640"/>
            <a:ext cx="2540000" cy="1341120"/>
          </a:xfrm>
        </p:spPr>
      </p:pic>
      <p:pic>
        <p:nvPicPr>
          <p:cNvPr id="10" name="Контейнер за съдържание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5651"/>
            <a:ext cx="3657600" cy="2741097"/>
          </a:xfrm>
        </p:spPr>
      </p:pic>
    </p:spTree>
    <p:extLst>
      <p:ext uri="{BB962C8B-B14F-4D97-AF65-F5344CB8AC3E}">
        <p14:creationId xmlns:p14="http://schemas.microsoft.com/office/powerpoint/2010/main" val="14586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Още за </a:t>
            </a:r>
            <a:r>
              <a:rPr lang="bg-BG" dirty="0" err="1" smtClean="0"/>
              <a:t>перперикон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i="1" dirty="0" err="1"/>
              <a:t>Перперикон</a:t>
            </a:r>
            <a:r>
              <a:rPr lang="ru-RU" i="1" dirty="0"/>
              <a:t> е археологически комплекс, в </a:t>
            </a:r>
            <a:r>
              <a:rPr lang="ru-RU" i="1" dirty="0" err="1"/>
              <a:t>Източни</a:t>
            </a:r>
            <a:r>
              <a:rPr lang="ru-RU" i="1" dirty="0"/>
              <a:t> </a:t>
            </a:r>
            <a:r>
              <a:rPr lang="ru-RU" i="1" dirty="0" err="1"/>
              <a:t>Родопи</a:t>
            </a:r>
            <a:r>
              <a:rPr lang="ru-RU" i="1" dirty="0"/>
              <a:t>, на 15 км </a:t>
            </a:r>
            <a:r>
              <a:rPr lang="ru-RU" i="1" dirty="0" err="1"/>
              <a:t>североизточно</a:t>
            </a:r>
            <a:r>
              <a:rPr lang="ru-RU" i="1" dirty="0"/>
              <a:t> </a:t>
            </a:r>
            <a:r>
              <a:rPr lang="ru-RU" b="1" i="1" dirty="0"/>
              <a:t>от</a:t>
            </a:r>
            <a:r>
              <a:rPr lang="ru-RU" i="1" dirty="0"/>
              <a:t> </a:t>
            </a:r>
            <a:r>
              <a:rPr lang="ru-RU" i="1" dirty="0" err="1"/>
              <a:t>днешния</a:t>
            </a:r>
            <a:r>
              <a:rPr lang="ru-RU" i="1" dirty="0"/>
              <a:t> </a:t>
            </a:r>
            <a:r>
              <a:rPr lang="ru-RU" i="1" dirty="0" err="1"/>
              <a:t>град</a:t>
            </a:r>
            <a:r>
              <a:rPr lang="ru-RU" b="1" i="1" dirty="0" err="1">
                <a:hlinkClick r:id="rId3"/>
              </a:rPr>
              <a:t>Кърждали</a:t>
            </a:r>
            <a:r>
              <a:rPr lang="ru-RU" i="1" dirty="0"/>
              <a:t> и </a:t>
            </a:r>
            <a:r>
              <a:rPr lang="ru-RU" i="1" dirty="0" err="1"/>
              <a:t>представлява</a:t>
            </a:r>
            <a:r>
              <a:rPr lang="ru-RU" i="1" dirty="0"/>
              <a:t> грандиозно </a:t>
            </a:r>
            <a:r>
              <a:rPr lang="ru-RU" i="1" dirty="0" err="1"/>
              <a:t>мегалитно</a:t>
            </a:r>
            <a:r>
              <a:rPr lang="ru-RU" i="1" dirty="0"/>
              <a:t> </a:t>
            </a:r>
            <a:r>
              <a:rPr lang="ru-RU" i="1" dirty="0" err="1"/>
              <a:t>светилище</a:t>
            </a:r>
            <a:r>
              <a:rPr lang="ru-RU" i="1" dirty="0"/>
              <a:t>. </a:t>
            </a:r>
            <a:r>
              <a:rPr lang="ru-RU" i="1" dirty="0" err="1"/>
              <a:t>Предполага</a:t>
            </a:r>
            <a:r>
              <a:rPr lang="ru-RU" i="1" dirty="0"/>
              <a:t> се, че </a:t>
            </a:r>
            <a:r>
              <a:rPr lang="ru-RU" i="1" dirty="0" err="1"/>
              <a:t>това</a:t>
            </a:r>
            <a:r>
              <a:rPr lang="ru-RU" i="1" dirty="0"/>
              <a:t> е </a:t>
            </a:r>
            <a:r>
              <a:rPr lang="ru-RU" i="1" dirty="0" err="1"/>
              <a:t>древнотракийско</a:t>
            </a:r>
            <a:r>
              <a:rPr lang="ru-RU" i="1" dirty="0"/>
              <a:t> </a:t>
            </a:r>
            <a:r>
              <a:rPr lang="ru-RU" i="1" dirty="0" err="1"/>
              <a:t>светилище</a:t>
            </a:r>
            <a:r>
              <a:rPr lang="ru-RU" i="1" dirty="0"/>
              <a:t> на Дионис, </a:t>
            </a:r>
            <a:r>
              <a:rPr lang="ru-RU" i="1" dirty="0" err="1"/>
              <a:t>придобило</a:t>
            </a:r>
            <a:r>
              <a:rPr lang="ru-RU" i="1" dirty="0"/>
              <a:t> широка </a:t>
            </a:r>
            <a:r>
              <a:rPr lang="ru-RU" i="1" dirty="0" err="1"/>
              <a:t>известност</a:t>
            </a:r>
            <a:r>
              <a:rPr lang="ru-RU" i="1" dirty="0"/>
              <a:t> в </a:t>
            </a:r>
            <a:r>
              <a:rPr lang="ru-RU" i="1" dirty="0" err="1"/>
              <a:t>античността</a:t>
            </a:r>
            <a:r>
              <a:rPr lang="ru-RU" i="1" dirty="0"/>
              <a:t>. </a:t>
            </a:r>
            <a:r>
              <a:rPr lang="ru-RU" i="1" dirty="0" err="1"/>
              <a:t>Площта</a:t>
            </a:r>
            <a:r>
              <a:rPr lang="ru-RU" i="1" dirty="0"/>
              <a:t> на </a:t>
            </a:r>
            <a:r>
              <a:rPr lang="ru-RU" i="1" dirty="0" err="1"/>
              <a:t>целия</a:t>
            </a:r>
            <a:r>
              <a:rPr lang="ru-RU" i="1" dirty="0"/>
              <a:t> комплекс е около 12 </a:t>
            </a:r>
            <a:r>
              <a:rPr lang="ru-RU" i="1" dirty="0" err="1"/>
              <a:t>кв.км</a:t>
            </a:r>
            <a:r>
              <a:rPr lang="ru-RU" i="1" dirty="0"/>
              <a:t>. </a:t>
            </a:r>
            <a:r>
              <a:rPr lang="ru-RU" i="1" dirty="0" err="1"/>
              <a:t>Самото</a:t>
            </a:r>
            <a:r>
              <a:rPr lang="ru-RU" i="1" dirty="0"/>
              <a:t> </a:t>
            </a:r>
            <a:r>
              <a:rPr lang="ru-RU" i="1" dirty="0" err="1"/>
              <a:t>светилище</a:t>
            </a:r>
            <a:r>
              <a:rPr lang="ru-RU" i="1" dirty="0"/>
              <a:t> </a:t>
            </a:r>
            <a:r>
              <a:rPr lang="ru-RU" i="1" dirty="0" err="1"/>
              <a:t>Перперикон</a:t>
            </a:r>
            <a:r>
              <a:rPr lang="ru-RU" i="1" dirty="0"/>
              <a:t> се </a:t>
            </a:r>
            <a:r>
              <a:rPr lang="ru-RU" i="1" dirty="0" err="1"/>
              <a:t>извисява</a:t>
            </a:r>
            <a:r>
              <a:rPr lang="ru-RU" i="1" dirty="0"/>
              <a:t> на скален </a:t>
            </a:r>
            <a:r>
              <a:rPr lang="ru-RU" i="1" dirty="0" err="1"/>
              <a:t>връх</a:t>
            </a:r>
            <a:r>
              <a:rPr lang="ru-RU" i="1" dirty="0"/>
              <a:t> с </a:t>
            </a:r>
            <a:r>
              <a:rPr lang="ru-RU" i="1" dirty="0" err="1"/>
              <a:t>надморска</a:t>
            </a:r>
            <a:r>
              <a:rPr lang="ru-RU" i="1" dirty="0"/>
              <a:t> </a:t>
            </a:r>
            <a:r>
              <a:rPr lang="ru-RU" i="1" dirty="0" err="1"/>
              <a:t>височина</a:t>
            </a:r>
            <a:r>
              <a:rPr lang="ru-RU" i="1" dirty="0"/>
              <a:t> 470 м. В </a:t>
            </a:r>
            <a:r>
              <a:rPr lang="ru-RU" i="1" dirty="0" err="1"/>
              <a:t>подножието</a:t>
            </a:r>
            <a:r>
              <a:rPr lang="ru-RU" i="1" dirty="0"/>
              <a:t> </a:t>
            </a:r>
            <a:r>
              <a:rPr lang="ru-RU" i="1" dirty="0" err="1"/>
              <a:t>му</a:t>
            </a:r>
            <a:r>
              <a:rPr lang="ru-RU" i="1" dirty="0"/>
              <a:t> се </a:t>
            </a:r>
            <a:r>
              <a:rPr lang="ru-RU" i="1" dirty="0" err="1"/>
              <a:t>намира</a:t>
            </a:r>
            <a:r>
              <a:rPr lang="ru-RU" i="1" dirty="0"/>
              <a:t> село. Горна </a:t>
            </a:r>
            <a:r>
              <a:rPr lang="ru-RU" i="1" dirty="0" err="1"/>
              <a:t>крепост</a:t>
            </a:r>
            <a:r>
              <a:rPr lang="ru-RU" i="1" dirty="0"/>
              <a:t>. Край него </a:t>
            </a:r>
            <a:r>
              <a:rPr lang="ru-RU" i="1" dirty="0" err="1"/>
              <a:t>тече</a:t>
            </a:r>
            <a:r>
              <a:rPr lang="ru-RU" i="1" dirty="0"/>
              <a:t> </a:t>
            </a:r>
            <a:r>
              <a:rPr lang="ru-RU" i="1" dirty="0" err="1"/>
              <a:t>златоносната</a:t>
            </a:r>
            <a:r>
              <a:rPr lang="ru-RU" i="1" dirty="0"/>
              <a:t> река </a:t>
            </a:r>
            <a:r>
              <a:rPr lang="ru-RU" i="1" dirty="0" err="1"/>
              <a:t>Перперешка</a:t>
            </a:r>
            <a:r>
              <a:rPr lang="ru-RU" i="1" dirty="0"/>
              <a:t>, оформила плодородна долина с </a:t>
            </a:r>
            <a:r>
              <a:rPr lang="ru-RU" i="1" dirty="0" err="1"/>
              <a:t>дължина</a:t>
            </a:r>
            <a:r>
              <a:rPr lang="ru-RU" i="1" dirty="0"/>
              <a:t> около 10 км и </a:t>
            </a:r>
            <a:r>
              <a:rPr lang="ru-RU" i="1" dirty="0" err="1"/>
              <a:t>широчина</a:t>
            </a:r>
            <a:r>
              <a:rPr lang="ru-RU" i="1" dirty="0"/>
              <a:t> 3-4 км, </a:t>
            </a:r>
            <a:r>
              <a:rPr lang="ru-RU" i="1" dirty="0" err="1"/>
              <a:t>създала</a:t>
            </a:r>
            <a:r>
              <a:rPr lang="ru-RU" i="1" dirty="0"/>
              <a:t> </a:t>
            </a:r>
            <a:r>
              <a:rPr lang="ru-RU" i="1" dirty="0" err="1"/>
              <a:t>великолепни</a:t>
            </a:r>
            <a:r>
              <a:rPr lang="ru-RU" i="1" dirty="0"/>
              <a:t> условия за живот от </a:t>
            </a:r>
            <a:r>
              <a:rPr lang="ru-RU" i="1" dirty="0" err="1"/>
              <a:t>дълбока</a:t>
            </a:r>
            <a:r>
              <a:rPr lang="ru-RU" i="1" dirty="0"/>
              <a:t> </a:t>
            </a:r>
            <a:r>
              <a:rPr lang="ru-RU" i="1" dirty="0" err="1"/>
              <a:t>древност</a:t>
            </a:r>
            <a:r>
              <a:rPr lang="ru-RU" i="1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err="1"/>
              <a:t>Разкопките</a:t>
            </a:r>
            <a:r>
              <a:rPr lang="ru-RU" i="1" dirty="0"/>
              <a:t> там </a:t>
            </a:r>
            <a:r>
              <a:rPr lang="ru-RU" i="1" dirty="0" err="1"/>
              <a:t>започват</a:t>
            </a:r>
            <a:r>
              <a:rPr lang="ru-RU" i="1" dirty="0"/>
              <a:t> </a:t>
            </a:r>
            <a:r>
              <a:rPr lang="ru-RU" i="1" dirty="0" err="1"/>
              <a:t>през</a:t>
            </a:r>
            <a:r>
              <a:rPr lang="ru-RU" i="1" dirty="0"/>
              <a:t> 2000 г., </a:t>
            </a:r>
            <a:r>
              <a:rPr lang="ru-RU" i="1" dirty="0" err="1"/>
              <a:t>разкривайки</a:t>
            </a:r>
            <a:r>
              <a:rPr lang="ru-RU" i="1" dirty="0"/>
              <a:t> </a:t>
            </a:r>
            <a:r>
              <a:rPr lang="ru-RU" i="1" dirty="0" err="1"/>
              <a:t>голям</a:t>
            </a:r>
            <a:r>
              <a:rPr lang="ru-RU" i="1" dirty="0"/>
              <a:t> скален град, </a:t>
            </a:r>
            <a:r>
              <a:rPr lang="ru-RU" i="1" dirty="0" err="1"/>
              <a:t>чиито</a:t>
            </a:r>
            <a:r>
              <a:rPr lang="ru-RU" i="1" dirty="0"/>
              <a:t> </a:t>
            </a:r>
            <a:r>
              <a:rPr lang="ru-RU" i="1" dirty="0" err="1"/>
              <a:t>разцвет</a:t>
            </a:r>
            <a:r>
              <a:rPr lang="ru-RU" i="1" dirty="0"/>
              <a:t> е </a:t>
            </a:r>
            <a:r>
              <a:rPr lang="ru-RU" i="1" dirty="0" err="1"/>
              <a:t>през</a:t>
            </a:r>
            <a:r>
              <a:rPr lang="ru-RU" i="1" dirty="0"/>
              <a:t> </a:t>
            </a:r>
            <a:r>
              <a:rPr lang="ru-RU" i="1" dirty="0" err="1"/>
              <a:t>римската</a:t>
            </a:r>
            <a:r>
              <a:rPr lang="ru-RU" i="1" dirty="0"/>
              <a:t> </a:t>
            </a:r>
            <a:r>
              <a:rPr lang="ru-RU" i="1" dirty="0" err="1"/>
              <a:t>епоха</a:t>
            </a:r>
            <a:r>
              <a:rPr lang="ru-RU" i="1" dirty="0"/>
              <a:t>, </a:t>
            </a:r>
            <a:r>
              <a:rPr lang="ru-RU" i="1" dirty="0" err="1"/>
              <a:t>макар</a:t>
            </a:r>
            <a:r>
              <a:rPr lang="ru-RU" i="1" dirty="0"/>
              <a:t> </a:t>
            </a:r>
            <a:r>
              <a:rPr lang="ru-RU" i="1" dirty="0" err="1"/>
              <a:t>историята</a:t>
            </a:r>
            <a:r>
              <a:rPr lang="ru-RU" i="1" dirty="0"/>
              <a:t> </a:t>
            </a:r>
            <a:r>
              <a:rPr lang="ru-RU" i="1" dirty="0" err="1"/>
              <a:t>му</a:t>
            </a:r>
            <a:r>
              <a:rPr lang="ru-RU" i="1" dirty="0"/>
              <a:t> да </a:t>
            </a:r>
            <a:r>
              <a:rPr lang="ru-RU" i="1" dirty="0" err="1"/>
              <a:t>започва</a:t>
            </a:r>
            <a:r>
              <a:rPr lang="ru-RU" i="1" dirty="0"/>
              <a:t> </a:t>
            </a:r>
            <a:r>
              <a:rPr lang="ru-RU" i="1" dirty="0" err="1"/>
              <a:t>няколко</a:t>
            </a:r>
            <a:r>
              <a:rPr lang="ru-RU" i="1" dirty="0"/>
              <a:t> </a:t>
            </a:r>
            <a:r>
              <a:rPr lang="ru-RU" i="1" dirty="0" err="1"/>
              <a:t>хилядолетия</a:t>
            </a:r>
            <a:r>
              <a:rPr lang="ru-RU" i="1" dirty="0"/>
              <a:t> </a:t>
            </a:r>
            <a:r>
              <a:rPr lang="ru-RU" i="1" dirty="0" err="1"/>
              <a:t>по-рано</a:t>
            </a:r>
            <a:r>
              <a:rPr lang="ru-RU" i="1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err="1"/>
              <a:t>Според</a:t>
            </a:r>
            <a:r>
              <a:rPr lang="ru-RU" i="1" dirty="0"/>
              <a:t> </a:t>
            </a:r>
            <a:r>
              <a:rPr lang="ru-RU" i="1" dirty="0" err="1"/>
              <a:t>извършените</a:t>
            </a:r>
            <a:r>
              <a:rPr lang="ru-RU" i="1" dirty="0"/>
              <a:t> археологически </a:t>
            </a:r>
            <a:r>
              <a:rPr lang="ru-RU" i="1" dirty="0" err="1"/>
              <a:t>проучвания</a:t>
            </a:r>
            <a:r>
              <a:rPr lang="ru-RU" i="1" dirty="0"/>
              <a:t>, </a:t>
            </a:r>
            <a:r>
              <a:rPr lang="ru-RU" i="1" dirty="0" err="1"/>
              <a:t>най-ранните</a:t>
            </a:r>
            <a:r>
              <a:rPr lang="ru-RU" i="1" dirty="0"/>
              <a:t> следи от живот </a:t>
            </a:r>
            <a:r>
              <a:rPr lang="ru-RU" i="1" dirty="0" err="1"/>
              <a:t>са</a:t>
            </a:r>
            <a:r>
              <a:rPr lang="ru-RU" i="1" dirty="0"/>
              <a:t> от </a:t>
            </a:r>
            <a:r>
              <a:rPr lang="ru-RU" i="1" dirty="0" err="1"/>
              <a:t>късната</a:t>
            </a:r>
            <a:r>
              <a:rPr lang="ru-RU" i="1" dirty="0"/>
              <a:t> </a:t>
            </a:r>
            <a:r>
              <a:rPr lang="ru-RU" i="1" dirty="0" err="1"/>
              <a:t>новокаменна</a:t>
            </a:r>
            <a:r>
              <a:rPr lang="ru-RU" i="1" dirty="0"/>
              <a:t> </a:t>
            </a:r>
            <a:r>
              <a:rPr lang="ru-RU" i="1" dirty="0" err="1"/>
              <a:t>епоха</a:t>
            </a:r>
            <a:r>
              <a:rPr lang="ru-RU" i="1" dirty="0"/>
              <a:t> (5 </a:t>
            </a:r>
            <a:r>
              <a:rPr lang="ru-RU" i="1" dirty="0" err="1"/>
              <a:t>хиляди</a:t>
            </a:r>
            <a:r>
              <a:rPr lang="ru-RU" i="1" dirty="0"/>
              <a:t> год. </a:t>
            </a:r>
            <a:r>
              <a:rPr lang="ru-RU" i="1" dirty="0" err="1"/>
              <a:t>пр.Хр</a:t>
            </a:r>
            <a:r>
              <a:rPr lang="ru-RU" i="1" dirty="0"/>
              <a:t>). </a:t>
            </a:r>
            <a:r>
              <a:rPr lang="ru-RU" i="1" dirty="0" err="1"/>
              <a:t>Първия</a:t>
            </a:r>
            <a:r>
              <a:rPr lang="ru-RU" i="1" dirty="0"/>
              <a:t> си </a:t>
            </a:r>
            <a:r>
              <a:rPr lang="ru-RU" i="1" dirty="0" err="1"/>
              <a:t>голям</a:t>
            </a:r>
            <a:r>
              <a:rPr lang="ru-RU" i="1" dirty="0"/>
              <a:t> </a:t>
            </a:r>
            <a:r>
              <a:rPr lang="ru-RU" i="1" dirty="0" err="1"/>
              <a:t>разцвет</a:t>
            </a:r>
            <a:r>
              <a:rPr lang="ru-RU" i="1" dirty="0"/>
              <a:t>, </a:t>
            </a:r>
            <a:r>
              <a:rPr lang="ru-RU" i="1" dirty="0" err="1"/>
              <a:t>скалното</a:t>
            </a:r>
            <a:r>
              <a:rPr lang="ru-RU" i="1" dirty="0"/>
              <a:t> </a:t>
            </a:r>
            <a:r>
              <a:rPr lang="ru-RU" i="1" dirty="0" err="1"/>
              <a:t>светилище</a:t>
            </a:r>
            <a:r>
              <a:rPr lang="ru-RU" i="1" dirty="0"/>
              <a:t> </a:t>
            </a:r>
            <a:r>
              <a:rPr lang="ru-RU" i="1" dirty="0" err="1"/>
              <a:t>преживява</a:t>
            </a:r>
            <a:r>
              <a:rPr lang="ru-RU" i="1" dirty="0"/>
              <a:t> в края на </a:t>
            </a:r>
            <a:r>
              <a:rPr lang="ru-RU" i="1" dirty="0" err="1"/>
              <a:t>бронзовата</a:t>
            </a:r>
            <a:r>
              <a:rPr lang="ru-RU" i="1" dirty="0"/>
              <a:t> </a:t>
            </a:r>
            <a:r>
              <a:rPr lang="ru-RU" i="1" dirty="0" err="1"/>
              <a:t>епоха</a:t>
            </a:r>
            <a:r>
              <a:rPr lang="ru-RU" i="1" dirty="0"/>
              <a:t> (18-12 век </a:t>
            </a:r>
            <a:r>
              <a:rPr lang="ru-RU" i="1" dirty="0" err="1"/>
              <a:t>пр.Хр</a:t>
            </a:r>
            <a:r>
              <a:rPr lang="ru-RU" i="1" dirty="0"/>
              <a:t>), т.е. </a:t>
            </a:r>
            <a:r>
              <a:rPr lang="ru-RU" i="1" dirty="0" err="1"/>
              <a:t>през</a:t>
            </a:r>
            <a:r>
              <a:rPr lang="ru-RU" i="1" dirty="0"/>
              <a:t> </a:t>
            </a:r>
            <a:r>
              <a:rPr lang="ru-RU" i="1" dirty="0" err="1"/>
              <a:t>епохата</a:t>
            </a:r>
            <a:r>
              <a:rPr lang="ru-RU" i="1" dirty="0"/>
              <a:t> на крито-</a:t>
            </a:r>
            <a:r>
              <a:rPr lang="ru-RU" i="1" dirty="0" err="1"/>
              <a:t>микенската</a:t>
            </a:r>
            <a:r>
              <a:rPr lang="ru-RU" i="1" dirty="0"/>
              <a:t> цивилизация на Троя и </a:t>
            </a:r>
            <a:r>
              <a:rPr lang="ru-RU" i="1" dirty="0" err="1"/>
              <a:t>Микена</a:t>
            </a:r>
            <a:r>
              <a:rPr lang="ru-RU" i="1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err="1"/>
              <a:t>Великолепните</a:t>
            </a:r>
            <a:r>
              <a:rPr lang="ru-RU" i="1" dirty="0"/>
              <a:t> находки от </a:t>
            </a:r>
            <a:r>
              <a:rPr lang="ru-RU" i="1" dirty="0" err="1"/>
              <a:t>къснобронзовата</a:t>
            </a:r>
            <a:r>
              <a:rPr lang="ru-RU" i="1" dirty="0"/>
              <a:t> и </a:t>
            </a:r>
            <a:r>
              <a:rPr lang="ru-RU" i="1" dirty="0" err="1"/>
              <a:t>ранножелязната</a:t>
            </a:r>
            <a:r>
              <a:rPr lang="ru-RU" i="1" dirty="0"/>
              <a:t> </a:t>
            </a:r>
            <a:r>
              <a:rPr lang="ru-RU" i="1" dirty="0" err="1"/>
              <a:t>епоха</a:t>
            </a:r>
            <a:r>
              <a:rPr lang="ru-RU" i="1" dirty="0"/>
              <a:t>, </a:t>
            </a:r>
            <a:r>
              <a:rPr lang="ru-RU" i="1" dirty="0" err="1"/>
              <a:t>дават</a:t>
            </a:r>
            <a:r>
              <a:rPr lang="ru-RU" i="1" dirty="0"/>
              <a:t> основание да се </a:t>
            </a:r>
            <a:r>
              <a:rPr lang="ru-RU" i="1" dirty="0" err="1"/>
              <a:t>изкаже</a:t>
            </a:r>
            <a:r>
              <a:rPr lang="ru-RU" i="1" dirty="0"/>
              <a:t> </a:t>
            </a:r>
            <a:r>
              <a:rPr lang="ru-RU" i="1" dirty="0" err="1"/>
              <a:t>хипотезата</a:t>
            </a:r>
            <a:r>
              <a:rPr lang="ru-RU" i="1" dirty="0"/>
              <a:t>, че точно на </a:t>
            </a:r>
            <a:r>
              <a:rPr lang="ru-RU" i="1" dirty="0" err="1"/>
              <a:t>Перперикон</a:t>
            </a:r>
            <a:r>
              <a:rPr lang="ru-RU" i="1" dirty="0"/>
              <a:t> се е </a:t>
            </a:r>
            <a:r>
              <a:rPr lang="ru-RU" i="1" dirty="0" err="1"/>
              <a:t>намирало</a:t>
            </a:r>
            <a:r>
              <a:rPr lang="ru-RU" i="1" dirty="0"/>
              <a:t> </a:t>
            </a:r>
            <a:r>
              <a:rPr lang="ru-RU" i="1" dirty="0" err="1"/>
              <a:t>прочуто</a:t>
            </a:r>
            <a:r>
              <a:rPr lang="ru-RU" i="1" dirty="0"/>
              <a:t> в </a:t>
            </a:r>
            <a:r>
              <a:rPr lang="ru-RU" i="1" dirty="0" err="1"/>
              <a:t>древността</a:t>
            </a:r>
            <a:r>
              <a:rPr lang="ru-RU" i="1" dirty="0"/>
              <a:t> </a:t>
            </a:r>
            <a:r>
              <a:rPr lang="ru-RU" i="1" dirty="0" err="1"/>
              <a:t>прорицалище</a:t>
            </a:r>
            <a:r>
              <a:rPr lang="ru-RU" i="1" dirty="0"/>
              <a:t> на </a:t>
            </a:r>
            <a:r>
              <a:rPr lang="ru-RU" i="1" dirty="0" err="1"/>
              <a:t>тракийското</a:t>
            </a:r>
            <a:r>
              <a:rPr lang="ru-RU" i="1" dirty="0"/>
              <a:t> </a:t>
            </a:r>
            <a:r>
              <a:rPr lang="ru-RU" i="1" dirty="0" err="1"/>
              <a:t>племе</a:t>
            </a:r>
            <a:r>
              <a:rPr lang="ru-RU" i="1" dirty="0"/>
              <a:t> </a:t>
            </a:r>
            <a:r>
              <a:rPr lang="ru-RU" b="1" i="1" dirty="0" err="1">
                <a:hlinkClick r:id="rId4"/>
              </a:rPr>
              <a:t>сатри</a:t>
            </a:r>
            <a:r>
              <a:rPr lang="ru-RU" i="1" dirty="0"/>
              <a:t>, </a:t>
            </a:r>
            <a:r>
              <a:rPr lang="ru-RU" i="1" dirty="0" err="1"/>
              <a:t>чиито</a:t>
            </a:r>
            <a:r>
              <a:rPr lang="ru-RU" i="1" dirty="0"/>
              <a:t> </a:t>
            </a:r>
            <a:r>
              <a:rPr lang="ru-RU" i="1" dirty="0" err="1"/>
              <a:t>жречески</a:t>
            </a:r>
            <a:r>
              <a:rPr lang="ru-RU" i="1" dirty="0"/>
              <a:t> род били </a:t>
            </a:r>
            <a:r>
              <a:rPr lang="ru-RU" b="1" i="1" dirty="0">
                <a:hlinkClick r:id="rId5"/>
              </a:rPr>
              <a:t>бесите</a:t>
            </a:r>
            <a:r>
              <a:rPr lang="ru-RU" i="1" dirty="0"/>
              <a:t>, </a:t>
            </a:r>
            <a:r>
              <a:rPr lang="ru-RU" i="1" dirty="0" err="1"/>
              <a:t>посветено</a:t>
            </a:r>
            <a:r>
              <a:rPr lang="ru-RU" i="1" dirty="0"/>
              <a:t> на бог Дионис. 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i="1" dirty="0" err="1"/>
              <a:t>Основна</a:t>
            </a:r>
            <a:r>
              <a:rPr lang="ru-RU" i="1" dirty="0"/>
              <a:t> информация за </a:t>
            </a:r>
            <a:r>
              <a:rPr lang="ru-RU" i="1" dirty="0" err="1"/>
              <a:t>светилището</a:t>
            </a:r>
            <a:r>
              <a:rPr lang="ru-RU" i="1" dirty="0"/>
              <a:t> </a:t>
            </a:r>
            <a:r>
              <a:rPr lang="ru-RU" i="1" dirty="0" err="1"/>
              <a:t>дава</a:t>
            </a:r>
            <a:r>
              <a:rPr lang="ru-RU" i="1" dirty="0"/>
              <a:t> </a:t>
            </a:r>
            <a:r>
              <a:rPr lang="ru-RU" i="1" dirty="0" err="1"/>
              <a:t>гръцкият</a:t>
            </a:r>
            <a:r>
              <a:rPr lang="ru-RU" i="1" dirty="0"/>
              <a:t> историк </a:t>
            </a:r>
            <a:r>
              <a:rPr lang="ru-RU" i="1" dirty="0" err="1"/>
              <a:t>Херодот</a:t>
            </a:r>
            <a:r>
              <a:rPr lang="ru-RU" i="1" dirty="0"/>
              <a:t>. В </a:t>
            </a:r>
            <a:r>
              <a:rPr lang="ru-RU" i="1" dirty="0" err="1"/>
              <a:t>описанието</a:t>
            </a:r>
            <a:r>
              <a:rPr lang="ru-RU" i="1" dirty="0"/>
              <a:t> си за храма на Дионис, </a:t>
            </a:r>
            <a:r>
              <a:rPr lang="ru-RU" i="1" dirty="0" err="1"/>
              <a:t>гръцкият</a:t>
            </a:r>
            <a:r>
              <a:rPr lang="ru-RU" i="1" dirty="0"/>
              <a:t> историк </a:t>
            </a:r>
            <a:r>
              <a:rPr lang="ru-RU" i="1" dirty="0" err="1"/>
              <a:t>Херодот</a:t>
            </a:r>
            <a:r>
              <a:rPr lang="ru-RU" i="1" dirty="0"/>
              <a:t> </a:t>
            </a:r>
            <a:r>
              <a:rPr lang="ru-RU" i="1" dirty="0" err="1"/>
              <a:t>специално</a:t>
            </a:r>
            <a:r>
              <a:rPr lang="ru-RU" i="1" dirty="0"/>
              <a:t> се </a:t>
            </a:r>
            <a:r>
              <a:rPr lang="ru-RU" i="1" dirty="0" err="1"/>
              <a:t>спира</a:t>
            </a:r>
            <a:r>
              <a:rPr lang="ru-RU" i="1" dirty="0"/>
              <a:t> на </a:t>
            </a:r>
            <a:r>
              <a:rPr lang="ru-RU" i="1" dirty="0" err="1"/>
              <a:t>прорицалището</a:t>
            </a:r>
            <a:r>
              <a:rPr lang="ru-RU" i="1" dirty="0"/>
              <a:t> </a:t>
            </a:r>
            <a:r>
              <a:rPr lang="ru-RU" i="1" dirty="0" err="1"/>
              <a:t>към</a:t>
            </a:r>
            <a:r>
              <a:rPr lang="ru-RU" i="1" dirty="0"/>
              <a:t> него. </a:t>
            </a:r>
            <a:r>
              <a:rPr lang="ru-RU" i="1" dirty="0" err="1"/>
              <a:t>Според</a:t>
            </a:r>
            <a:r>
              <a:rPr lang="ru-RU" i="1" dirty="0"/>
              <a:t> </a:t>
            </a:r>
            <a:r>
              <a:rPr lang="ru-RU" i="1" dirty="0" err="1"/>
              <a:t>летописеца</a:t>
            </a:r>
            <a:r>
              <a:rPr lang="ru-RU" i="1" dirty="0"/>
              <a:t> то било равно по слава на </a:t>
            </a:r>
            <a:r>
              <a:rPr lang="ru-RU" i="1" dirty="0" err="1"/>
              <a:t>светилището</a:t>
            </a:r>
            <a:r>
              <a:rPr lang="ru-RU" i="1" dirty="0"/>
              <a:t> на </a:t>
            </a:r>
            <a:r>
              <a:rPr lang="ru-RU" i="1" dirty="0" err="1"/>
              <a:t>Аполон</a:t>
            </a:r>
            <a:r>
              <a:rPr lang="ru-RU" i="1" dirty="0"/>
              <a:t> в </a:t>
            </a:r>
            <a:r>
              <a:rPr lang="ru-RU" i="1" dirty="0" err="1"/>
              <a:t>Делфи</a:t>
            </a:r>
            <a:r>
              <a:rPr lang="ru-RU" i="1" dirty="0"/>
              <a:t>, а </a:t>
            </a:r>
            <a:r>
              <a:rPr lang="ru-RU" i="1" dirty="0" err="1"/>
              <a:t>оракулът</a:t>
            </a:r>
            <a:r>
              <a:rPr lang="ru-RU" i="1" dirty="0"/>
              <a:t> </a:t>
            </a:r>
            <a:r>
              <a:rPr lang="ru-RU" i="1" dirty="0" err="1"/>
              <a:t>гадаел</a:t>
            </a:r>
            <a:r>
              <a:rPr lang="ru-RU" i="1" dirty="0"/>
              <a:t> не </a:t>
            </a:r>
            <a:r>
              <a:rPr lang="ru-RU" i="1" dirty="0" err="1"/>
              <a:t>по-зле</a:t>
            </a:r>
            <a:r>
              <a:rPr lang="ru-RU" i="1" dirty="0"/>
              <a:t> от </a:t>
            </a:r>
            <a:r>
              <a:rPr lang="ru-RU" i="1" dirty="0" err="1"/>
              <a:t>елинската</a:t>
            </a:r>
            <a:r>
              <a:rPr lang="ru-RU" i="1" dirty="0"/>
              <a:t> </a:t>
            </a:r>
            <a:r>
              <a:rPr lang="ru-RU" i="1" dirty="0" err="1"/>
              <a:t>прорицателка</a:t>
            </a:r>
            <a:r>
              <a:rPr lang="ru-RU" i="1" dirty="0"/>
              <a:t>. От </a:t>
            </a:r>
            <a:r>
              <a:rPr lang="ru-RU" i="1" dirty="0" err="1"/>
              <a:t>антични</a:t>
            </a:r>
            <a:r>
              <a:rPr lang="ru-RU" i="1" dirty="0"/>
              <a:t> </a:t>
            </a:r>
            <a:r>
              <a:rPr lang="ru-RU" i="1" dirty="0" err="1"/>
              <a:t>анали</a:t>
            </a:r>
            <a:r>
              <a:rPr lang="ru-RU" i="1" dirty="0"/>
              <a:t> сочат, че в </a:t>
            </a:r>
            <a:r>
              <a:rPr lang="ru-RU" i="1" dirty="0" err="1"/>
              <a:t>родопския</a:t>
            </a:r>
            <a:r>
              <a:rPr lang="ru-RU" i="1" dirty="0"/>
              <a:t> храм на Дионис </a:t>
            </a:r>
            <a:r>
              <a:rPr lang="ru-RU" i="1" dirty="0" err="1"/>
              <a:t>са</a:t>
            </a:r>
            <a:r>
              <a:rPr lang="ru-RU" i="1" dirty="0"/>
              <a:t> </a:t>
            </a:r>
            <a:r>
              <a:rPr lang="ru-RU" i="1" dirty="0" err="1"/>
              <a:t>извършени</a:t>
            </a:r>
            <a:r>
              <a:rPr lang="ru-RU" i="1" dirty="0"/>
              <a:t> </a:t>
            </a:r>
            <a:r>
              <a:rPr lang="ru-RU" i="1" dirty="0" err="1"/>
              <a:t>най-малко</a:t>
            </a:r>
            <a:r>
              <a:rPr lang="ru-RU" i="1" dirty="0"/>
              <a:t> две </a:t>
            </a:r>
            <a:r>
              <a:rPr lang="ru-RU" i="1" dirty="0" err="1"/>
              <a:t>изключително</a:t>
            </a:r>
            <a:r>
              <a:rPr lang="ru-RU" i="1" dirty="0"/>
              <a:t> </a:t>
            </a:r>
            <a:r>
              <a:rPr lang="ru-RU" i="1" dirty="0" err="1"/>
              <a:t>съдбоносни</a:t>
            </a:r>
            <a:r>
              <a:rPr lang="ru-RU" i="1" dirty="0"/>
              <a:t> за </a:t>
            </a:r>
            <a:r>
              <a:rPr lang="ru-RU" i="1" dirty="0" err="1"/>
              <a:t>човечеството</a:t>
            </a:r>
            <a:r>
              <a:rPr lang="ru-RU" i="1" dirty="0"/>
              <a:t> предсказания. </a:t>
            </a:r>
            <a:r>
              <a:rPr lang="ru-RU" i="1" dirty="0" err="1"/>
              <a:t>Александър</a:t>
            </a:r>
            <a:r>
              <a:rPr lang="ru-RU" i="1" dirty="0"/>
              <a:t> </a:t>
            </a:r>
            <a:r>
              <a:rPr lang="ru-RU" i="1" dirty="0" err="1"/>
              <a:t>разбрал</a:t>
            </a:r>
            <a:r>
              <a:rPr lang="ru-RU" i="1" dirty="0"/>
              <a:t> там, че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завоюва</a:t>
            </a:r>
            <a:r>
              <a:rPr lang="ru-RU" i="1" dirty="0"/>
              <a:t> Азия и света, а </a:t>
            </a:r>
            <a:r>
              <a:rPr lang="ru-RU" i="1" dirty="0" err="1"/>
              <a:t>римляните</a:t>
            </a:r>
            <a:r>
              <a:rPr lang="ru-RU" i="1" dirty="0"/>
              <a:t> - че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станат</a:t>
            </a:r>
            <a:r>
              <a:rPr lang="ru-RU" i="1" dirty="0"/>
              <a:t> </a:t>
            </a:r>
            <a:r>
              <a:rPr lang="ru-RU" i="1" dirty="0" err="1"/>
              <a:t>световна</a:t>
            </a:r>
            <a:r>
              <a:rPr lang="ru-RU" i="1" dirty="0"/>
              <a:t> империя. За </a:t>
            </a:r>
            <a:r>
              <a:rPr lang="ru-RU" i="1" dirty="0" err="1"/>
              <a:t>получаване</a:t>
            </a:r>
            <a:r>
              <a:rPr lang="ru-RU" i="1" dirty="0"/>
              <a:t> на </a:t>
            </a:r>
            <a:r>
              <a:rPr lang="ru-RU" i="1" dirty="0" err="1"/>
              <a:t>пророчеството</a:t>
            </a:r>
            <a:r>
              <a:rPr lang="ru-RU" i="1" dirty="0"/>
              <a:t> е </a:t>
            </a:r>
            <a:r>
              <a:rPr lang="ru-RU" i="1" dirty="0" err="1"/>
              <a:t>прилаган</a:t>
            </a:r>
            <a:r>
              <a:rPr lang="ru-RU" i="1" dirty="0"/>
              <a:t> </a:t>
            </a:r>
            <a:r>
              <a:rPr lang="ru-RU" i="1" dirty="0" err="1"/>
              <a:t>т.нар</a:t>
            </a:r>
            <a:r>
              <a:rPr lang="ru-RU" i="1" dirty="0"/>
              <a:t>. винено-</a:t>
            </a:r>
            <a:r>
              <a:rPr lang="ru-RU" i="1" dirty="0" err="1"/>
              <a:t>огнен</a:t>
            </a:r>
            <a:r>
              <a:rPr lang="ru-RU" i="1" dirty="0"/>
              <a:t> обряд, при </a:t>
            </a:r>
            <a:r>
              <a:rPr lang="ru-RU" i="1" dirty="0" err="1"/>
              <a:t>който</a:t>
            </a:r>
            <a:r>
              <a:rPr lang="ru-RU" i="1" dirty="0"/>
              <a:t> се </a:t>
            </a:r>
            <a:r>
              <a:rPr lang="ru-RU" i="1" dirty="0" err="1"/>
              <a:t>гадаело</a:t>
            </a:r>
            <a:r>
              <a:rPr lang="ru-RU" i="1" dirty="0"/>
              <a:t> по </a:t>
            </a:r>
            <a:r>
              <a:rPr lang="ru-RU" i="1" dirty="0" err="1"/>
              <a:t>височината</a:t>
            </a:r>
            <a:r>
              <a:rPr lang="ru-RU" i="1" dirty="0"/>
              <a:t> на </a:t>
            </a:r>
            <a:r>
              <a:rPr lang="ru-RU" i="1" dirty="0" err="1"/>
              <a:t>лумналия</a:t>
            </a:r>
            <a:r>
              <a:rPr lang="ru-RU" i="1" dirty="0"/>
              <a:t> </a:t>
            </a:r>
            <a:r>
              <a:rPr lang="ru-RU" i="1" dirty="0" err="1"/>
              <a:t>огън</a:t>
            </a:r>
            <a:r>
              <a:rPr lang="ru-RU" i="1" dirty="0"/>
              <a:t>, след </a:t>
            </a:r>
            <a:r>
              <a:rPr lang="ru-RU" i="1" dirty="0" err="1"/>
              <a:t>като</a:t>
            </a:r>
            <a:r>
              <a:rPr lang="ru-RU" i="1" dirty="0"/>
              <a:t> </a:t>
            </a:r>
            <a:r>
              <a:rPr lang="ru-RU" i="1" dirty="0" err="1"/>
              <a:t>върху</a:t>
            </a:r>
            <a:r>
              <a:rPr lang="ru-RU" i="1" dirty="0"/>
              <a:t> </a:t>
            </a:r>
            <a:r>
              <a:rPr lang="ru-RU" i="1" dirty="0" err="1"/>
              <a:t>олтара</a:t>
            </a:r>
            <a:r>
              <a:rPr lang="ru-RU" i="1" dirty="0"/>
              <a:t> е </a:t>
            </a:r>
            <a:r>
              <a:rPr lang="ru-RU" i="1" dirty="0" err="1"/>
              <a:t>излято</a:t>
            </a:r>
            <a:r>
              <a:rPr lang="ru-RU" i="1" dirty="0"/>
              <a:t> </a:t>
            </a:r>
            <a:r>
              <a:rPr lang="ru-RU" i="1" dirty="0" err="1"/>
              <a:t>виното</a:t>
            </a:r>
            <a:r>
              <a:rPr lang="ru-RU" i="1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 архитектурен план </a:t>
            </a:r>
            <a:r>
              <a:rPr lang="ru-RU" i="1" dirty="0" err="1"/>
              <a:t>Перперикон</a:t>
            </a:r>
            <a:r>
              <a:rPr lang="ru-RU" i="1" dirty="0"/>
              <a:t> се </a:t>
            </a:r>
            <a:r>
              <a:rPr lang="ru-RU" i="1" dirty="0" err="1"/>
              <a:t>състои</a:t>
            </a:r>
            <a:r>
              <a:rPr lang="ru-RU" i="1" dirty="0"/>
              <a:t> от </a:t>
            </a:r>
            <a:r>
              <a:rPr lang="ru-RU" i="1" dirty="0" err="1"/>
              <a:t>четири</a:t>
            </a:r>
            <a:r>
              <a:rPr lang="ru-RU" i="1" dirty="0"/>
              <a:t> части: мощна </a:t>
            </a:r>
            <a:r>
              <a:rPr lang="ru-RU" i="1" dirty="0" err="1"/>
              <a:t>крепост</a:t>
            </a:r>
            <a:r>
              <a:rPr lang="ru-RU" i="1" dirty="0"/>
              <a:t>, </a:t>
            </a:r>
            <a:r>
              <a:rPr lang="ru-RU" i="1" dirty="0" err="1"/>
              <a:t>Акропол</a:t>
            </a:r>
            <a:r>
              <a:rPr lang="ru-RU" i="1" dirty="0"/>
              <a:t>, в </a:t>
            </a:r>
            <a:r>
              <a:rPr lang="ru-RU" i="1" dirty="0" err="1"/>
              <a:t>най-високата</a:t>
            </a:r>
            <a:r>
              <a:rPr lang="ru-RU" i="1" dirty="0"/>
              <a:t> част на </a:t>
            </a:r>
            <a:r>
              <a:rPr lang="ru-RU" i="1" dirty="0" err="1"/>
              <a:t>хълма</a:t>
            </a:r>
            <a:r>
              <a:rPr lang="ru-RU" i="1" dirty="0"/>
              <a:t>; Дворец-</a:t>
            </a:r>
            <a:r>
              <a:rPr lang="ru-RU" i="1" dirty="0" err="1"/>
              <a:t>светилище</a:t>
            </a:r>
            <a:r>
              <a:rPr lang="ru-RU" i="1" dirty="0"/>
              <a:t>, </a:t>
            </a:r>
            <a:r>
              <a:rPr lang="ru-RU" i="1" dirty="0" err="1"/>
              <a:t>северно</a:t>
            </a:r>
            <a:r>
              <a:rPr lang="ru-RU" i="1" dirty="0"/>
              <a:t> и </a:t>
            </a:r>
            <a:r>
              <a:rPr lang="ru-RU" i="1" dirty="0" err="1"/>
              <a:t>южно</a:t>
            </a:r>
            <a:r>
              <a:rPr lang="ru-RU" i="1" dirty="0"/>
              <a:t> </a:t>
            </a:r>
            <a:r>
              <a:rPr lang="ru-RU" i="1" dirty="0" err="1"/>
              <a:t>подградие</a:t>
            </a:r>
            <a:r>
              <a:rPr lang="ru-RU" i="1" dirty="0"/>
              <a:t> с </a:t>
            </a:r>
            <a:r>
              <a:rPr lang="ru-RU" i="1" dirty="0" err="1"/>
              <a:t>изсечени</a:t>
            </a:r>
            <a:r>
              <a:rPr lang="ru-RU" i="1" dirty="0"/>
              <a:t> в скалите </a:t>
            </a:r>
            <a:r>
              <a:rPr lang="ru-RU" i="1" dirty="0" err="1"/>
              <a:t>улици</a:t>
            </a:r>
            <a:r>
              <a:rPr lang="ru-RU" i="1" dirty="0"/>
              <a:t>, </a:t>
            </a:r>
            <a:r>
              <a:rPr lang="ru-RU" i="1" dirty="0" err="1"/>
              <a:t>жилищни</a:t>
            </a:r>
            <a:r>
              <a:rPr lang="ru-RU" i="1" dirty="0"/>
              <a:t> </a:t>
            </a:r>
            <a:r>
              <a:rPr lang="ru-RU" i="1" dirty="0" err="1"/>
              <a:t>сгради</a:t>
            </a:r>
            <a:r>
              <a:rPr lang="ru-RU" i="1" dirty="0"/>
              <a:t> и </a:t>
            </a:r>
            <a:r>
              <a:rPr lang="ru-RU" i="1" dirty="0" err="1"/>
              <a:t>храмове</a:t>
            </a:r>
            <a:r>
              <a:rPr lang="ru-RU" i="1" dirty="0"/>
              <a:t>. </a:t>
            </a:r>
            <a:r>
              <a:rPr lang="ru-RU" i="1" dirty="0" err="1"/>
              <a:t>Разбира</a:t>
            </a:r>
            <a:r>
              <a:rPr lang="ru-RU" i="1" dirty="0"/>
              <a:t> се, не </a:t>
            </a:r>
            <a:r>
              <a:rPr lang="ru-RU" i="1" dirty="0" err="1"/>
              <a:t>трябва</a:t>
            </a:r>
            <a:r>
              <a:rPr lang="ru-RU" i="1" dirty="0"/>
              <a:t> да се </a:t>
            </a:r>
            <a:r>
              <a:rPr lang="ru-RU" i="1" dirty="0" err="1"/>
              <a:t>пренебрегват</a:t>
            </a:r>
            <a:r>
              <a:rPr lang="ru-RU" i="1" dirty="0"/>
              <a:t> и </a:t>
            </a:r>
            <a:r>
              <a:rPr lang="ru-RU" i="1" dirty="0" err="1"/>
              <a:t>множеството</a:t>
            </a:r>
            <a:r>
              <a:rPr lang="ru-RU" i="1" dirty="0"/>
              <a:t> селища в </a:t>
            </a:r>
            <a:r>
              <a:rPr lang="ru-RU" i="1" dirty="0" err="1"/>
              <a:t>подножието</a:t>
            </a:r>
            <a:r>
              <a:rPr lang="ru-RU" i="1" dirty="0"/>
              <a:t> на </a:t>
            </a:r>
            <a:r>
              <a:rPr lang="ru-RU" i="1" dirty="0" err="1"/>
              <a:t>хълма</a:t>
            </a:r>
            <a:r>
              <a:rPr lang="ru-RU" i="1" dirty="0"/>
              <a:t>, </a:t>
            </a:r>
            <a:r>
              <a:rPr lang="ru-RU" i="1" dirty="0" err="1"/>
              <a:t>процъфтявали</a:t>
            </a:r>
            <a:r>
              <a:rPr lang="ru-RU" i="1" dirty="0"/>
              <a:t> в </a:t>
            </a:r>
            <a:r>
              <a:rPr lang="ru-RU" i="1" dirty="0" err="1"/>
              <a:t>плодородната</a:t>
            </a:r>
            <a:r>
              <a:rPr lang="ru-RU" i="1" dirty="0"/>
              <a:t> </a:t>
            </a:r>
            <a:r>
              <a:rPr lang="ru-RU" i="1" dirty="0" err="1"/>
              <a:t>крайречна</a:t>
            </a:r>
            <a:r>
              <a:rPr lang="ru-RU" i="1" dirty="0"/>
              <a:t> долина </a:t>
            </a:r>
            <a:r>
              <a:rPr lang="ru-RU" i="1" dirty="0" err="1"/>
              <a:t>през</a:t>
            </a:r>
            <a:r>
              <a:rPr lang="ru-RU" i="1" dirty="0"/>
              <a:t> 1-4 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550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Стария </a:t>
            </a:r>
            <a:r>
              <a:rPr lang="bg-BG" dirty="0" err="1" smtClean="0"/>
              <a:t>перперикон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671011"/>
            <a:ext cx="3657600" cy="2430378"/>
          </a:xfrm>
        </p:spPr>
      </p:pic>
    </p:spTree>
    <p:extLst>
      <p:ext uri="{BB962C8B-B14F-4D97-AF65-F5344CB8AC3E}">
        <p14:creationId xmlns:p14="http://schemas.microsoft.com/office/powerpoint/2010/main" val="16455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</a:t>
            </a:r>
            <a:endParaRPr lang="bg-BG" dirty="0"/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/>
              <a:t>Името</a:t>
            </a:r>
            <a:r>
              <a:rPr lang="ru-RU" dirty="0"/>
              <a:t> </a:t>
            </a:r>
            <a:r>
              <a:rPr lang="ru-RU" dirty="0" err="1"/>
              <a:t>Перперикон</a:t>
            </a:r>
            <a:r>
              <a:rPr lang="ru-RU" dirty="0"/>
              <a:t> (</a:t>
            </a:r>
            <a:r>
              <a:rPr lang="ru-RU" dirty="0" err="1"/>
              <a:t>Хиперперакион</a:t>
            </a:r>
            <a:r>
              <a:rPr lang="ru-RU" dirty="0"/>
              <a:t>) е известно от </a:t>
            </a:r>
            <a:r>
              <a:rPr lang="ru-RU" dirty="0" err="1"/>
              <a:t>средновековни</a:t>
            </a:r>
            <a:r>
              <a:rPr lang="ru-RU" dirty="0"/>
              <a:t> </a:t>
            </a:r>
            <a:r>
              <a:rPr lang="ru-RU" dirty="0" err="1"/>
              <a:t>текстове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обозначене</a:t>
            </a:r>
            <a:r>
              <a:rPr lang="ru-RU" dirty="0"/>
              <a:t> и на </a:t>
            </a:r>
            <a:r>
              <a:rPr lang="ru-RU" dirty="0" err="1"/>
              <a:t>епископията</a:t>
            </a:r>
            <a:r>
              <a:rPr lang="ru-RU" dirty="0"/>
              <a:t>, и на </a:t>
            </a:r>
            <a:r>
              <a:rPr lang="ru-RU" dirty="0" err="1"/>
              <a:t>крепостта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на </a:t>
            </a:r>
            <a:r>
              <a:rPr lang="ru-RU" dirty="0" err="1"/>
              <a:t>най-високата</a:t>
            </a:r>
            <a:r>
              <a:rPr lang="ru-RU" dirty="0"/>
              <a:t> </a:t>
            </a:r>
            <a:r>
              <a:rPr lang="ru-RU" dirty="0" err="1"/>
              <a:t>тераса</a:t>
            </a:r>
            <a:r>
              <a:rPr lang="ru-RU" dirty="0"/>
              <a:t> на </a:t>
            </a:r>
            <a:r>
              <a:rPr lang="ru-RU" dirty="0" err="1"/>
              <a:t>възвишението</a:t>
            </a:r>
            <a:r>
              <a:rPr lang="ru-RU" dirty="0"/>
              <a:t>. От </a:t>
            </a:r>
            <a:r>
              <a:rPr lang="ru-RU" dirty="0" err="1"/>
              <a:t>нея</a:t>
            </a:r>
            <a:r>
              <a:rPr lang="ru-RU" dirty="0"/>
              <a:t> е </a:t>
            </a:r>
            <a:r>
              <a:rPr lang="ru-RU" dirty="0" err="1"/>
              <a:t>запазена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 </a:t>
            </a:r>
            <a:r>
              <a:rPr lang="ru-RU" b="1" dirty="0" err="1"/>
              <a:t>осмостенна</a:t>
            </a:r>
            <a:r>
              <a:rPr lang="ru-RU" b="1" dirty="0"/>
              <a:t> </a:t>
            </a:r>
            <a:r>
              <a:rPr lang="ru-RU" b="1" dirty="0" err="1"/>
              <a:t>кула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издига</a:t>
            </a:r>
            <a:r>
              <a:rPr lang="ru-RU" dirty="0"/>
              <a:t> </a:t>
            </a:r>
            <a:r>
              <a:rPr lang="ru-RU" dirty="0" err="1"/>
              <a:t>величествено</a:t>
            </a:r>
            <a:r>
              <a:rPr lang="ru-RU" dirty="0"/>
              <a:t> над </a:t>
            </a:r>
            <a:r>
              <a:rPr lang="ru-RU" dirty="0" err="1"/>
              <a:t>цялата</a:t>
            </a:r>
            <a:r>
              <a:rPr lang="ru-RU" dirty="0"/>
              <a:t> </a:t>
            </a:r>
            <a:r>
              <a:rPr lang="ru-RU" dirty="0" err="1"/>
              <a:t>околност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</a:t>
            </a:r>
            <a:r>
              <a:rPr lang="ru-RU" dirty="0" err="1"/>
              <a:t>онова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своето</a:t>
            </a:r>
            <a:r>
              <a:rPr lang="ru-RU" dirty="0"/>
              <a:t> отминало великолепие </a:t>
            </a:r>
            <a:r>
              <a:rPr lang="ru-RU" dirty="0" err="1"/>
              <a:t>вълнува</a:t>
            </a:r>
            <a:r>
              <a:rPr lang="ru-RU" dirty="0"/>
              <a:t> </a:t>
            </a:r>
            <a:r>
              <a:rPr lang="ru-RU" dirty="0" err="1"/>
              <a:t>въображението</a:t>
            </a:r>
            <a:r>
              <a:rPr lang="ru-RU" dirty="0"/>
              <a:t> по неповторим начин, е </a:t>
            </a:r>
            <a:r>
              <a:rPr lang="ru-RU" dirty="0" err="1"/>
              <a:t>врязаният</a:t>
            </a:r>
            <a:r>
              <a:rPr lang="ru-RU" dirty="0"/>
              <a:t> в </a:t>
            </a:r>
            <a:r>
              <a:rPr lang="ru-RU" dirty="0" err="1"/>
              <a:t>скалния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г-образен </a:t>
            </a:r>
            <a:r>
              <a:rPr lang="ru-RU" b="1" dirty="0"/>
              <a:t>дворец</a:t>
            </a:r>
            <a:r>
              <a:rPr lang="ru-RU" dirty="0"/>
              <a:t>, </a:t>
            </a:r>
            <a:r>
              <a:rPr lang="ru-RU" dirty="0" err="1"/>
              <a:t>дълъг</a:t>
            </a:r>
            <a:r>
              <a:rPr lang="ru-RU" dirty="0"/>
              <a:t> 80 м и широк 30 м. Той </a:t>
            </a:r>
            <a:r>
              <a:rPr lang="ru-RU" dirty="0" err="1"/>
              <a:t>представлява</a:t>
            </a:r>
            <a:r>
              <a:rPr lang="ru-RU" dirty="0"/>
              <a:t> сложен архитектурен комплекс от </a:t>
            </a:r>
            <a:r>
              <a:rPr lang="ru-RU" dirty="0" err="1"/>
              <a:t>стълбища</a:t>
            </a:r>
            <a:r>
              <a:rPr lang="ru-RU" dirty="0"/>
              <a:t>, </a:t>
            </a:r>
            <a:r>
              <a:rPr lang="ru-RU" dirty="0" err="1"/>
              <a:t>коридори</a:t>
            </a:r>
            <a:r>
              <a:rPr lang="ru-RU" dirty="0"/>
              <a:t> и </a:t>
            </a:r>
            <a:r>
              <a:rPr lang="ru-RU" dirty="0" err="1"/>
              <a:t>зали</a:t>
            </a:r>
            <a:r>
              <a:rPr lang="ru-RU" dirty="0"/>
              <a:t>. В </a:t>
            </a:r>
            <a:r>
              <a:rPr lang="ru-RU" dirty="0" err="1"/>
              <a:t>средата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тронната</a:t>
            </a:r>
            <a:r>
              <a:rPr lang="ru-RU" dirty="0"/>
              <a:t> зала с останки от </a:t>
            </a:r>
            <a:r>
              <a:rPr lang="ru-RU" b="1" dirty="0" err="1"/>
              <a:t>каменен</a:t>
            </a:r>
            <a:r>
              <a:rPr lang="ru-RU" b="1" dirty="0"/>
              <a:t> трон</a:t>
            </a:r>
            <a:r>
              <a:rPr lang="ru-RU" dirty="0"/>
              <a:t>. До </a:t>
            </a:r>
            <a:r>
              <a:rPr lang="ru-RU" dirty="0" err="1"/>
              <a:t>този</a:t>
            </a:r>
            <a:r>
              <a:rPr lang="ru-RU" dirty="0"/>
              <a:t> дворец,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най-високата</a:t>
            </a:r>
            <a:r>
              <a:rPr lang="ru-RU" dirty="0"/>
              <a:t> </a:t>
            </a:r>
            <a:r>
              <a:rPr lang="ru-RU" dirty="0" err="1"/>
              <a:t>тераса</a:t>
            </a:r>
            <a:r>
              <a:rPr lang="ru-RU" dirty="0"/>
              <a:t> на </a:t>
            </a:r>
            <a:r>
              <a:rPr lang="ru-RU" dirty="0" err="1"/>
              <a:t>хълма</a:t>
            </a:r>
            <a:r>
              <a:rPr lang="ru-RU" dirty="0"/>
              <a:t>, </a:t>
            </a:r>
            <a:r>
              <a:rPr lang="ru-RU" dirty="0" err="1"/>
              <a:t>археолозите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проучили друга подобна </a:t>
            </a:r>
            <a:r>
              <a:rPr lang="ru-RU" dirty="0" err="1"/>
              <a:t>сграда</a:t>
            </a:r>
            <a:r>
              <a:rPr lang="ru-RU" dirty="0"/>
              <a:t>, </a:t>
            </a:r>
            <a:r>
              <a:rPr lang="ru-RU" dirty="0" err="1"/>
              <a:t>чието</a:t>
            </a:r>
            <a:r>
              <a:rPr lang="ru-RU" dirty="0"/>
              <a:t> предназначение </a:t>
            </a:r>
            <a:r>
              <a:rPr lang="ru-RU" dirty="0" err="1"/>
              <a:t>ще</a:t>
            </a:r>
            <a:r>
              <a:rPr lang="ru-RU" dirty="0"/>
              <a:t> стане ясно след </a:t>
            </a:r>
            <a:r>
              <a:rPr lang="ru-RU" dirty="0" err="1"/>
              <a:t>пълното</a:t>
            </a:r>
            <a:r>
              <a:rPr lang="ru-RU" dirty="0"/>
              <a:t> и </a:t>
            </a:r>
            <a:r>
              <a:rPr lang="ru-RU" dirty="0" err="1"/>
              <a:t>изследване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Внушителните</a:t>
            </a:r>
            <a:r>
              <a:rPr lang="ru-RU" dirty="0"/>
              <a:t> </a:t>
            </a:r>
            <a:r>
              <a:rPr lang="ru-RU" dirty="0" err="1"/>
              <a:t>размери</a:t>
            </a:r>
            <a:r>
              <a:rPr lang="ru-RU" dirty="0"/>
              <a:t> на </a:t>
            </a:r>
            <a:r>
              <a:rPr lang="ru-RU" dirty="0" err="1"/>
              <a:t>двореца</a:t>
            </a:r>
            <a:r>
              <a:rPr lang="ru-RU" dirty="0"/>
              <a:t> в </a:t>
            </a:r>
            <a:r>
              <a:rPr lang="ru-RU" dirty="0" err="1"/>
              <a:t>Перперикон</a:t>
            </a:r>
            <a:r>
              <a:rPr lang="ru-RU" dirty="0"/>
              <a:t> и </a:t>
            </a:r>
            <a:r>
              <a:rPr lang="ru-RU" dirty="0" err="1"/>
              <a:t>особеното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устройство, </a:t>
            </a:r>
            <a:r>
              <a:rPr lang="ru-RU" dirty="0" err="1"/>
              <a:t>доказват</a:t>
            </a:r>
            <a:r>
              <a:rPr lang="ru-RU" dirty="0"/>
              <a:t>, че е </a:t>
            </a:r>
            <a:r>
              <a:rPr lang="ru-RU" dirty="0" err="1"/>
              <a:t>имал</a:t>
            </a:r>
            <a:r>
              <a:rPr lang="ru-RU" dirty="0"/>
              <a:t> и религиозно предназначение, и </a:t>
            </a:r>
            <a:r>
              <a:rPr lang="ru-RU" dirty="0" err="1"/>
              <a:t>дават</a:t>
            </a:r>
            <a:r>
              <a:rPr lang="ru-RU" dirty="0"/>
              <a:t> основание на </a:t>
            </a:r>
            <a:r>
              <a:rPr lang="ru-RU" dirty="0" err="1"/>
              <a:t>изследователите</a:t>
            </a:r>
            <a:r>
              <a:rPr lang="ru-RU" dirty="0"/>
              <a:t> да </a:t>
            </a:r>
            <a:r>
              <a:rPr lang="ru-RU" dirty="0" err="1"/>
              <a:t>смятат</a:t>
            </a:r>
            <a:r>
              <a:rPr lang="ru-RU" dirty="0"/>
              <a:t>, че </a:t>
            </a:r>
            <a:r>
              <a:rPr lang="ru-RU" dirty="0" err="1"/>
              <a:t>това</a:t>
            </a:r>
            <a:r>
              <a:rPr lang="ru-RU" dirty="0"/>
              <a:t> е </a:t>
            </a:r>
            <a:r>
              <a:rPr lang="ru-RU" b="1" dirty="0" err="1"/>
              <a:t>прорицалището</a:t>
            </a:r>
            <a:r>
              <a:rPr lang="ru-RU" dirty="0"/>
              <a:t> и </a:t>
            </a:r>
            <a:r>
              <a:rPr lang="ru-RU" dirty="0" err="1"/>
              <a:t>прочутото</a:t>
            </a:r>
            <a:r>
              <a:rPr lang="ru-RU" dirty="0"/>
              <a:t> </a:t>
            </a:r>
            <a:r>
              <a:rPr lang="ru-RU" dirty="0" err="1"/>
              <a:t>светилище</a:t>
            </a:r>
            <a:r>
              <a:rPr lang="ru-RU" dirty="0"/>
              <a:t> на </a:t>
            </a:r>
            <a:r>
              <a:rPr lang="ru-RU" b="1" dirty="0" err="1"/>
              <a:t>древногръцкия</a:t>
            </a:r>
            <a:r>
              <a:rPr lang="ru-RU" b="1" dirty="0"/>
              <a:t> бог Дионис</a:t>
            </a:r>
            <a:r>
              <a:rPr lang="ru-RU" dirty="0"/>
              <a:t>. </a:t>
            </a:r>
            <a:r>
              <a:rPr lang="ru-RU" dirty="0" err="1"/>
              <a:t>Същото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учените</a:t>
            </a:r>
            <a:r>
              <a:rPr lang="ru-RU" dirty="0"/>
              <a:t> от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търсят</a:t>
            </a:r>
            <a:r>
              <a:rPr lang="ru-RU" dirty="0"/>
              <a:t> на </a:t>
            </a:r>
            <a:r>
              <a:rPr lang="ru-RU" dirty="0" err="1"/>
              <a:t>различни</a:t>
            </a:r>
            <a:r>
              <a:rPr lang="ru-RU" dirty="0"/>
              <a:t> места в </a:t>
            </a:r>
            <a:r>
              <a:rPr lang="ru-RU" b="1" u="sng" dirty="0" err="1">
                <a:hlinkClick r:id="rId2"/>
              </a:rPr>
              <a:t>Родопите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легендите</a:t>
            </a:r>
            <a:r>
              <a:rPr lang="ru-RU" dirty="0"/>
              <a:t> в него </a:t>
            </a:r>
            <a:r>
              <a:rPr lang="ru-RU" dirty="0" err="1"/>
              <a:t>живеела</a:t>
            </a:r>
            <a:r>
              <a:rPr lang="ru-RU" dirty="0"/>
              <a:t> </a:t>
            </a:r>
            <a:r>
              <a:rPr lang="ru-RU" dirty="0" err="1"/>
              <a:t>прорицателка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при </a:t>
            </a:r>
            <a:r>
              <a:rPr lang="ru-RU" dirty="0" err="1"/>
              <a:t>посещението</a:t>
            </a:r>
            <a:r>
              <a:rPr lang="ru-RU" dirty="0"/>
              <a:t> на </a:t>
            </a:r>
            <a:r>
              <a:rPr lang="ru-RU" b="1" dirty="0" err="1"/>
              <a:t>Александър</a:t>
            </a:r>
            <a:r>
              <a:rPr lang="ru-RU" b="1" dirty="0"/>
              <a:t> </a:t>
            </a:r>
            <a:r>
              <a:rPr lang="ru-RU" b="1" dirty="0" err="1"/>
              <a:t>Македонски</a:t>
            </a:r>
            <a:r>
              <a:rPr lang="ru-RU" dirty="0"/>
              <a:t> </a:t>
            </a:r>
            <a:r>
              <a:rPr lang="ru-RU" dirty="0" err="1"/>
              <a:t>му</a:t>
            </a:r>
            <a:r>
              <a:rPr lang="ru-RU" dirty="0"/>
              <a:t> предсказала, че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създаде</a:t>
            </a:r>
            <a:r>
              <a:rPr lang="ru-RU" dirty="0"/>
              <a:t> огромна империя. Точно такова пророчество получил </a:t>
            </a:r>
            <a:r>
              <a:rPr lang="ru-RU" dirty="0" err="1"/>
              <a:t>няколко</a:t>
            </a:r>
            <a:r>
              <a:rPr lang="ru-RU" dirty="0"/>
              <a:t> столетия след </a:t>
            </a:r>
            <a:r>
              <a:rPr lang="ru-RU" dirty="0" err="1"/>
              <a:t>това</a:t>
            </a:r>
            <a:r>
              <a:rPr lang="ru-RU" dirty="0"/>
              <a:t>, но за своя </a:t>
            </a:r>
            <a:r>
              <a:rPr lang="ru-RU" dirty="0" err="1"/>
              <a:t>син</a:t>
            </a:r>
            <a:r>
              <a:rPr lang="ru-RU" dirty="0"/>
              <a:t>, </a:t>
            </a:r>
            <a:r>
              <a:rPr lang="ru-RU" dirty="0" err="1"/>
              <a:t>бащата</a:t>
            </a:r>
            <a:r>
              <a:rPr lang="ru-RU" dirty="0"/>
              <a:t> на </a:t>
            </a:r>
            <a:r>
              <a:rPr lang="ru-RU" dirty="0" err="1"/>
              <a:t>бъдещия</a:t>
            </a:r>
            <a:r>
              <a:rPr lang="ru-RU" dirty="0"/>
              <a:t> </a:t>
            </a:r>
            <a:r>
              <a:rPr lang="ru-RU" dirty="0" err="1"/>
              <a:t>римски</a:t>
            </a:r>
            <a:r>
              <a:rPr lang="ru-RU" dirty="0"/>
              <a:t> </a:t>
            </a:r>
            <a:r>
              <a:rPr lang="ru-RU" dirty="0" err="1"/>
              <a:t>император</a:t>
            </a:r>
            <a:r>
              <a:rPr lang="ru-RU" b="1" dirty="0" err="1"/>
              <a:t>Октавиан</a:t>
            </a:r>
            <a:r>
              <a:rPr lang="ru-RU" b="1" dirty="0"/>
              <a:t> Август.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Първите</a:t>
            </a:r>
            <a:r>
              <a:rPr lang="ru-RU" dirty="0"/>
              <a:t> </a:t>
            </a:r>
            <a:r>
              <a:rPr lang="ru-RU" dirty="0" err="1"/>
              <a:t>разкопки</a:t>
            </a:r>
            <a:r>
              <a:rPr lang="ru-RU" dirty="0"/>
              <a:t> на </a:t>
            </a:r>
            <a:r>
              <a:rPr lang="ru-RU" dirty="0" err="1"/>
              <a:t>Перперикон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направени</a:t>
            </a:r>
            <a:r>
              <a:rPr lang="ru-RU" dirty="0"/>
              <a:t> от </a:t>
            </a:r>
            <a:r>
              <a:rPr lang="ru-RU" dirty="0" err="1"/>
              <a:t>Стамен</a:t>
            </a:r>
            <a:r>
              <a:rPr lang="ru-RU" dirty="0"/>
              <a:t> Михайлов и Иван </a:t>
            </a:r>
            <a:r>
              <a:rPr lang="ru-RU" dirty="0" err="1"/>
              <a:t>Балкански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последните</a:t>
            </a:r>
            <a:r>
              <a:rPr lang="ru-RU" dirty="0"/>
              <a:t> </a:t>
            </a:r>
            <a:r>
              <a:rPr lang="ru-RU" dirty="0" err="1"/>
              <a:t>десетина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проучването</a:t>
            </a:r>
            <a:r>
              <a:rPr lang="ru-RU" dirty="0"/>
              <a:t> на Николай Овчаров </a:t>
            </a:r>
            <a:r>
              <a:rPr lang="ru-RU" dirty="0" err="1"/>
              <a:t>продължава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установява</a:t>
            </a:r>
            <a:r>
              <a:rPr lang="ru-RU" dirty="0"/>
              <a:t>, че по </a:t>
            </a:r>
            <a:r>
              <a:rPr lang="ru-RU" dirty="0" err="1"/>
              <a:t>полегатите</a:t>
            </a:r>
            <a:r>
              <a:rPr lang="ru-RU" dirty="0"/>
              <a:t> </a:t>
            </a:r>
            <a:r>
              <a:rPr lang="ru-RU" dirty="0" err="1"/>
              <a:t>склонове</a:t>
            </a:r>
            <a:r>
              <a:rPr lang="ru-RU" dirty="0"/>
              <a:t> на </a:t>
            </a:r>
            <a:r>
              <a:rPr lang="ru-RU" dirty="0" err="1"/>
              <a:t>хълма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врязани</a:t>
            </a:r>
            <a:r>
              <a:rPr lang="ru-RU" dirty="0"/>
              <a:t> в </a:t>
            </a:r>
            <a:r>
              <a:rPr lang="ru-RU" dirty="0" err="1"/>
              <a:t>скалата</a:t>
            </a:r>
            <a:r>
              <a:rPr lang="ru-RU" dirty="0"/>
              <a:t>, </a:t>
            </a:r>
            <a:r>
              <a:rPr lang="ru-RU" dirty="0" err="1"/>
              <a:t>макар</a:t>
            </a:r>
            <a:r>
              <a:rPr lang="ru-RU" dirty="0"/>
              <a:t> и </a:t>
            </a:r>
            <a:r>
              <a:rPr lang="ru-RU" dirty="0" err="1"/>
              <a:t>по-малки</a:t>
            </a:r>
            <a:r>
              <a:rPr lang="ru-RU" dirty="0"/>
              <a:t>, постройки. </a:t>
            </a:r>
            <a:r>
              <a:rPr lang="ru-RU" dirty="0" err="1"/>
              <a:t>Въз</a:t>
            </a:r>
            <a:r>
              <a:rPr lang="ru-RU" dirty="0"/>
              <a:t> основа на </a:t>
            </a:r>
            <a:r>
              <a:rPr lang="ru-RU" dirty="0" err="1"/>
              <a:t>проучванията</a:t>
            </a:r>
            <a:r>
              <a:rPr lang="ru-RU" dirty="0"/>
              <a:t> и </a:t>
            </a:r>
            <a:r>
              <a:rPr lang="ru-RU" dirty="0" err="1"/>
              <a:t>находките</a:t>
            </a:r>
            <a:r>
              <a:rPr lang="ru-RU" dirty="0"/>
              <a:t> той </a:t>
            </a:r>
            <a:r>
              <a:rPr lang="ru-RU" dirty="0" err="1"/>
              <a:t>изгражда</a:t>
            </a:r>
            <a:r>
              <a:rPr lang="ru-RU" dirty="0"/>
              <a:t> </a:t>
            </a:r>
            <a:r>
              <a:rPr lang="ru-RU" dirty="0" err="1"/>
              <a:t>тезата</a:t>
            </a:r>
            <a:r>
              <a:rPr lang="ru-RU" dirty="0"/>
              <a:t> си, че тук </a:t>
            </a:r>
            <a:r>
              <a:rPr lang="ru-RU" dirty="0" err="1"/>
              <a:t>още</a:t>
            </a:r>
            <a:r>
              <a:rPr lang="ru-RU" dirty="0"/>
              <a:t> в </a:t>
            </a:r>
            <a:r>
              <a:rPr lang="ru-RU" b="1" dirty="0" err="1"/>
              <a:t>къснатабронзова</a:t>
            </a:r>
            <a:r>
              <a:rPr lang="ru-RU" b="1" dirty="0"/>
              <a:t> </a:t>
            </a:r>
            <a:r>
              <a:rPr lang="ru-RU" b="1" dirty="0" err="1"/>
              <a:t>епоха</a:t>
            </a:r>
            <a:r>
              <a:rPr lang="ru-RU" dirty="0"/>
              <a:t> (XIV-XI в. пр. Хр.) е </a:t>
            </a:r>
            <a:r>
              <a:rPr lang="ru-RU" dirty="0" err="1"/>
              <a:t>процъфтявал</a:t>
            </a:r>
            <a:r>
              <a:rPr lang="ru-RU" dirty="0"/>
              <a:t> </a:t>
            </a:r>
            <a:r>
              <a:rPr lang="ru-RU" dirty="0" err="1"/>
              <a:t>тракийски</a:t>
            </a:r>
            <a:r>
              <a:rPr lang="ru-RU" dirty="0"/>
              <a:t> град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светилището</a:t>
            </a:r>
            <a:r>
              <a:rPr lang="ru-RU" dirty="0"/>
              <a:t> на бога Дионис.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Градът</a:t>
            </a:r>
            <a:r>
              <a:rPr lang="ru-RU" dirty="0"/>
              <a:t> </a:t>
            </a:r>
            <a:r>
              <a:rPr lang="ru-RU" dirty="0" err="1"/>
              <a:t>възникнал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по-ранно</a:t>
            </a:r>
            <a:r>
              <a:rPr lang="ru-RU" dirty="0"/>
              <a:t> поселение и </a:t>
            </a:r>
            <a:r>
              <a:rPr lang="ru-RU" b="1" dirty="0" err="1"/>
              <a:t>скално</a:t>
            </a:r>
            <a:r>
              <a:rPr lang="ru-RU" b="1" dirty="0"/>
              <a:t> </a:t>
            </a:r>
            <a:r>
              <a:rPr lang="ru-RU" b="1" dirty="0" err="1"/>
              <a:t>светилище</a:t>
            </a:r>
            <a:r>
              <a:rPr lang="ru-RU" dirty="0"/>
              <a:t>, </a:t>
            </a:r>
            <a:r>
              <a:rPr lang="ru-RU" dirty="0" err="1"/>
              <a:t>преживявал</a:t>
            </a:r>
            <a:r>
              <a:rPr lang="ru-RU" dirty="0"/>
              <a:t> </a:t>
            </a:r>
            <a:r>
              <a:rPr lang="ru-RU" dirty="0" err="1"/>
              <a:t>периоди</a:t>
            </a:r>
            <a:r>
              <a:rPr lang="ru-RU" dirty="0"/>
              <a:t> на </a:t>
            </a:r>
            <a:r>
              <a:rPr lang="ru-RU" dirty="0" err="1"/>
              <a:t>разцвет</a:t>
            </a:r>
            <a:r>
              <a:rPr lang="ru-RU" dirty="0"/>
              <a:t> и </a:t>
            </a:r>
            <a:r>
              <a:rPr lang="ru-RU" dirty="0" err="1"/>
              <a:t>злощастия</a:t>
            </a:r>
            <a:r>
              <a:rPr lang="ru-RU" dirty="0"/>
              <a:t> и </a:t>
            </a:r>
            <a:r>
              <a:rPr lang="ru-RU" dirty="0" err="1"/>
              <a:t>просъществувал</a:t>
            </a:r>
            <a:r>
              <a:rPr lang="ru-RU" dirty="0"/>
              <a:t> до XIV в.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37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390</Words>
  <Application>Microsoft Office PowerPoint</Application>
  <PresentationFormat>Презентация на цял екран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Изискани</vt:lpstr>
      <vt:lpstr>Перперикон </vt:lpstr>
      <vt:lpstr>Перперикон </vt:lpstr>
      <vt:lpstr>Разположение и описание </vt:lpstr>
      <vt:lpstr>История </vt:lpstr>
      <vt:lpstr>Обща информация и карта на местността</vt:lpstr>
      <vt:lpstr>Перперикон</vt:lpstr>
      <vt:lpstr>Още за перперикон </vt:lpstr>
      <vt:lpstr>Стария перперикон </vt:lpstr>
      <vt:lpstr>История</vt:lpstr>
      <vt:lpstr>KРАЙ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Перперикон</dc:title>
  <dc:creator>Student2</dc:creator>
  <cp:lastModifiedBy>Student2</cp:lastModifiedBy>
  <cp:revision>5</cp:revision>
  <dcterms:created xsi:type="dcterms:W3CDTF">2015-06-05T07:07:28Z</dcterms:created>
  <dcterms:modified xsi:type="dcterms:W3CDTF">2017-04-18T08:40:10Z</dcterms:modified>
</cp:coreProperties>
</file>