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1" r:id="rId8"/>
    <p:sldId id="262" r:id="rId9"/>
    <p:sldId id="264" r:id="rId10"/>
    <p:sldId id="274" r:id="rId11"/>
    <p:sldId id="265" r:id="rId12"/>
    <p:sldId id="266" r:id="rId13"/>
    <p:sldId id="267" r:id="rId14"/>
    <p:sldId id="269" r:id="rId15"/>
    <p:sldId id="268" r:id="rId16"/>
    <p:sldId id="270" r:id="rId17"/>
    <p:sldId id="271" r:id="rId18"/>
    <p:sldId id="275" r:id="rId19"/>
    <p:sldId id="276" r:id="rId20"/>
    <p:sldId id="277" r:id="rId21"/>
    <p:sldId id="278" r:id="rId22"/>
    <p:sldId id="279" r:id="rId23"/>
    <p:sldId id="272" r:id="rId24"/>
    <p:sldId id="273"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88" autoAdjust="0"/>
    <p:restoredTop sz="94624" autoAdjust="0"/>
  </p:normalViewPr>
  <p:slideViewPr>
    <p:cSldViewPr>
      <p:cViewPr varScale="1">
        <p:scale>
          <a:sx n="77" d="100"/>
          <a:sy n="77" d="100"/>
        </p:scale>
        <p:origin x="-94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7-04-19T15:49:35.292"/>
    </inkml:context>
    <inkml:brush xml:id="br0">
      <inkml:brushProperty name="width" value="0.03528" units="cm"/>
      <inkml:brushProperty name="height" value="0.03528" units="cm"/>
      <inkml:brushProperty name="fitToCurve" value="1"/>
      <inkml:brushProperty name="ignorePressure" value="1"/>
    </inkml:brush>
  </inkml:definitions>
  <inkml:trace contextRef="#ctx0" brushRef="#br0">122 171</inkml:trace>
  <inkml:trace contextRef="#ctx0" brushRef="#br0" timeOffset="760">0 0</inkml:trace>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7-04-19T15:49:25.494"/>
    </inkml:context>
    <inkml:brush xml:id="br0">
      <inkml:brushProperty name="width" value="0.03528" units="cm"/>
      <inkml:brushProperty name="height" value="0.03528" units="cm"/>
      <inkml:brushProperty name="fitToCurve" value="1"/>
      <inkml:brushProperty name="ignorePressure" value="1"/>
    </inkml:brush>
  </inkml:definitions>
  <inkml:trace contextRef="#ctx0" brushRef="#br0">0 0</inkml:trace>
</inkml:ink>
</file>

<file path=ppt/ink/ink3.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7-04-19T15:49:58.90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3818 24,'0'0,"-64"0,-34 0,-64 0,-64 0,-1 0,-97 0,32 0,0 0,130 0,65 38,32 1,65-39,-32 0,32 0,-33 0,1 38,32 1,-32-39,-1 0,-32 0,-32 77,0-39,32-38,0 39,-32-39,32 39,-32-1,97-38,-65 39,33-39,-33 77,33-77,-1 0,-31 38,31 1,1-39,-33 0,32 77,1-77,32 0,-65 0,33 38,32-38,-65 39,65-39,-65 39,33-1,-1 1,33-39,-32 115,32-76,-32-39,-33 77,65-77,0 77,-33 0,33 0,0-38,-32 38,32 39,0-1,0 1,0-39,0 77,0-77,0 39,0-39,0 0,0 0,0 39,0-39,32 0,-32-77,65 116,-65-78,0-38,33 0,-1 0,0 39,1-39,64 0,-32 0,32 38,-32-38,65 39,-66-39,34 0,-1 77,32-77,-31 0,-34 0,1 0,0 0,65 77,-66-77,66 0,0 39,-33-39,97 77,-32-77,0 38,65-38,32 116,-64-116,32 0,-65 0,-33 0,33-39,-64 39,-66 0,0 0,1 0,-1 0,-32 0,65 0,32 0,1 0,-1 0,-32 0,32 0,-32 0,32 0,-32 0,32-38,0-1,-65 1,66-1,-98-38,97 0,33 0,-33 0,-65 77,65-39,-64 1,-1 38,1-39,-33 1,32 38,-32-39,65 39,-33-39,1 1,31-1,-31 1,64-1,-65 1,1-1,-33 39,0-38,32-1,-32-38,0 38,0-38,0 39,0-78,0 39,-32 38,-1-76,-31 76,31 1,-32-78,33 78,0-40,-1 40,-32-39,65 77,-64-77,64 0,-65 77,0-77,33 77,-1-78,-32 40,1-1,-1-38,32 77,-32-77,33 77,-33-77,-32 38,65 39,-1-77,-32 77,-32-38,65 38,-1-39,1 1,-33-1,0 1,33-1,-98-38,130 77,-64 0,-1-39,65 1,-65 38,32 0,-31 0,31-77,-32 38,1 39,31-38,-32-1,33 1,0 38,32 0,-65 0,65 0,-33 0,1 0,-33 0,0 0,33 0,32 0,-32 0,32 0,-65 38,32-38</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4/20/2017</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4/20/2017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4/20/2017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4/20/2017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4/20/2017</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4/20/2017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4/20/2017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4/20/2017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4/20/2017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4/20/2017</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4/20/2017</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4/20/2017</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slide" Target="slide2.xml"/></Relationships>
</file>

<file path=ppt/slides/_rels/slide10.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slide" Target="slide11.xml"/><Relationship Id="rId1" Type="http://schemas.openxmlformats.org/officeDocument/2006/relationships/slideLayout" Target="../slideLayouts/slideLayout7.xml"/><Relationship Id="rId4" Type="http://schemas.openxmlformats.org/officeDocument/2006/relationships/image" Target="../media/image11.emf"/></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image" Target="../media/image14.emf"/><Relationship Id="rId2" Type="http://schemas.openxmlformats.org/officeDocument/2006/relationships/image" Target="../media/image12.jpeg"/><Relationship Id="rId1" Type="http://schemas.openxmlformats.org/officeDocument/2006/relationships/slideLayout" Target="../slideLayouts/slideLayout7.xml"/><Relationship Id="rId6" Type="http://schemas.openxmlformats.org/officeDocument/2006/relationships/customXml" Target="../ink/ink3.xml"/><Relationship Id="rId5" Type="http://schemas.openxmlformats.org/officeDocument/2006/relationships/image" Target="../media/image13.emf"/><Relationship Id="rId4" Type="http://schemas.openxmlformats.org/officeDocument/2006/relationships/customXml" Target="../ink/ink2.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24.xml"/><Relationship Id="rId7" Type="http://schemas.openxmlformats.org/officeDocument/2006/relationships/slide" Target="slide12.xml"/><Relationship Id="rId2"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slide" Target="slide9.xml"/><Relationship Id="rId5" Type="http://schemas.openxmlformats.org/officeDocument/2006/relationships/slide" Target="slide16.xml"/><Relationship Id="rId4" Type="http://schemas.openxmlformats.org/officeDocument/2006/relationships/slide" Target="slide19.xml"/><Relationship Id="rId9" Type="http://schemas.openxmlformats.org/officeDocument/2006/relationships/slide" Target="slide28.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video" Target="file:///F:\&#1087;&#1088;&#1077;&#1079;&#1077;&#1085;&#1090;&#1072;&#1094;&#1080;&#1080;\&#1053;&#1086;&#1074;&#1072;%20&#1087;&#1072;&#1087;&#1082;&#1072;\&#1053;&#1086;&#1074;&#1080;&#1090;&#1077;%20&#1089;&#1077;&#1076;&#1077;&#1084;%20&#1095;&#1091;&#1076;&#1077;&#1089;&#1072;%20&#1085;&#1072;%20&#1089;&#1074;&#1077;&#1090;&#1072;.mp4" TargetMode="Externa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
            <a:ext cx="7883377" cy="923330"/>
          </a:xfrm>
          <a:prstGeom prst="rect">
            <a:avLst/>
          </a:prstGeom>
          <a:noFill/>
        </p:spPr>
        <p:txBody>
          <a:bodyPr wrap="none" lIns="91440" tIns="45720" rIns="91440" bIns="45720">
            <a:spAutoFit/>
          </a:bodyPr>
          <a:lstStyle/>
          <a:p>
            <a:pPr algn="ctr"/>
            <a:r>
              <a:rPr lang="bg-BG" sz="5400" b="1" cap="none" spc="0" dirty="0" smtClean="0">
                <a:ln w="10541" cmpd="sng">
                  <a:solidFill>
                    <a:schemeClr val="accent1">
                      <a:shade val="88000"/>
                      <a:satMod val="110000"/>
                    </a:schemeClr>
                  </a:solidFill>
                  <a:prstDash val="solid"/>
                </a:ln>
                <a:solidFill>
                  <a:schemeClr val="bg1"/>
                </a:solidFill>
                <a:effectLst/>
              </a:rPr>
              <a:t>Новите чудеса на света</a:t>
            </a:r>
            <a:endParaRPr lang="en-US" sz="5400" b="1" cap="none" spc="0" dirty="0">
              <a:ln w="10541" cmpd="sng">
                <a:solidFill>
                  <a:schemeClr val="accent1">
                    <a:shade val="88000"/>
                    <a:satMod val="110000"/>
                  </a:schemeClr>
                </a:solidFill>
                <a:prstDash val="solid"/>
              </a:ln>
              <a:solidFill>
                <a:schemeClr val="bg1"/>
              </a:solidFill>
              <a:effectLst/>
            </a:endParaRPr>
          </a:p>
        </p:txBody>
      </p:sp>
      <p:pic>
        <p:nvPicPr>
          <p:cNvPr id="1026" name="Picture 2" descr="C:\Users\Веси\Desktop\200px-Petra_Jordan_BW_36.JPG"/>
          <p:cNvPicPr>
            <a:picLocks noChangeAspect="1" noChangeArrowheads="1"/>
          </p:cNvPicPr>
          <p:nvPr/>
        </p:nvPicPr>
        <p:blipFill>
          <a:blip r:embed="rId2" cstate="print"/>
          <a:srcRect/>
          <a:stretch>
            <a:fillRect/>
          </a:stretch>
        </p:blipFill>
        <p:spPr bwMode="auto">
          <a:xfrm>
            <a:off x="381000" y="1295400"/>
            <a:ext cx="2743200" cy="2286000"/>
          </a:xfrm>
          <a:prstGeom prst="rect">
            <a:avLst/>
          </a:prstGeom>
          <a:noFill/>
        </p:spPr>
      </p:pic>
      <p:pic>
        <p:nvPicPr>
          <p:cNvPr id="1027" name="Picture 3" descr="C:\Users\Веси\Desktop\200px-Redentor.jpg"/>
          <p:cNvPicPr>
            <a:picLocks noChangeAspect="1" noChangeArrowheads="1"/>
          </p:cNvPicPr>
          <p:nvPr/>
        </p:nvPicPr>
        <p:blipFill>
          <a:blip r:embed="rId3" cstate="print"/>
          <a:srcRect/>
          <a:stretch>
            <a:fillRect/>
          </a:stretch>
        </p:blipFill>
        <p:spPr bwMode="auto">
          <a:xfrm>
            <a:off x="2362200" y="4114800"/>
            <a:ext cx="1828800" cy="2286000"/>
          </a:xfrm>
          <a:prstGeom prst="rect">
            <a:avLst/>
          </a:prstGeom>
          <a:noFill/>
        </p:spPr>
      </p:pic>
      <p:pic>
        <p:nvPicPr>
          <p:cNvPr id="1028" name="Picture 4" descr="C:\Users\Веси\Desktop\200px-Peru_Machu_Picchu_Sunrise.jpg"/>
          <p:cNvPicPr>
            <a:picLocks noChangeAspect="1" noChangeArrowheads="1"/>
          </p:cNvPicPr>
          <p:nvPr/>
        </p:nvPicPr>
        <p:blipFill>
          <a:blip r:embed="rId4" cstate="print"/>
          <a:srcRect/>
          <a:stretch>
            <a:fillRect/>
          </a:stretch>
        </p:blipFill>
        <p:spPr bwMode="auto">
          <a:xfrm>
            <a:off x="304800" y="4114800"/>
            <a:ext cx="1828800" cy="2286000"/>
          </a:xfrm>
          <a:prstGeom prst="rect">
            <a:avLst/>
          </a:prstGeom>
          <a:noFill/>
        </p:spPr>
      </p:pic>
      <p:pic>
        <p:nvPicPr>
          <p:cNvPr id="1029" name="Picture 5" descr="C:\Users\Веси\Desktop\200px-Great_wall_of_china-mutianyu_4.JPG"/>
          <p:cNvPicPr>
            <a:picLocks noChangeAspect="1" noChangeArrowheads="1"/>
          </p:cNvPicPr>
          <p:nvPr/>
        </p:nvPicPr>
        <p:blipFill>
          <a:blip r:embed="rId5" cstate="print"/>
          <a:srcRect/>
          <a:stretch>
            <a:fillRect/>
          </a:stretch>
        </p:blipFill>
        <p:spPr bwMode="auto">
          <a:xfrm>
            <a:off x="3429000" y="1295400"/>
            <a:ext cx="2590800" cy="2209800"/>
          </a:xfrm>
          <a:prstGeom prst="rect">
            <a:avLst/>
          </a:prstGeom>
          <a:noFill/>
        </p:spPr>
      </p:pic>
      <p:pic>
        <p:nvPicPr>
          <p:cNvPr id="1030" name="Picture 6" descr="C:\Users\Веси\Desktop\200px-Colosseum-2003-07-09.jpg"/>
          <p:cNvPicPr>
            <a:picLocks noChangeAspect="1" noChangeArrowheads="1"/>
          </p:cNvPicPr>
          <p:nvPr/>
        </p:nvPicPr>
        <p:blipFill>
          <a:blip r:embed="rId6" cstate="print"/>
          <a:srcRect/>
          <a:stretch>
            <a:fillRect/>
          </a:stretch>
        </p:blipFill>
        <p:spPr bwMode="auto">
          <a:xfrm>
            <a:off x="6248400" y="1295400"/>
            <a:ext cx="2540000" cy="2209800"/>
          </a:xfrm>
          <a:prstGeom prst="rect">
            <a:avLst/>
          </a:prstGeom>
          <a:noFill/>
        </p:spPr>
      </p:pic>
      <p:pic>
        <p:nvPicPr>
          <p:cNvPr id="1031" name="Picture 7" descr="C:\Users\Веси\Desktop\Taj_Mahal_(south_view,_2006).jpg"/>
          <p:cNvPicPr>
            <a:picLocks noChangeAspect="1" noChangeArrowheads="1"/>
          </p:cNvPicPr>
          <p:nvPr/>
        </p:nvPicPr>
        <p:blipFill>
          <a:blip r:embed="rId7" cstate="print"/>
          <a:srcRect/>
          <a:stretch>
            <a:fillRect/>
          </a:stretch>
        </p:blipFill>
        <p:spPr bwMode="auto">
          <a:xfrm>
            <a:off x="4419600" y="4114800"/>
            <a:ext cx="1828800" cy="2286000"/>
          </a:xfrm>
          <a:prstGeom prst="rect">
            <a:avLst/>
          </a:prstGeom>
          <a:noFill/>
        </p:spPr>
      </p:pic>
      <p:pic>
        <p:nvPicPr>
          <p:cNvPr id="1032" name="Picture 8" descr="C:\Users\Веси\Desktop\El_Castillo_en_Chichén_Itzá.jpg"/>
          <p:cNvPicPr>
            <a:picLocks noChangeAspect="1" noChangeArrowheads="1"/>
          </p:cNvPicPr>
          <p:nvPr/>
        </p:nvPicPr>
        <p:blipFill>
          <a:blip r:embed="rId8" cstate="print"/>
          <a:srcRect/>
          <a:stretch>
            <a:fillRect/>
          </a:stretch>
        </p:blipFill>
        <p:spPr bwMode="auto">
          <a:xfrm>
            <a:off x="6477000" y="4114800"/>
            <a:ext cx="2209800" cy="2286000"/>
          </a:xfrm>
          <a:prstGeom prst="rect">
            <a:avLst/>
          </a:prstGeom>
          <a:noFill/>
        </p:spPr>
      </p:pic>
      <p:sp>
        <p:nvSpPr>
          <p:cNvPr id="3" name="Стрелка надясно 2">
            <a:hlinkClick r:id="rId9" action="ppaction://hlinksldjump"/>
          </p:cNvPr>
          <p:cNvSpPr/>
          <p:nvPr/>
        </p:nvSpPr>
        <p:spPr>
          <a:xfrm>
            <a:off x="8073877" y="3553598"/>
            <a:ext cx="8382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24754"/>
          </a:xfrm>
          <a:prstGeom prst="rect">
            <a:avLst/>
          </a:prstGeom>
        </p:spPr>
        <p:txBody>
          <a:bodyPr wrap="square">
            <a:spAutoFit/>
          </a:bodyPr>
          <a:lstStyle/>
          <a:p>
            <a:r>
              <a:rPr lang="ru-RU" sz="2800" b="1" dirty="0" smtClean="0"/>
              <a:t>Петра</a:t>
            </a:r>
            <a:r>
              <a:rPr lang="ru-RU" sz="2800" dirty="0" smtClean="0"/>
              <a:t> е древен град в днешна Йордания, столица на набатеите. Разположен е в естествено укрепената планинска долина Вади Муса („Долината на Мойсей“) на източния склон на Уади Араба, на кръстопътя на главните търговски маршрути – към Газа на запад, Бостра и Дамаск на север, Ейлат на Червено море и Персийския залив от другата страна на пустинята.Непознат на западния свят в продължение на стотици години, розовочервеникавият град Петра някога процъфтявал като важна точка от древните търговски маршрути. Той е обграден от високи планини и е достъпен през тясно дефиле, а забележителните му, изсечени в скалите сгради са запазени непокътнати.</a:t>
            </a:r>
            <a:endParaRPr lang="ru-RU" sz="2800" dirty="0"/>
          </a:p>
        </p:txBody>
      </p:sp>
      <p:sp>
        <p:nvSpPr>
          <p:cNvPr id="3" name="Right Arrow 2">
            <a:hlinkClick r:id="rId2" action="ppaction://hlinksldjump"/>
          </p:cNvPr>
          <p:cNvSpPr/>
          <p:nvPr/>
        </p:nvSpPr>
        <p:spPr>
          <a:xfrm>
            <a:off x="7620000" y="5486400"/>
            <a:ext cx="1295400" cy="1219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mc:AlternateContent xmlns:mc="http://schemas.openxmlformats.org/markup-compatibility/2006">
        <mc:Choice xmlns:p14="http://schemas.microsoft.com/office/powerpoint/2010/main" Requires="p14">
          <p:contentPart p14:bwMode="auto" r:id="rId3">
            <p14:nvContentPartPr>
              <p14:cNvPr id="6146" name="Ink 2"/>
              <p14:cNvContentPartPr>
                <a14:cpLocks xmlns:a14="http://schemas.microsoft.com/office/drawing/2010/main" noRot="1" noChangeAspect="1" noEditPoints="1" noChangeArrowheads="1" noChangeShapeType="1"/>
              </p14:cNvContentPartPr>
              <p14:nvPr/>
            </p14:nvContentPartPr>
            <p14:xfrm>
              <a:off x="7912100" y="6197600"/>
              <a:ext cx="44450" cy="61913"/>
            </p14:xfrm>
          </p:contentPart>
        </mc:Choice>
        <mc:Fallback>
          <p:pic>
            <p:nvPicPr>
              <p:cNvPr id="6146" name="Ink 2"/>
              <p:cNvPicPr>
                <a:picLocks noRot="1" noChangeAspect="1" noEditPoints="1" noChangeArrowheads="1" noChangeShapeType="1"/>
              </p:cNvPicPr>
              <p:nvPr/>
            </p:nvPicPr>
            <p:blipFill>
              <a:blip r:embed="rId4"/>
              <a:stretch>
                <a:fillRect/>
              </a:stretch>
            </p:blipFill>
            <p:spPr>
              <a:xfrm>
                <a:off x="7905595" y="6191121"/>
                <a:ext cx="57460" cy="74872"/>
              </a:xfrm>
              <a:prstGeom prst="rect">
                <a:avLst/>
              </a:prstGeom>
            </p:spPr>
          </p:pic>
        </mc:Fallback>
      </mc:AlternateContent>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C:\Users\Веси\Desktop\330_01_i.jpg"/>
          <p:cNvPicPr>
            <a:picLocks noChangeAspect="1" noChangeArrowheads="1"/>
          </p:cNvPicPr>
          <p:nvPr/>
        </p:nvPicPr>
        <p:blipFill>
          <a:blip r:embed="rId2" cstate="print"/>
          <a:srcRect/>
          <a:stretch>
            <a:fillRect/>
          </a:stretch>
        </p:blipFill>
        <p:spPr bwMode="auto">
          <a:xfrm>
            <a:off x="0" y="0"/>
            <a:ext cx="9144000" cy="6934200"/>
          </a:xfrm>
          <a:prstGeom prst="rect">
            <a:avLst/>
          </a:prstGeom>
          <a:noFill/>
        </p:spPr>
      </p:pic>
      <p:sp>
        <p:nvSpPr>
          <p:cNvPr id="5" name="Right Arrow 4">
            <a:hlinkClick r:id="rId3" action="ppaction://hlinksldjump"/>
          </p:cNvPr>
          <p:cNvSpPr/>
          <p:nvPr/>
        </p:nvSpPr>
        <p:spPr>
          <a:xfrm>
            <a:off x="7239000" y="5562600"/>
            <a:ext cx="1447800" cy="129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mc:AlternateContent xmlns:mc="http://schemas.openxmlformats.org/markup-compatibility/2006">
        <mc:Choice xmlns:p14="http://schemas.microsoft.com/office/powerpoint/2010/main" Requires="p14">
          <p:contentPart p14:bwMode="auto" r:id="rId4">
            <p14:nvContentPartPr>
              <p14:cNvPr id="5124" name="Ink 4"/>
              <p14:cNvContentPartPr>
                <a14:cpLocks xmlns:a14="http://schemas.microsoft.com/office/drawing/2010/main" noRot="1" noChangeAspect="1" noEditPoints="1" noChangeArrowheads="1" noChangeShapeType="1"/>
              </p14:cNvContentPartPr>
              <p14:nvPr/>
            </p14:nvContentPartPr>
            <p14:xfrm>
              <a:off x="-2147483648" y="-2147483648"/>
              <a:ext cx="0" cy="0"/>
            </p14:xfrm>
          </p:contentPart>
        </mc:Choice>
        <mc:Fallback>
          <p:pic>
            <p:nvPicPr>
              <p:cNvPr id="5124" name="Ink 4"/>
              <p:cNvPicPr>
                <a:picLocks noRot="1" noChangeAspect="1" noEditPoints="1" noChangeArrowheads="1" noChangeShapeType="1"/>
              </p:cNvPicPr>
              <p:nvPr/>
            </p:nvPicPr>
            <p:blipFill>
              <a:blip r:embed="rId5"/>
              <a:stretch>
                <a:fillRect/>
              </a:stretch>
            </p:blipFill>
            <p:spPr>
              <a:xfrm>
                <a:off x="-2147483648" y="-2147483648"/>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5126" name="Ink 6"/>
              <p14:cNvContentPartPr>
                <a14:cpLocks xmlns:a14="http://schemas.microsoft.com/office/drawing/2010/main" noRot="1" noChangeAspect="1" noEditPoints="1" noChangeArrowheads="1" noChangeShapeType="1"/>
              </p14:cNvContentPartPr>
              <p14:nvPr/>
            </p14:nvContentPartPr>
            <p14:xfrm>
              <a:off x="3505200" y="4114800"/>
              <a:ext cx="2209800" cy="1239838"/>
            </p14:xfrm>
          </p:contentPart>
        </mc:Choice>
        <mc:Fallback>
          <p:pic>
            <p:nvPicPr>
              <p:cNvPr id="5126" name="Ink 6"/>
              <p:cNvPicPr>
                <a:picLocks noRot="1" noChangeAspect="1" noEditPoints="1" noChangeArrowheads="1" noChangeShapeType="1"/>
              </p:cNvPicPr>
              <p:nvPr/>
            </p:nvPicPr>
            <p:blipFill>
              <a:blip r:embed="rId7"/>
              <a:stretch>
                <a:fillRect/>
              </a:stretch>
            </p:blipFill>
            <p:spPr>
              <a:xfrm>
                <a:off x="3495839" y="4105440"/>
                <a:ext cx="2228521" cy="1258558"/>
              </a:xfrm>
              <a:prstGeom prst="rect">
                <a:avLst/>
              </a:prstGeom>
            </p:spPr>
          </p:pic>
        </mc:Fallback>
      </mc:AlternateContent>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Веси\Desktop\imgr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Rectangle 4"/>
          <p:cNvSpPr/>
          <p:nvPr/>
        </p:nvSpPr>
        <p:spPr>
          <a:xfrm>
            <a:off x="152400" y="5715000"/>
            <a:ext cx="6920998" cy="923330"/>
          </a:xfrm>
          <a:prstGeom prst="rect">
            <a:avLst/>
          </a:prstGeom>
          <a:noFill/>
        </p:spPr>
        <p:txBody>
          <a:bodyPr wrap="none" lIns="91440" tIns="45720" rIns="91440" bIns="45720">
            <a:spAutoFit/>
          </a:bodyPr>
          <a:lstStyle/>
          <a:p>
            <a:pPr algn="ctr"/>
            <a:r>
              <a:rPr lang="bg-BG" sz="5400" b="1" cap="none" spc="0" dirty="0" smtClean="0">
                <a:ln w="10541" cmpd="sng">
                  <a:solidFill>
                    <a:schemeClr val="accent1">
                      <a:shade val="88000"/>
                      <a:satMod val="110000"/>
                    </a:schemeClr>
                  </a:solidFill>
                  <a:prstDash val="solid"/>
                </a:ln>
                <a:solidFill>
                  <a:schemeClr val="bg1"/>
                </a:solidFill>
                <a:effectLst/>
              </a:rPr>
              <a:t>Статуята на Христос</a:t>
            </a:r>
            <a:endParaRPr lang="en-US" sz="5400" b="1" cap="none" spc="0" dirty="0">
              <a:ln w="10541" cmpd="sng">
                <a:solidFill>
                  <a:schemeClr val="accent1">
                    <a:shade val="88000"/>
                    <a:satMod val="110000"/>
                  </a:schemeClr>
                </a:solidFill>
                <a:prstDash val="solid"/>
              </a:ln>
              <a:solidFill>
                <a:schemeClr val="bg1"/>
              </a:solidFill>
              <a:effectLst/>
            </a:endParaRPr>
          </a:p>
        </p:txBody>
      </p:sp>
      <p:sp>
        <p:nvSpPr>
          <p:cNvPr id="6" name="Right Arrow 5">
            <a:hlinkClick r:id="rId3" action="ppaction://hlinksldjump"/>
          </p:cNvPr>
          <p:cNvSpPr/>
          <p:nvPr/>
        </p:nvSpPr>
        <p:spPr>
          <a:xfrm>
            <a:off x="152400" y="152400"/>
            <a:ext cx="1524000" cy="1447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24754"/>
          </a:xfrm>
          <a:prstGeom prst="rect">
            <a:avLst/>
          </a:prstGeom>
        </p:spPr>
        <p:txBody>
          <a:bodyPr wrap="square">
            <a:spAutoFit/>
          </a:bodyPr>
          <a:lstStyle/>
          <a:p>
            <a:r>
              <a:rPr lang="ru-RU" sz="2800" b="1" dirty="0" smtClean="0"/>
              <a:t>Статуята на Христос Спасителя</a:t>
            </a:r>
            <a:r>
              <a:rPr lang="ru-RU" sz="2800" dirty="0" smtClean="0"/>
              <a:t> (на португалски: </a:t>
            </a:r>
            <a:r>
              <a:rPr lang="ru-RU" sz="2800" i="1" dirty="0" smtClean="0"/>
              <a:t>Cristo Redentor</a:t>
            </a:r>
            <a:r>
              <a:rPr lang="ru-RU" sz="2800" dirty="0" smtClean="0"/>
              <a:t>), посветена на Иисус Христос, е сред основните забележителности в Рио де Жанейро, Бразилия.</a:t>
            </a:r>
          </a:p>
          <a:p>
            <a:r>
              <a:rPr lang="ru-RU" sz="2800" dirty="0" smtClean="0"/>
              <a:t>Висока е 39,6 m (заедно с 9,5 m пиедестал), широка 53 m, тежи 1000 t. Изградена е от железобетон и е облицована със стеатит (талкохлорит), устойчив на външни въздействия. Построена е в периода 1922 – 1931 г. Разположена е на високия 710 m хълм Корковадо в предградията на града. Допълнителната височина на хълма превръща този съвременен колос в символ на християнството и главна забележителност на Рио де Жанейро и Бразилия.</a:t>
            </a:r>
            <a:endParaRPr lang="ru-RU" sz="2800" dirty="0"/>
          </a:p>
        </p:txBody>
      </p:sp>
      <p:sp>
        <p:nvSpPr>
          <p:cNvPr id="3" name="Right Arrow 2">
            <a:hlinkClick r:id="rId2" action="ppaction://hlinksldjump"/>
          </p:cNvPr>
          <p:cNvSpPr/>
          <p:nvPr/>
        </p:nvSpPr>
        <p:spPr>
          <a:xfrm>
            <a:off x="7391400" y="5410200"/>
            <a:ext cx="12192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Веси\Desktop\imgres.jpg"/>
          <p:cNvPicPr>
            <a:picLocks noChangeAspect="1" noChangeArrowheads="1"/>
          </p:cNvPicPr>
          <p:nvPr/>
        </p:nvPicPr>
        <p:blipFill>
          <a:blip r:embed="rId2" cstate="print"/>
          <a:srcRect/>
          <a:stretch>
            <a:fillRect/>
          </a:stretch>
        </p:blipFill>
        <p:spPr bwMode="auto">
          <a:xfrm>
            <a:off x="0" y="0"/>
            <a:ext cx="9155784" cy="6858000"/>
          </a:xfrm>
          <a:prstGeom prst="rect">
            <a:avLst/>
          </a:prstGeom>
          <a:noFill/>
        </p:spPr>
      </p:pic>
      <p:sp>
        <p:nvSpPr>
          <p:cNvPr id="3" name="Right Arrow 2">
            <a:hlinkClick r:id="rId3" action="ppaction://hlinksldjump"/>
          </p:cNvPr>
          <p:cNvSpPr/>
          <p:nvPr/>
        </p:nvSpPr>
        <p:spPr>
          <a:xfrm>
            <a:off x="6705600" y="5105400"/>
            <a:ext cx="1676400" cy="152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229600" cy="5693866"/>
          </a:xfrm>
          <a:prstGeom prst="rect">
            <a:avLst/>
          </a:prstGeom>
        </p:spPr>
        <p:txBody>
          <a:bodyPr wrap="square">
            <a:spAutoFit/>
          </a:bodyPr>
          <a:lstStyle/>
          <a:p>
            <a:r>
              <a:rPr lang="ru-RU" sz="2800" dirty="0" smtClean="0"/>
              <a:t>Статуята тържествено е открита за посетители на 12 октомври 1931 г.</a:t>
            </a:r>
          </a:p>
          <a:p>
            <a:r>
              <a:rPr lang="ru-RU" sz="2800" dirty="0" smtClean="0"/>
              <a:t>На 7 юли 2007 г. в Лисабон статуята е включена в списъка на Новите седем чудеса на света в проекта на швейцарската фондация New7Wonders Foundation.</a:t>
            </a:r>
          </a:p>
          <a:p>
            <a:r>
              <a:rPr lang="ru-RU" sz="2800" dirty="0" smtClean="0"/>
              <a:t>Статуята на Христос Спасителя с разперени ръце се извисява над град Рио де Жанейро. Туристите могат да стигнат до основата на статуята с автомобил, железница или по пешеходен маршрут. Изгледът към прострелия се в нозете им град, искрящото море, далечните хълмове и планинските върхове е незабравим.</a:t>
            </a:r>
            <a:endParaRPr lang="ru-RU" sz="2800" dirty="0"/>
          </a:p>
        </p:txBody>
      </p:sp>
      <p:sp>
        <p:nvSpPr>
          <p:cNvPr id="3" name="Right Arrow 2">
            <a:hlinkClick r:id="rId2" action="ppaction://hlinksldjump"/>
          </p:cNvPr>
          <p:cNvSpPr/>
          <p:nvPr/>
        </p:nvSpPr>
        <p:spPr>
          <a:xfrm>
            <a:off x="7162800" y="5334000"/>
            <a:ext cx="1447800" cy="129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Веси\Desktop\imgres.jpg"/>
          <p:cNvPicPr>
            <a:picLocks noChangeAspect="1" noChangeArrowheads="1"/>
          </p:cNvPicPr>
          <p:nvPr/>
        </p:nvPicPr>
        <p:blipFill>
          <a:blip r:embed="rId2" cstate="print"/>
          <a:srcRect/>
          <a:stretch>
            <a:fillRect/>
          </a:stretch>
        </p:blipFill>
        <p:spPr bwMode="auto">
          <a:xfrm>
            <a:off x="0" y="0"/>
            <a:ext cx="9160656" cy="6858000"/>
          </a:xfrm>
          <a:prstGeom prst="rect">
            <a:avLst/>
          </a:prstGeom>
          <a:noFill/>
        </p:spPr>
      </p:pic>
      <p:sp>
        <p:nvSpPr>
          <p:cNvPr id="3" name="Rectangle 2"/>
          <p:cNvSpPr/>
          <p:nvPr/>
        </p:nvSpPr>
        <p:spPr>
          <a:xfrm>
            <a:off x="152400" y="5715000"/>
            <a:ext cx="4148764" cy="923330"/>
          </a:xfrm>
          <a:prstGeom prst="rect">
            <a:avLst/>
          </a:prstGeom>
          <a:noFill/>
        </p:spPr>
        <p:txBody>
          <a:bodyPr wrap="none" lIns="91440" tIns="45720" rIns="91440" bIns="45720">
            <a:spAutoFit/>
          </a:bodyPr>
          <a:lstStyle/>
          <a:p>
            <a:pPr algn="ctr"/>
            <a:r>
              <a:rPr lang="bg-BG" sz="5400" b="1" cap="none" spc="0" dirty="0" smtClean="0">
                <a:ln w="10541" cmpd="sng">
                  <a:solidFill>
                    <a:schemeClr val="accent1">
                      <a:shade val="88000"/>
                      <a:satMod val="110000"/>
                    </a:schemeClr>
                  </a:solidFill>
                  <a:prstDash val="solid"/>
                </a:ln>
                <a:solidFill>
                  <a:schemeClr val="bg1"/>
                </a:solidFill>
                <a:effectLst/>
              </a:rPr>
              <a:t>Мачу Пикчу</a:t>
            </a:r>
            <a:endParaRPr lang="en-US" sz="5400" b="1" cap="none" spc="0" dirty="0">
              <a:ln w="10541" cmpd="sng">
                <a:solidFill>
                  <a:schemeClr val="accent1">
                    <a:shade val="88000"/>
                    <a:satMod val="110000"/>
                  </a:schemeClr>
                </a:solidFill>
                <a:prstDash val="solid"/>
              </a:ln>
              <a:solidFill>
                <a:schemeClr val="bg1"/>
              </a:solidFill>
              <a:effectLst/>
            </a:endParaRPr>
          </a:p>
        </p:txBody>
      </p:sp>
      <p:sp>
        <p:nvSpPr>
          <p:cNvPr id="4" name="Right Arrow 3">
            <a:hlinkClick r:id="rId3" action="ppaction://hlinksldjump"/>
          </p:cNvPr>
          <p:cNvSpPr/>
          <p:nvPr/>
        </p:nvSpPr>
        <p:spPr>
          <a:xfrm>
            <a:off x="457200" y="228600"/>
            <a:ext cx="1371600" cy="152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79634" y="2967335"/>
            <a:ext cx="18473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Rectangle 3"/>
          <p:cNvSpPr/>
          <p:nvPr/>
        </p:nvSpPr>
        <p:spPr>
          <a:xfrm>
            <a:off x="4632034" y="3119735"/>
            <a:ext cx="18473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Rectangle 6"/>
          <p:cNvSpPr/>
          <p:nvPr/>
        </p:nvSpPr>
        <p:spPr>
          <a:xfrm>
            <a:off x="0" y="0"/>
            <a:ext cx="9144000" cy="6124754"/>
          </a:xfrm>
          <a:prstGeom prst="rect">
            <a:avLst/>
          </a:prstGeom>
        </p:spPr>
        <p:txBody>
          <a:bodyPr wrap="square">
            <a:spAutoFit/>
          </a:bodyPr>
          <a:lstStyle/>
          <a:p>
            <a:r>
              <a:rPr lang="ru-RU" sz="2800" dirty="0" smtClean="0"/>
              <a:t>Мачу Пикчу (буквално „стар връх“) понякога е наричан „изгубеният град на инките“. Този град е бил създаден като свещен планински дом на великия управник на инките Пачакути, столетие преди превземането му от Испанската империя – около 1440 г., и функционирал до 1532 г., когато испанците са нападнали империята на инките. През 1532 г. всички негови жители тайнственно са изчезнали.</a:t>
            </a:r>
          </a:p>
          <a:p>
            <a:r>
              <a:rPr lang="ru-RU" sz="2800" dirty="0" smtClean="0"/>
              <a:t>Градът е разположен на върха на планински хребет на височина 2057 метра над долината на река Урубамба на територията на днешно Перу. Със своите скромни размери Мачу Пикчу не може да претендира за звание на голям град – в него има не повече от 200 сгради</a:t>
            </a:r>
            <a:endParaRPr lang="ru-RU" sz="2800" dirty="0"/>
          </a:p>
        </p:txBody>
      </p:sp>
      <p:sp>
        <p:nvSpPr>
          <p:cNvPr id="9" name="Right Arrow 8">
            <a:hlinkClick r:id="rId2" action="ppaction://hlinksldjump"/>
          </p:cNvPr>
          <p:cNvSpPr/>
          <p:nvPr/>
        </p:nvSpPr>
        <p:spPr>
          <a:xfrm>
            <a:off x="7772400" y="5486400"/>
            <a:ext cx="1371600" cy="1371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839200" cy="4832092"/>
          </a:xfrm>
          <a:prstGeom prst="rect">
            <a:avLst/>
          </a:prstGeom>
        </p:spPr>
        <p:txBody>
          <a:bodyPr wrap="square">
            <a:spAutoFit/>
          </a:bodyPr>
          <a:lstStyle/>
          <a:p>
            <a:r>
              <a:rPr lang="ru-RU" sz="2800" dirty="0" smtClean="0"/>
              <a:t>Това са главно храмове, жилища, складове и други помещения за обществени нужди. По-голямата част са направени от добре обработени камъни, плътно снадени един с друг. Предполага се, че в града и околностите са живели около 1200 души, които са се кланяли там на бога на Слънцето Инти и са отглеждали селскостопански култури на тераси. Повече от 400 години този град е бил забравен. Открит е отново от американския изследовател от Йейлския университет професор Хайрем Бингхем на 24 юли 1911 г.</a:t>
            </a:r>
            <a:endParaRPr lang="bg-BG" sz="2800" dirty="0"/>
          </a:p>
        </p:txBody>
      </p:sp>
      <p:sp>
        <p:nvSpPr>
          <p:cNvPr id="3" name="Right Arrow 2">
            <a:hlinkClick r:id="rId2" action="ppaction://hlinksldjump"/>
          </p:cNvPr>
          <p:cNvSpPr/>
          <p:nvPr/>
        </p:nvSpPr>
        <p:spPr>
          <a:xfrm>
            <a:off x="5791200" y="5257800"/>
            <a:ext cx="1524000" cy="1371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Веси\Desktop\imgres.jpg"/>
          <p:cNvPicPr>
            <a:picLocks noChangeAspect="1" noChangeArrowheads="1"/>
          </p:cNvPicPr>
          <p:nvPr/>
        </p:nvPicPr>
        <p:blipFill>
          <a:blip r:embed="rId2" cstate="print"/>
          <a:srcRect/>
          <a:stretch>
            <a:fillRect/>
          </a:stretch>
        </p:blipFill>
        <p:spPr bwMode="auto">
          <a:xfrm>
            <a:off x="0" y="0"/>
            <a:ext cx="9186237" cy="6858000"/>
          </a:xfrm>
          <a:prstGeom prst="rect">
            <a:avLst/>
          </a:prstGeom>
          <a:noFill/>
        </p:spPr>
      </p:pic>
      <p:sp>
        <p:nvSpPr>
          <p:cNvPr id="3" name="Rectangle 2"/>
          <p:cNvSpPr/>
          <p:nvPr/>
        </p:nvSpPr>
        <p:spPr>
          <a:xfrm>
            <a:off x="228600" y="5715000"/>
            <a:ext cx="3754554" cy="923330"/>
          </a:xfrm>
          <a:prstGeom prst="rect">
            <a:avLst/>
          </a:prstGeom>
          <a:noFill/>
        </p:spPr>
        <p:txBody>
          <a:bodyPr wrap="none" lIns="91440" tIns="45720" rIns="91440" bIns="45720">
            <a:spAutoFit/>
          </a:bodyPr>
          <a:lstStyle/>
          <a:p>
            <a:pPr algn="ctr"/>
            <a:r>
              <a:rPr lang="bg-BG" sz="5400" b="1" dirty="0" smtClean="0">
                <a:ln w="10541" cmpd="sng">
                  <a:solidFill>
                    <a:schemeClr val="accent1">
                      <a:shade val="88000"/>
                      <a:satMod val="110000"/>
                    </a:schemeClr>
                  </a:solidFill>
                  <a:prstDash val="solid"/>
                </a:ln>
                <a:solidFill>
                  <a:schemeClr val="bg1"/>
                </a:solidFill>
              </a:rPr>
              <a:t>Чичен Ица</a:t>
            </a:r>
            <a:endParaRPr lang="en-US" sz="5400" b="1" cap="none" spc="0" dirty="0">
              <a:ln w="10541" cmpd="sng">
                <a:solidFill>
                  <a:schemeClr val="accent1">
                    <a:shade val="88000"/>
                    <a:satMod val="110000"/>
                  </a:schemeClr>
                </a:solidFill>
                <a:prstDash val="solid"/>
              </a:ln>
              <a:solidFill>
                <a:schemeClr val="bg1"/>
              </a:solidFill>
              <a:effectLst/>
            </a:endParaRPr>
          </a:p>
        </p:txBody>
      </p:sp>
      <p:sp>
        <p:nvSpPr>
          <p:cNvPr id="4" name="Right Arrow 3">
            <a:hlinkClick r:id="rId3" action="ppaction://hlinksldjump"/>
          </p:cNvPr>
          <p:cNvSpPr/>
          <p:nvPr/>
        </p:nvSpPr>
        <p:spPr>
          <a:xfrm>
            <a:off x="7010400" y="5257800"/>
            <a:ext cx="1752600" cy="1600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hlinkClick r:id="rId2" action="ppaction://hlinksldjump"/>
          </p:cNvPr>
          <p:cNvSpPr/>
          <p:nvPr/>
        </p:nvSpPr>
        <p:spPr>
          <a:xfrm>
            <a:off x="228600" y="914400"/>
            <a:ext cx="31242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2800" dirty="0" smtClean="0"/>
              <a:t>Великата китайска</a:t>
            </a:r>
          </a:p>
          <a:p>
            <a:pPr algn="ctr"/>
            <a:r>
              <a:rPr lang="bg-BG" sz="2800" dirty="0" smtClean="0"/>
              <a:t>стена</a:t>
            </a:r>
            <a:endParaRPr lang="bg-BG" sz="2800" dirty="0"/>
          </a:p>
        </p:txBody>
      </p:sp>
      <p:sp>
        <p:nvSpPr>
          <p:cNvPr id="3" name="Rectangle 2"/>
          <p:cNvSpPr/>
          <p:nvPr/>
        </p:nvSpPr>
        <p:spPr>
          <a:xfrm>
            <a:off x="1219200" y="0"/>
            <a:ext cx="7090404" cy="923330"/>
          </a:xfrm>
          <a:prstGeom prst="rect">
            <a:avLst/>
          </a:prstGeom>
          <a:noFill/>
        </p:spPr>
        <p:txBody>
          <a:bodyPr wrap="none" lIns="91440" tIns="45720" rIns="91440" bIns="45720">
            <a:spAutoFit/>
          </a:bodyPr>
          <a:lstStyle/>
          <a:p>
            <a:pPr algn="ctr"/>
            <a:r>
              <a:rPr lang="bg-BG" sz="5400" b="1" cap="none" spc="0" dirty="0" smtClean="0">
                <a:ln w="10541" cmpd="sng">
                  <a:solidFill>
                    <a:schemeClr val="accent1">
                      <a:shade val="88000"/>
                      <a:satMod val="110000"/>
                    </a:schemeClr>
                  </a:solidFill>
                  <a:prstDash val="solid"/>
                </a:ln>
                <a:solidFill>
                  <a:schemeClr val="bg1"/>
                </a:solidFill>
                <a:effectLst/>
              </a:rPr>
              <a:t>Избери информация</a:t>
            </a:r>
            <a:endParaRPr lang="en-US" sz="5400" b="1" cap="none" spc="0" dirty="0">
              <a:ln w="10541" cmpd="sng">
                <a:solidFill>
                  <a:schemeClr val="accent1">
                    <a:shade val="88000"/>
                    <a:satMod val="110000"/>
                  </a:schemeClr>
                </a:solidFill>
                <a:prstDash val="solid"/>
              </a:ln>
              <a:solidFill>
                <a:schemeClr val="bg1"/>
              </a:solidFill>
              <a:effectLst/>
            </a:endParaRPr>
          </a:p>
        </p:txBody>
      </p:sp>
      <p:sp>
        <p:nvSpPr>
          <p:cNvPr id="4" name="Rectangle 3">
            <a:hlinkClick r:id="rId3" action="ppaction://hlinksldjump"/>
          </p:cNvPr>
          <p:cNvSpPr/>
          <p:nvPr/>
        </p:nvSpPr>
        <p:spPr>
          <a:xfrm rot="10800000" flipV="1">
            <a:off x="2971800" y="5410200"/>
            <a:ext cx="31242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2800" dirty="0" smtClean="0"/>
              <a:t>Тадж Махал</a:t>
            </a:r>
          </a:p>
        </p:txBody>
      </p:sp>
      <p:sp>
        <p:nvSpPr>
          <p:cNvPr id="6" name="Rectangle 5">
            <a:hlinkClick r:id="rId4" action="ppaction://hlinksldjump"/>
          </p:cNvPr>
          <p:cNvSpPr/>
          <p:nvPr/>
        </p:nvSpPr>
        <p:spPr>
          <a:xfrm>
            <a:off x="5791200" y="2438400"/>
            <a:ext cx="31242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2800" dirty="0" smtClean="0"/>
              <a:t>Чичен Ица</a:t>
            </a:r>
          </a:p>
        </p:txBody>
      </p:sp>
      <p:sp>
        <p:nvSpPr>
          <p:cNvPr id="7" name="Rectangle 6">
            <a:hlinkClick r:id="rId5" action="ppaction://hlinksldjump"/>
          </p:cNvPr>
          <p:cNvSpPr/>
          <p:nvPr/>
        </p:nvSpPr>
        <p:spPr>
          <a:xfrm>
            <a:off x="5791200" y="914400"/>
            <a:ext cx="31242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2800" dirty="0" smtClean="0"/>
              <a:t>Мачу Пикчу</a:t>
            </a:r>
          </a:p>
        </p:txBody>
      </p:sp>
      <p:sp>
        <p:nvSpPr>
          <p:cNvPr id="8" name="Rectangle 7">
            <a:hlinkClick r:id="rId6" action="ppaction://hlinksldjump"/>
          </p:cNvPr>
          <p:cNvSpPr/>
          <p:nvPr/>
        </p:nvSpPr>
        <p:spPr>
          <a:xfrm>
            <a:off x="228600" y="2438400"/>
            <a:ext cx="31242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2800" dirty="0" smtClean="0"/>
              <a:t>Манастира в Петра</a:t>
            </a:r>
          </a:p>
        </p:txBody>
      </p:sp>
      <p:sp>
        <p:nvSpPr>
          <p:cNvPr id="9" name="Rectangle 8">
            <a:hlinkClick r:id="rId7" action="ppaction://hlinksldjump"/>
          </p:cNvPr>
          <p:cNvSpPr/>
          <p:nvPr/>
        </p:nvSpPr>
        <p:spPr>
          <a:xfrm>
            <a:off x="228600" y="3962400"/>
            <a:ext cx="31242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2800" dirty="0" smtClean="0"/>
              <a:t>Статуята на Христос</a:t>
            </a:r>
          </a:p>
        </p:txBody>
      </p:sp>
      <p:sp>
        <p:nvSpPr>
          <p:cNvPr id="10" name="Rectangle 9">
            <a:hlinkClick r:id="rId8" action="ppaction://hlinksldjump"/>
          </p:cNvPr>
          <p:cNvSpPr/>
          <p:nvPr/>
        </p:nvSpPr>
        <p:spPr>
          <a:xfrm rot="10800000" flipV="1">
            <a:off x="5791200" y="3962400"/>
            <a:ext cx="31242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2800" dirty="0" smtClean="0"/>
              <a:t>Колизеума</a:t>
            </a:r>
          </a:p>
        </p:txBody>
      </p:sp>
      <p:sp>
        <p:nvSpPr>
          <p:cNvPr id="14" name="Rectangle 13">
            <a:hlinkClick r:id="rId9" action="ppaction://hlinksldjump"/>
          </p:cNvPr>
          <p:cNvSpPr/>
          <p:nvPr/>
        </p:nvSpPr>
        <p:spPr>
          <a:xfrm>
            <a:off x="3429000" y="1828800"/>
            <a:ext cx="2209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smtClean="0"/>
              <a:t>ВИДЕО</a:t>
            </a:r>
            <a:endParaRPr lang="bg-BG"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10600" cy="4832092"/>
          </a:xfrm>
          <a:prstGeom prst="rect">
            <a:avLst/>
          </a:prstGeom>
        </p:spPr>
        <p:txBody>
          <a:bodyPr wrap="square">
            <a:spAutoFit/>
          </a:bodyPr>
          <a:lstStyle/>
          <a:p>
            <a:r>
              <a:rPr lang="ru-RU" sz="2800" b="1" dirty="0" smtClean="0"/>
              <a:t>Чичѐн Ица̀</a:t>
            </a:r>
            <a:r>
              <a:rPr lang="ru-RU" sz="2800" dirty="0" smtClean="0"/>
              <a:t> (на испански </a:t>
            </a:r>
            <a:r>
              <a:rPr lang="ru-RU" sz="2800" i="1" dirty="0" smtClean="0"/>
              <a:t>Chichén Itzá</a:t>
            </a:r>
            <a:r>
              <a:rPr lang="ru-RU" sz="2800" dirty="0" smtClean="0"/>
              <a:t>) е археологически обект, древен град, представлявал политически, културен и религиозен център на преписван на цивилизацията на маите преди идването на Христофор Колумб и намиращ се в северната част на полуостров Юкатан, Мексико. В превод на езика на местните племена името означава „Кладенецът на племето ица“. От друга страна </a:t>
            </a:r>
            <a:r>
              <a:rPr lang="ru-RU" sz="2800" i="1" dirty="0" smtClean="0"/>
              <a:t>ица</a:t>
            </a:r>
            <a:r>
              <a:rPr lang="ru-RU" sz="2800" dirty="0" smtClean="0"/>
              <a:t> на испански често е превеждано като „магьосниците на водата“.</a:t>
            </a:r>
            <a:endParaRPr lang="bg-BG" sz="2800" dirty="0"/>
          </a:p>
        </p:txBody>
      </p:sp>
      <p:sp>
        <p:nvSpPr>
          <p:cNvPr id="3" name="Right Arrow 2">
            <a:hlinkClick r:id="rId2" action="ppaction://hlinksldjump"/>
          </p:cNvPr>
          <p:cNvSpPr/>
          <p:nvPr/>
        </p:nvSpPr>
        <p:spPr>
          <a:xfrm>
            <a:off x="6324600" y="4648200"/>
            <a:ext cx="1905000" cy="1905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Веси\Desktop\imgr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Rectangle 2"/>
          <p:cNvSpPr/>
          <p:nvPr/>
        </p:nvSpPr>
        <p:spPr>
          <a:xfrm>
            <a:off x="4572000" y="152400"/>
            <a:ext cx="3798284" cy="923330"/>
          </a:xfrm>
          <a:prstGeom prst="rect">
            <a:avLst/>
          </a:prstGeom>
          <a:noFill/>
        </p:spPr>
        <p:txBody>
          <a:bodyPr wrap="none" lIns="91440" tIns="45720" rIns="91440" bIns="45720">
            <a:spAutoFit/>
          </a:bodyPr>
          <a:lstStyle/>
          <a:p>
            <a:pPr algn="ctr"/>
            <a:r>
              <a:rPr lang="bg-BG" sz="5400" b="1" dirty="0" smtClean="0">
                <a:ln w="10541" cmpd="sng">
                  <a:solidFill>
                    <a:schemeClr val="accent1">
                      <a:shade val="88000"/>
                      <a:satMod val="110000"/>
                    </a:schemeClr>
                  </a:solidFill>
                  <a:prstDash val="solid"/>
                </a:ln>
                <a:solidFill>
                  <a:schemeClr val="bg1"/>
                </a:solidFill>
              </a:rPr>
              <a:t>Колизеума</a:t>
            </a:r>
            <a:endParaRPr lang="en-US" sz="5400" b="1" cap="none" spc="0" dirty="0">
              <a:ln w="10541" cmpd="sng">
                <a:solidFill>
                  <a:schemeClr val="accent1">
                    <a:shade val="88000"/>
                    <a:satMod val="110000"/>
                  </a:schemeClr>
                </a:solidFill>
                <a:prstDash val="solid"/>
              </a:ln>
              <a:solidFill>
                <a:schemeClr val="bg1"/>
              </a:solidFill>
              <a:effectLst/>
            </a:endParaRPr>
          </a:p>
        </p:txBody>
      </p:sp>
      <p:sp>
        <p:nvSpPr>
          <p:cNvPr id="5" name="Right Arrow 4">
            <a:hlinkClick r:id="rId3" action="ppaction://hlinksldjump"/>
          </p:cNvPr>
          <p:cNvSpPr/>
          <p:nvPr/>
        </p:nvSpPr>
        <p:spPr>
          <a:xfrm>
            <a:off x="5943600" y="914400"/>
            <a:ext cx="2133600" cy="1828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15400" cy="5693866"/>
          </a:xfrm>
          <a:prstGeom prst="rect">
            <a:avLst/>
          </a:prstGeom>
        </p:spPr>
        <p:txBody>
          <a:bodyPr wrap="square">
            <a:spAutoFit/>
          </a:bodyPr>
          <a:lstStyle/>
          <a:p>
            <a:r>
              <a:rPr lang="ru-RU" sz="2800" dirty="0" smtClean="0"/>
              <a:t>Колизеума е най-пространният и най-великолепният от амфитеатрите в Древен Рим. Издига се в Рим, близо до двореца на Нерон Domus Aurea, който е построен след опожаряването на града през 64 г. Строежът на амфитеатъра отнема 10 години. Веспасиан започва работата през 72 г., а неговият син Тит го открива през 80 г. с тържествени игри, които продължават 100 дни. Счита се, че сградата е изцяло завършена от Домициан, брата на Тит. По време на игрите в чест откриването на Колизеума през 80 г. били избити повече от 5 000 животни: слонове, тигри, лъвове, лосове, хиени, хипопотами и жирафи.</a:t>
            </a:r>
            <a:endParaRPr lang="bg-BG" sz="2800" dirty="0"/>
          </a:p>
        </p:txBody>
      </p:sp>
      <p:sp>
        <p:nvSpPr>
          <p:cNvPr id="3" name="Right Arrow 2">
            <a:hlinkClick r:id="rId2" action="ppaction://hlinksldjump"/>
          </p:cNvPr>
          <p:cNvSpPr/>
          <p:nvPr/>
        </p:nvSpPr>
        <p:spPr>
          <a:xfrm>
            <a:off x="6858000" y="5181600"/>
            <a:ext cx="1371600" cy="1447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262979"/>
          </a:xfrm>
          <a:prstGeom prst="rect">
            <a:avLst/>
          </a:prstGeom>
        </p:spPr>
        <p:txBody>
          <a:bodyPr wrap="square">
            <a:spAutoFit/>
          </a:bodyPr>
          <a:lstStyle/>
          <a:p>
            <a:r>
              <a:rPr lang="ru-RU" sz="2800" dirty="0" smtClean="0"/>
              <a:t>В амфитеатъра – по начало римско откритие, са провеждани игри, включително битки между животни (venationes), убиване на затворници от животни и други екзекуции (noxii), военноморски войни (naumachiae) чрез наводняване на арената, и битки между гладиатори (munera). Изчислено е, че около 500 000 души са загинали в тези игри. Богатите са задължени по закон, а и според очакванията на народа, да организират игри, както и да печелят благосклонността на гражданите. Организацията на зрелищата, която включва и разходите по тях, е обществен въпрос и се регулира от множество закони.</a:t>
            </a:r>
            <a:endParaRPr lang="bg-BG" sz="2800" dirty="0"/>
          </a:p>
        </p:txBody>
      </p:sp>
      <p:sp>
        <p:nvSpPr>
          <p:cNvPr id="3" name="Right Arrow 2">
            <a:hlinkClick r:id="rId2" action="ppaction://hlinksldjump"/>
          </p:cNvPr>
          <p:cNvSpPr/>
          <p:nvPr/>
        </p:nvSpPr>
        <p:spPr>
          <a:xfrm>
            <a:off x="6934200" y="5105400"/>
            <a:ext cx="1524000" cy="152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C:\Users\Веси\Desktop\imgres.jpg"/>
          <p:cNvPicPr>
            <a:picLocks noChangeAspect="1" noChangeArrowheads="1"/>
          </p:cNvPicPr>
          <p:nvPr/>
        </p:nvPicPr>
        <p:blipFill>
          <a:blip r:embed="rId2" cstate="print"/>
          <a:srcRect/>
          <a:stretch>
            <a:fillRect/>
          </a:stretch>
        </p:blipFill>
        <p:spPr bwMode="auto">
          <a:xfrm>
            <a:off x="0" y="0"/>
            <a:ext cx="9155784" cy="6858000"/>
          </a:xfrm>
          <a:prstGeom prst="rect">
            <a:avLst/>
          </a:prstGeom>
          <a:noFill/>
        </p:spPr>
      </p:pic>
      <p:sp>
        <p:nvSpPr>
          <p:cNvPr id="3" name="Rectangle 2"/>
          <p:cNvSpPr/>
          <p:nvPr/>
        </p:nvSpPr>
        <p:spPr>
          <a:xfrm>
            <a:off x="0" y="152400"/>
            <a:ext cx="4155497" cy="923330"/>
          </a:xfrm>
          <a:prstGeom prst="rect">
            <a:avLst/>
          </a:prstGeom>
          <a:noFill/>
        </p:spPr>
        <p:txBody>
          <a:bodyPr wrap="none" lIns="91440" tIns="45720" rIns="91440" bIns="45720">
            <a:spAutoFit/>
          </a:bodyPr>
          <a:lstStyle/>
          <a:p>
            <a:pPr algn="ctr"/>
            <a:r>
              <a:rPr lang="bg-BG" sz="5400" b="1" dirty="0" smtClean="0">
                <a:ln w="10541" cmpd="sng">
                  <a:solidFill>
                    <a:schemeClr val="accent1">
                      <a:shade val="88000"/>
                      <a:satMod val="110000"/>
                    </a:schemeClr>
                  </a:solidFill>
                  <a:prstDash val="solid"/>
                </a:ln>
                <a:solidFill>
                  <a:schemeClr val="bg1"/>
                </a:solidFill>
              </a:rPr>
              <a:t>Тадж Махал</a:t>
            </a:r>
            <a:endParaRPr lang="en-US" sz="5400" b="1" cap="none" spc="0" dirty="0">
              <a:ln w="10541" cmpd="sng">
                <a:solidFill>
                  <a:schemeClr val="accent1">
                    <a:shade val="88000"/>
                    <a:satMod val="110000"/>
                  </a:schemeClr>
                </a:solidFill>
                <a:prstDash val="solid"/>
              </a:ln>
              <a:solidFill>
                <a:schemeClr val="bg1"/>
              </a:solidFill>
              <a:effectLst/>
            </a:endParaRPr>
          </a:p>
        </p:txBody>
      </p:sp>
      <p:sp>
        <p:nvSpPr>
          <p:cNvPr id="6" name="Right Arrow 5">
            <a:hlinkClick r:id="rId3" action="ppaction://hlinksldjump"/>
          </p:cNvPr>
          <p:cNvSpPr/>
          <p:nvPr/>
        </p:nvSpPr>
        <p:spPr>
          <a:xfrm>
            <a:off x="5638800" y="0"/>
            <a:ext cx="1752600" cy="1447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0"/>
            <a:ext cx="8458200" cy="5262979"/>
          </a:xfrm>
          <a:prstGeom prst="rect">
            <a:avLst/>
          </a:prstGeom>
        </p:spPr>
        <p:txBody>
          <a:bodyPr wrap="square">
            <a:spAutoFit/>
          </a:bodyPr>
          <a:lstStyle/>
          <a:p>
            <a:r>
              <a:rPr lang="bg-BG" sz="2800" b="1" dirty="0" smtClean="0"/>
              <a:t>Тадж Махал</a:t>
            </a:r>
            <a:r>
              <a:rPr lang="bg-BG" sz="2800" dirty="0" smtClean="0"/>
              <a:t> (на хинди: </a:t>
            </a:r>
            <a:r>
              <a:rPr lang="hi-IN" sz="2800" dirty="0" smtClean="0"/>
              <a:t>ताज महल, </a:t>
            </a:r>
            <a:r>
              <a:rPr lang="bg-BG" sz="2800" dirty="0" smtClean="0"/>
              <a:t>МФА:[</a:t>
            </a:r>
            <a:r>
              <a:rPr lang="en-US" sz="2800" dirty="0" err="1" smtClean="0"/>
              <a:t>taːdʑ</a:t>
            </a:r>
            <a:r>
              <a:rPr lang="en-US" sz="2800" dirty="0" smtClean="0"/>
              <a:t> </a:t>
            </a:r>
            <a:r>
              <a:rPr lang="en-US" sz="2800" dirty="0" err="1" smtClean="0"/>
              <a:t>mɛɦɛl</a:t>
            </a:r>
            <a:r>
              <a:rPr lang="en-US" sz="2800" dirty="0" smtClean="0"/>
              <a:t>]; </a:t>
            </a:r>
            <a:r>
              <a:rPr lang="bg-BG" sz="2800" dirty="0" smtClean="0"/>
              <a:t>на урду: </a:t>
            </a:r>
            <a:r>
              <a:rPr lang="ar-AE" sz="2800" dirty="0" smtClean="0"/>
              <a:t>تاج محل) </a:t>
            </a:r>
            <a:r>
              <a:rPr lang="bg-BG" sz="2800" dirty="0" smtClean="0"/>
              <a:t>е мавзолей в град Агра, Индия, построен от моголския владетел Шах Джахан в памет на любимата му съпруга Мумтаз Махал.</a:t>
            </a:r>
          </a:p>
          <a:p>
            <a:r>
              <a:rPr lang="bg-BG" sz="2800" dirty="0" smtClean="0"/>
              <a:t>Смятан е за най-бляскавия паметник на моголската архитектура, съчетаваща ислямски, индийски и персийски елементи. През 1983 г. е включен в Списъка на световното наследство на ЮНЕСКО. Той е смятан за една от най-красивите сгради в света и стои като символ на вечната любов.</a:t>
            </a:r>
            <a:endParaRPr lang="bg-BG" sz="2800" dirty="0"/>
          </a:p>
        </p:txBody>
      </p:sp>
      <p:sp>
        <p:nvSpPr>
          <p:cNvPr id="3" name="Right Arrow 2">
            <a:hlinkClick r:id="rId2" action="ppaction://hlinksldjump"/>
          </p:cNvPr>
          <p:cNvSpPr/>
          <p:nvPr/>
        </p:nvSpPr>
        <p:spPr>
          <a:xfrm>
            <a:off x="7010400" y="5181600"/>
            <a:ext cx="1447800" cy="1371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C:\Users\Веси\Desktop\imgres.jpg"/>
          <p:cNvPicPr>
            <a:picLocks noChangeAspect="1" noChangeArrowheads="1"/>
          </p:cNvPicPr>
          <p:nvPr/>
        </p:nvPicPr>
        <p:blipFill>
          <a:blip r:embed="rId2" cstate="print"/>
          <a:srcRect/>
          <a:stretch>
            <a:fillRect/>
          </a:stretch>
        </p:blipFill>
        <p:spPr bwMode="auto">
          <a:xfrm>
            <a:off x="-1" y="0"/>
            <a:ext cx="9169831" cy="6858000"/>
          </a:xfrm>
          <a:prstGeom prst="rect">
            <a:avLst/>
          </a:prstGeom>
          <a:noFill/>
        </p:spPr>
      </p:pic>
      <p:sp>
        <p:nvSpPr>
          <p:cNvPr id="3" name="Right Arrow 2">
            <a:hlinkClick r:id="rId3" action="ppaction://hlinksldjump"/>
          </p:cNvPr>
          <p:cNvSpPr/>
          <p:nvPr/>
        </p:nvSpPr>
        <p:spPr>
          <a:xfrm>
            <a:off x="6858000" y="5334000"/>
            <a:ext cx="1752600" cy="152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7696200" cy="4832092"/>
          </a:xfrm>
          <a:prstGeom prst="rect">
            <a:avLst/>
          </a:prstGeom>
        </p:spPr>
        <p:txBody>
          <a:bodyPr wrap="square">
            <a:spAutoFit/>
          </a:bodyPr>
          <a:lstStyle/>
          <a:p>
            <a:r>
              <a:rPr lang="ru-RU" sz="2800" dirty="0" smtClean="0"/>
              <a:t>Въпреки че централната сграда с известния си бял купол е най-популярният образ на Тадж Махал, съоръжението представлява много по-голям комплекс от функционално свързани сгради. Строителството започва около 1632 г. и е завършено около 1653 г., като в него участват хиляди строители и занаятчии. Комплексът е изграден под прекия надзор на владетеля от група архитекти, сред които Абделкарим Мамур Хан, Макрамат Хан и Устад Ахмад Лахаури.</a:t>
            </a:r>
            <a:endParaRPr lang="bg-BG" sz="2800" dirty="0"/>
          </a:p>
        </p:txBody>
      </p:sp>
      <p:sp>
        <p:nvSpPr>
          <p:cNvPr id="3" name="Right Arrow 2">
            <a:hlinkClick r:id="rId2" action="ppaction://hlinksldjump"/>
          </p:cNvPr>
          <p:cNvSpPr/>
          <p:nvPr/>
        </p:nvSpPr>
        <p:spPr>
          <a:xfrm>
            <a:off x="7010400" y="5105400"/>
            <a:ext cx="1524000" cy="1447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Новите седем чудеса на света.mp4">
            <a:hlinkClick r:id="" action="ppaction://media"/>
          </p:cNvPr>
          <p:cNvPicPr>
            <a:picLocks noRot="1" noChangeAspect="1"/>
          </p:cNvPicPr>
          <p:nvPr>
            <a:videoFile r:link="rId1"/>
          </p:nvPr>
        </p:nvPicPr>
        <p:blipFill>
          <a:blip r:embed="rId3" cstate="print"/>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81116"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Веси\Desktop\imgr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Rectangle 3"/>
          <p:cNvSpPr/>
          <p:nvPr/>
        </p:nvSpPr>
        <p:spPr>
          <a:xfrm>
            <a:off x="152400" y="5410200"/>
            <a:ext cx="8628902"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bg-BG" sz="5400" b="1" cap="none" spc="0" dirty="0" smtClean="0">
                <a:ln w="50800"/>
                <a:effectLst/>
              </a:rPr>
              <a:t>Великата китайска стена</a:t>
            </a:r>
            <a:endParaRPr lang="en-US" sz="5400" b="1" cap="none" spc="0" dirty="0">
              <a:ln w="50800"/>
              <a:effectLst/>
            </a:endParaRPr>
          </a:p>
        </p:txBody>
      </p:sp>
      <p:sp>
        <p:nvSpPr>
          <p:cNvPr id="5" name="Right Arrow 4">
            <a:hlinkClick r:id="rId3" action="ppaction://hlinksldjump"/>
          </p:cNvPr>
          <p:cNvSpPr/>
          <p:nvPr/>
        </p:nvSpPr>
        <p:spPr>
          <a:xfrm>
            <a:off x="7239000" y="152400"/>
            <a:ext cx="1676400" cy="152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93866"/>
          </a:xfrm>
          <a:prstGeom prst="rect">
            <a:avLst/>
          </a:prstGeom>
        </p:spPr>
        <p:txBody>
          <a:bodyPr wrap="square">
            <a:spAutoFit/>
          </a:bodyPr>
          <a:lstStyle/>
          <a:p>
            <a:r>
              <a:rPr lang="ru-RU" sz="2800" dirty="0" smtClean="0"/>
              <a:t>Великата китайска стена е отбранително съоръжение в Северен Китай, издигнато през 3 век пр.н.е. (в по-голямата му част) върху основата на хунски окопен вал за защита на северозападните граници на империята, нееднократно достроявана. Прекосява страната от границата с </a:t>
            </a:r>
            <a:r>
              <a:rPr lang="ru-RU" sz="2800" u="sng" dirty="0" smtClean="0"/>
              <a:t>Корея</a:t>
            </a:r>
            <a:r>
              <a:rPr lang="ru-RU" sz="2800" dirty="0" smtClean="0"/>
              <a:t> – при заставата Шанхайгуан, до пустинята Гоби – при заставата Дзяюгуан и се оприличава често на дълъг дракон. Тя е едно от най-древните и добре запазени творения на човешкия дух, символ на китайската нация. Името и на китайски звучи „Чанчън“ и буквално означава „Дълга защитна стена“. Тя е 1000 пъти по-дълга от всеки друг паметник на Земята. </a:t>
            </a:r>
            <a:endParaRPr lang="bg-BG" sz="2800" dirty="0"/>
          </a:p>
        </p:txBody>
      </p:sp>
      <p:sp>
        <p:nvSpPr>
          <p:cNvPr id="3" name="Right Arrow 2">
            <a:hlinkClick r:id="rId2" action="ppaction://hlinksldjump"/>
          </p:cNvPr>
          <p:cNvSpPr/>
          <p:nvPr/>
        </p:nvSpPr>
        <p:spPr>
          <a:xfrm>
            <a:off x="7239000" y="5334000"/>
            <a:ext cx="1447800" cy="1219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8991600" cy="6124754"/>
          </a:xfrm>
          <a:prstGeom prst="rect">
            <a:avLst/>
          </a:prstGeom>
        </p:spPr>
        <p:txBody>
          <a:bodyPr wrap="square">
            <a:spAutoFit/>
          </a:bodyPr>
          <a:lstStyle/>
          <a:p>
            <a:r>
              <a:rPr lang="ru-RU" dirty="0" smtClean="0"/>
              <a:t> </a:t>
            </a:r>
            <a:r>
              <a:rPr lang="ru-RU" sz="2800" dirty="0" smtClean="0"/>
              <a:t>Започната преди Християнството, тя все още се строи, когато Колумб тръгва за Америка.</a:t>
            </a:r>
          </a:p>
          <a:p>
            <a:r>
              <a:rPr lang="ru-RU" sz="2800" dirty="0" smtClean="0"/>
              <a:t>Но трябва да се знае, че истинската Велика Китайска стена не е тази, по която туристите се разхождат и фотографират. Истинската стена започва от Жълто море и минава през планините на север от Пекин. Тя има укрепления и кули на всички важни проходи. Стената следва долините на големите реки. В началото си е строена от камък, а в пустинята е градена от тухли. Свършва при Бялата река. Днес са открити хиляди километри забравени стени. Ако се подредят в линия всички известни стени достигат 56 000 км, които са почти достатъчни да се обиколи два пъти Земята.</a:t>
            </a:r>
            <a:endParaRPr lang="ru-RU" sz="2800" dirty="0"/>
          </a:p>
        </p:txBody>
      </p:sp>
      <p:sp>
        <p:nvSpPr>
          <p:cNvPr id="3" name="Right Arrow 2">
            <a:hlinkClick r:id="rId2" action="ppaction://hlinksldjump"/>
          </p:cNvPr>
          <p:cNvSpPr/>
          <p:nvPr/>
        </p:nvSpPr>
        <p:spPr>
          <a:xfrm>
            <a:off x="7010400" y="5562600"/>
            <a:ext cx="12954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Веси\Desktop\images.jpg"/>
          <p:cNvPicPr>
            <a:picLocks noChangeAspect="1" noChangeArrowheads="1"/>
          </p:cNvPicPr>
          <p:nvPr/>
        </p:nvPicPr>
        <p:blipFill>
          <a:blip r:embed="rId2" cstate="print"/>
          <a:srcRect/>
          <a:stretch>
            <a:fillRect/>
          </a:stretch>
        </p:blipFill>
        <p:spPr bwMode="auto">
          <a:xfrm>
            <a:off x="0" y="0"/>
            <a:ext cx="9167446" cy="6858000"/>
          </a:xfrm>
          <a:prstGeom prst="rect">
            <a:avLst/>
          </a:prstGeom>
          <a:noFill/>
        </p:spPr>
      </p:pic>
      <p:sp>
        <p:nvSpPr>
          <p:cNvPr id="3" name="Right Arrow 2">
            <a:hlinkClick r:id="rId3" action="ppaction://hlinksldjump"/>
          </p:cNvPr>
          <p:cNvSpPr/>
          <p:nvPr/>
        </p:nvSpPr>
        <p:spPr>
          <a:xfrm>
            <a:off x="7086600" y="4953000"/>
            <a:ext cx="1828800" cy="1676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24754"/>
          </a:xfrm>
          <a:prstGeom prst="rect">
            <a:avLst/>
          </a:prstGeom>
        </p:spPr>
        <p:txBody>
          <a:bodyPr wrap="square">
            <a:spAutoFit/>
          </a:bodyPr>
          <a:lstStyle/>
          <a:p>
            <a:r>
              <a:rPr lang="ru-RU" dirty="0" smtClean="0"/>
              <a:t> </a:t>
            </a:r>
            <a:r>
              <a:rPr lang="ru-RU" sz="2800" dirty="0" smtClean="0"/>
              <a:t>Но защо китайците са строели толкова стени на такава огромна площ? Уседналият китайски народ се страхувал от номадските орди от север, хуни, монголи и манджури. В китайска поема се казва: „Те нямат ниви и пасища, а само пустош, където в жълтите пясъци лежат бели кости.“</a:t>
            </a:r>
          </a:p>
          <a:p>
            <a:r>
              <a:rPr lang="ru-RU" sz="2800" dirty="0" smtClean="0"/>
              <a:t>Китайската стена била преграда между цивилизацията и варварите. Китайците строели също огради около домовете и градовете си. Йероглифът „град“ значи и „стена“. Строежът на стена около страна като Китай изисквал човек с чудовищно его и власт. Този човек бил толкова могъщ, че Китай е кръстен на него – това бил император Чин, първият император на Китай. </a:t>
            </a:r>
            <a:endParaRPr lang="ru-RU" sz="2800" dirty="0"/>
          </a:p>
        </p:txBody>
      </p:sp>
      <p:sp>
        <p:nvSpPr>
          <p:cNvPr id="3" name="Right Arrow 2">
            <a:hlinkClick r:id="rId2" action="ppaction://hlinksldjump"/>
          </p:cNvPr>
          <p:cNvSpPr/>
          <p:nvPr/>
        </p:nvSpPr>
        <p:spPr>
          <a:xfrm>
            <a:off x="6858000" y="5562600"/>
            <a:ext cx="12954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800"/>
            <a:ext cx="9144000" cy="5262979"/>
          </a:xfrm>
          <a:prstGeom prst="rect">
            <a:avLst/>
          </a:prstGeom>
        </p:spPr>
        <p:txBody>
          <a:bodyPr wrap="square">
            <a:spAutoFit/>
          </a:bodyPr>
          <a:lstStyle/>
          <a:p>
            <a:r>
              <a:rPr lang="ru-RU" sz="2800" dirty="0" smtClean="0"/>
              <a:t>За 12 години той построил стена дълга 6 400 км., висока 9,5м. и широка 4,4 м. Император Чин уеднаквил мерките и създал единна парична система. Гробът му показва колко пищно и страшно било царуването му.</a:t>
            </a:r>
          </a:p>
          <a:p>
            <a:r>
              <a:rPr lang="ru-RU" sz="2800" dirty="0" smtClean="0"/>
              <a:t>През 1974 г. на изток от гроба му археолозите откриват огромна заровена армия керамични войници, пазещи императора от зли духове. Войниците си в естествени размери и с индивидуални черти на лицата. Те били създадени по оригиналните си първообразци. Разкрити са 10 % от находката и броят на войниците е 10 000. Гробът на императора е строен 38 години от 700 000 човека.</a:t>
            </a:r>
            <a:endParaRPr lang="ru-RU" sz="2800" dirty="0"/>
          </a:p>
        </p:txBody>
      </p:sp>
      <p:sp>
        <p:nvSpPr>
          <p:cNvPr id="3" name="Right Arrow 2">
            <a:hlinkClick r:id="rId2" action="ppaction://hlinksldjump"/>
          </p:cNvPr>
          <p:cNvSpPr/>
          <p:nvPr/>
        </p:nvSpPr>
        <p:spPr>
          <a:xfrm>
            <a:off x="6400800" y="5257800"/>
            <a:ext cx="1295400" cy="1219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Веси\Desktop\200px-Petra_Jordan_BW_36.JPG"/>
          <p:cNvPicPr>
            <a:picLocks noChangeAspect="1" noChangeArrowheads="1"/>
          </p:cNvPicPr>
          <p:nvPr/>
        </p:nvPicPr>
        <p:blipFill>
          <a:blip r:embed="rId2" cstate="print"/>
          <a:srcRect/>
          <a:stretch>
            <a:fillRect/>
          </a:stretch>
        </p:blipFill>
        <p:spPr bwMode="auto">
          <a:xfrm>
            <a:off x="0" y="0"/>
            <a:ext cx="9121752" cy="6858000"/>
          </a:xfrm>
          <a:prstGeom prst="rect">
            <a:avLst/>
          </a:prstGeom>
          <a:noFill/>
        </p:spPr>
      </p:pic>
      <p:sp>
        <p:nvSpPr>
          <p:cNvPr id="5" name="Rectangle 4"/>
          <p:cNvSpPr/>
          <p:nvPr/>
        </p:nvSpPr>
        <p:spPr>
          <a:xfrm>
            <a:off x="228604" y="5486400"/>
            <a:ext cx="6535765" cy="923330"/>
          </a:xfrm>
          <a:prstGeom prst="rect">
            <a:avLst/>
          </a:prstGeom>
          <a:noFill/>
        </p:spPr>
        <p:txBody>
          <a:bodyPr wrap="none" lIns="91440" tIns="45720" rIns="91440" bIns="45720">
            <a:spAutoFit/>
          </a:bodyPr>
          <a:lstStyle/>
          <a:p>
            <a:pPr algn="ctr"/>
            <a:r>
              <a:rPr lang="bg-BG" sz="5400" b="1" dirty="0" smtClean="0">
                <a:ln w="10541" cmpd="sng">
                  <a:solidFill>
                    <a:schemeClr val="accent1">
                      <a:shade val="88000"/>
                      <a:satMod val="110000"/>
                    </a:schemeClr>
                  </a:solidFill>
                  <a:prstDash val="solid"/>
                </a:ln>
                <a:solidFill>
                  <a:schemeClr val="bg1"/>
                </a:solidFill>
              </a:rPr>
              <a:t>Манастира в Петра</a:t>
            </a:r>
            <a:endParaRPr lang="en-US" sz="5400" b="1" cap="none" spc="0" dirty="0">
              <a:ln w="10541" cmpd="sng">
                <a:solidFill>
                  <a:schemeClr val="accent1">
                    <a:shade val="88000"/>
                    <a:satMod val="110000"/>
                  </a:schemeClr>
                </a:solidFill>
                <a:prstDash val="solid"/>
              </a:ln>
              <a:solidFill>
                <a:schemeClr val="bg1"/>
              </a:solidFill>
              <a:effectLst/>
            </a:endParaRPr>
          </a:p>
        </p:txBody>
      </p:sp>
      <p:sp>
        <p:nvSpPr>
          <p:cNvPr id="6" name="Right Arrow 5">
            <a:hlinkClick r:id="rId3" action="ppaction://hlinksldjump"/>
          </p:cNvPr>
          <p:cNvSpPr/>
          <p:nvPr/>
        </p:nvSpPr>
        <p:spPr>
          <a:xfrm>
            <a:off x="7086600" y="5029200"/>
            <a:ext cx="1828800" cy="1676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80</TotalTime>
  <Words>267</Words>
  <Application>Microsoft Office PowerPoint</Application>
  <PresentationFormat>Презентация на цял екран (4:3)</PresentationFormat>
  <Paragraphs>40</Paragraphs>
  <Slides>28</Slides>
  <Notes>0</Notes>
  <HiddenSlides>0</HiddenSlides>
  <MMClips>1</MMClips>
  <ScaleCrop>false</ScaleCrop>
  <HeadingPairs>
    <vt:vector size="4" baseType="variant">
      <vt:variant>
        <vt:lpstr>Тема</vt:lpstr>
      </vt:variant>
      <vt:variant>
        <vt:i4>1</vt:i4>
      </vt:variant>
      <vt:variant>
        <vt:lpstr>Заглавия на слайдовете</vt:lpstr>
      </vt:variant>
      <vt:variant>
        <vt:i4>28</vt:i4>
      </vt:variant>
    </vt:vector>
  </HeadingPairs>
  <TitlesOfParts>
    <vt:vector size="29" baseType="lpstr">
      <vt:lpstr>Foundry</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Веси</dc:creator>
  <cp:lastModifiedBy>Student2</cp:lastModifiedBy>
  <cp:revision>12</cp:revision>
  <dcterms:created xsi:type="dcterms:W3CDTF">2006-08-16T00:00:00Z</dcterms:created>
  <dcterms:modified xsi:type="dcterms:W3CDTF">2017-04-20T05:23:08Z</dcterms:modified>
</cp:coreProperties>
</file>