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3606" autoAdjust="0"/>
  </p:normalViewPr>
  <p:slideViewPr>
    <p:cSldViewPr>
      <p:cViewPr varScale="1">
        <p:scale>
          <a:sx n="80" d="100"/>
          <a:sy n="80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 триъгъл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bg-BG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ъгълен триъгъл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 триъгъл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cxnSp>
        <p:nvCxnSpPr>
          <p:cNvPr id="11" name="Право съединение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аво съединение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съдържани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авоъгълен триъгъл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аво съединение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аво съединение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6.4.2017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7-</a:t>
            </a:r>
            <a:r>
              <a:rPr lang="bg-BG" dirty="0" smtClean="0"/>
              <a:t>те чудеса на света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Представено от Алекс Узунов</a:t>
            </a:r>
          </a:p>
          <a:p>
            <a:r>
              <a:rPr lang="bg-BG" dirty="0" smtClean="0"/>
              <a:t>Проверил </a:t>
            </a:r>
            <a:r>
              <a:rPr lang="bg-BG" dirty="0" err="1" smtClean="0"/>
              <a:t>Деси</a:t>
            </a:r>
            <a:r>
              <a:rPr lang="bg-BG" dirty="0" smtClean="0"/>
              <a:t> Делчева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7776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Уикипедия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Висока</a:t>
            </a:r>
            <a:r>
              <a:rPr lang="ru-RU" dirty="0"/>
              <a:t> е 39,6 m (</a:t>
            </a:r>
            <a:r>
              <a:rPr lang="ru-RU" dirty="0" err="1"/>
              <a:t>заедно</a:t>
            </a:r>
            <a:r>
              <a:rPr lang="ru-RU" dirty="0"/>
              <a:t> с 9,5 m </a:t>
            </a:r>
            <a:r>
              <a:rPr lang="ru-RU" dirty="0" err="1"/>
              <a:t>пиедестал</a:t>
            </a:r>
            <a:r>
              <a:rPr lang="ru-RU" dirty="0"/>
              <a:t>), широка 53 m, </a:t>
            </a:r>
            <a:r>
              <a:rPr lang="ru-RU" dirty="0" err="1"/>
              <a:t>тежи</a:t>
            </a:r>
            <a:r>
              <a:rPr lang="ru-RU" dirty="0"/>
              <a:t> 1000 t. </a:t>
            </a:r>
            <a:r>
              <a:rPr lang="ru-RU" dirty="0" err="1"/>
              <a:t>Изградена</a:t>
            </a:r>
            <a:r>
              <a:rPr lang="ru-RU" dirty="0"/>
              <a:t> е от железобетон и е облицована </a:t>
            </a:r>
            <a:r>
              <a:rPr lang="ru-RU" dirty="0" err="1"/>
              <a:t>със</a:t>
            </a:r>
            <a:r>
              <a:rPr lang="ru-RU" dirty="0"/>
              <a:t> стеатит (</a:t>
            </a:r>
            <a:r>
              <a:rPr lang="ru-RU" dirty="0" err="1"/>
              <a:t>талкохлорит</a:t>
            </a:r>
            <a:r>
              <a:rPr lang="ru-RU" dirty="0"/>
              <a:t>), устойчив на </a:t>
            </a:r>
            <a:r>
              <a:rPr lang="ru-RU" dirty="0" err="1"/>
              <a:t>външни</a:t>
            </a:r>
            <a:r>
              <a:rPr lang="ru-RU" dirty="0"/>
              <a:t> </a:t>
            </a:r>
            <a:r>
              <a:rPr lang="ru-RU" dirty="0" err="1"/>
              <a:t>въздействия</a:t>
            </a:r>
            <a:r>
              <a:rPr lang="ru-RU" dirty="0"/>
              <a:t>. Построена е в периода 1922 – 1931 г. </a:t>
            </a:r>
            <a:r>
              <a:rPr lang="ru-RU" dirty="0" err="1"/>
              <a:t>Разположена</a:t>
            </a:r>
            <a:r>
              <a:rPr lang="ru-RU" dirty="0"/>
              <a:t> е на </a:t>
            </a:r>
            <a:r>
              <a:rPr lang="ru-RU" dirty="0" err="1"/>
              <a:t>високия</a:t>
            </a:r>
            <a:r>
              <a:rPr lang="ru-RU" dirty="0"/>
              <a:t> 710 m </a:t>
            </a:r>
            <a:r>
              <a:rPr lang="ru-RU" dirty="0" err="1"/>
              <a:t>хълм</a:t>
            </a:r>
            <a:r>
              <a:rPr lang="ru-RU" dirty="0"/>
              <a:t> </a:t>
            </a:r>
            <a:r>
              <a:rPr lang="ru-RU" dirty="0" err="1"/>
              <a:t>Корковадо</a:t>
            </a:r>
            <a:r>
              <a:rPr lang="ru-RU" dirty="0"/>
              <a:t> в </a:t>
            </a:r>
            <a:r>
              <a:rPr lang="ru-RU" dirty="0" err="1"/>
              <a:t>предградията</a:t>
            </a:r>
            <a:r>
              <a:rPr lang="ru-RU" dirty="0"/>
              <a:t> на града. </a:t>
            </a:r>
            <a:r>
              <a:rPr lang="ru-RU" dirty="0" err="1"/>
              <a:t>Допълнителната</a:t>
            </a:r>
            <a:r>
              <a:rPr lang="ru-RU" dirty="0"/>
              <a:t> </a:t>
            </a:r>
            <a:r>
              <a:rPr lang="ru-RU" dirty="0" err="1"/>
              <a:t>височина</a:t>
            </a:r>
            <a:r>
              <a:rPr lang="ru-RU" dirty="0"/>
              <a:t> на </a:t>
            </a:r>
            <a:r>
              <a:rPr lang="ru-RU" dirty="0" err="1"/>
              <a:t>хълма</a:t>
            </a:r>
            <a:r>
              <a:rPr lang="ru-RU" dirty="0"/>
              <a:t> </a:t>
            </a:r>
            <a:r>
              <a:rPr lang="ru-RU" dirty="0" err="1"/>
              <a:t>превръща</a:t>
            </a:r>
            <a:r>
              <a:rPr lang="ru-RU" dirty="0"/>
              <a:t> </a:t>
            </a:r>
            <a:r>
              <a:rPr lang="ru-RU" dirty="0" err="1"/>
              <a:t>този</a:t>
            </a:r>
            <a:r>
              <a:rPr lang="ru-RU" dirty="0"/>
              <a:t> </a:t>
            </a:r>
            <a:r>
              <a:rPr lang="ru-RU" dirty="0" err="1"/>
              <a:t>съвременен</a:t>
            </a:r>
            <a:r>
              <a:rPr lang="ru-RU" dirty="0"/>
              <a:t> колос в символ на </a:t>
            </a:r>
            <a:r>
              <a:rPr lang="ru-RU" dirty="0" err="1"/>
              <a:t>християнството</a:t>
            </a:r>
            <a:r>
              <a:rPr lang="ru-RU" dirty="0"/>
              <a:t> и </a:t>
            </a:r>
            <a:r>
              <a:rPr lang="ru-RU" dirty="0" err="1"/>
              <a:t>главна</a:t>
            </a:r>
            <a:r>
              <a:rPr lang="ru-RU" dirty="0"/>
              <a:t> </a:t>
            </a:r>
            <a:r>
              <a:rPr lang="ru-RU" dirty="0" err="1"/>
              <a:t>забележителност</a:t>
            </a:r>
            <a:r>
              <a:rPr lang="ru-RU" dirty="0"/>
              <a:t> на Рио де Жанейро и Бразилия.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92330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Уикипедия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 7 юли 2007 г. в </a:t>
            </a:r>
            <a:r>
              <a:rPr lang="ru-RU" dirty="0" err="1"/>
              <a:t>Лисабон</a:t>
            </a:r>
            <a:r>
              <a:rPr lang="ru-RU" dirty="0"/>
              <a:t> </a:t>
            </a:r>
            <a:r>
              <a:rPr lang="ru-RU" dirty="0" err="1"/>
              <a:t>статуята</a:t>
            </a:r>
            <a:r>
              <a:rPr lang="ru-RU" dirty="0"/>
              <a:t> е включена в </a:t>
            </a:r>
            <a:r>
              <a:rPr lang="ru-RU" dirty="0" err="1"/>
              <a:t>списъка</a:t>
            </a:r>
            <a:r>
              <a:rPr lang="ru-RU" dirty="0"/>
              <a:t> на </a:t>
            </a:r>
            <a:r>
              <a:rPr lang="ru-RU" dirty="0" err="1"/>
              <a:t>Новите</a:t>
            </a:r>
            <a:r>
              <a:rPr lang="ru-RU" dirty="0"/>
              <a:t> </a:t>
            </a:r>
            <a:r>
              <a:rPr lang="ru-RU" dirty="0" err="1"/>
              <a:t>седем</a:t>
            </a:r>
            <a:r>
              <a:rPr lang="ru-RU" dirty="0"/>
              <a:t> чудеса на света в проекта на </a:t>
            </a:r>
            <a:r>
              <a:rPr lang="ru-RU" dirty="0" err="1"/>
              <a:t>швейцарската</a:t>
            </a:r>
            <a:r>
              <a:rPr lang="ru-RU" dirty="0"/>
              <a:t> </a:t>
            </a:r>
            <a:r>
              <a:rPr lang="ru-RU" dirty="0" err="1"/>
              <a:t>фондация</a:t>
            </a:r>
            <a:r>
              <a:rPr lang="ru-RU" dirty="0"/>
              <a:t> New7Wonders </a:t>
            </a:r>
            <a:r>
              <a:rPr lang="ru-RU" dirty="0" err="1"/>
              <a:t>Foundation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Статуята</a:t>
            </a:r>
            <a:r>
              <a:rPr lang="ru-RU" dirty="0"/>
              <a:t> на Христос Спасителя с </a:t>
            </a:r>
            <a:r>
              <a:rPr lang="ru-RU" dirty="0" err="1"/>
              <a:t>разперени</a:t>
            </a:r>
            <a:r>
              <a:rPr lang="ru-RU" dirty="0"/>
              <a:t> </a:t>
            </a:r>
            <a:r>
              <a:rPr lang="ru-RU" dirty="0" err="1"/>
              <a:t>ръце</a:t>
            </a:r>
            <a:r>
              <a:rPr lang="ru-RU" dirty="0"/>
              <a:t> се </a:t>
            </a:r>
            <a:r>
              <a:rPr lang="ru-RU" dirty="0" err="1"/>
              <a:t>извисява</a:t>
            </a:r>
            <a:r>
              <a:rPr lang="ru-RU" dirty="0"/>
              <a:t> над град Рио де Жанейро.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4955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Мачу Пикчу</a:t>
            </a:r>
            <a:endParaRPr lang="bg-BG" dirty="0"/>
          </a:p>
        </p:txBody>
      </p:sp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82775"/>
            <a:ext cx="8136904" cy="4572000"/>
          </a:xfrm>
        </p:spPr>
      </p:pic>
    </p:spTree>
    <p:extLst>
      <p:ext uri="{BB962C8B-B14F-4D97-AF65-F5344CB8AC3E}">
        <p14:creationId xmlns:p14="http://schemas.microsoft.com/office/powerpoint/2010/main" val="37715487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Уикипедия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Мачу Пикчу (на кечуа: </a:t>
            </a:r>
            <a:r>
              <a:rPr lang="ru-RU" dirty="0" err="1"/>
              <a:t>machu</a:t>
            </a:r>
            <a:r>
              <a:rPr lang="ru-RU" dirty="0"/>
              <a:t> </a:t>
            </a:r>
            <a:r>
              <a:rPr lang="ru-RU" dirty="0" err="1"/>
              <a:t>pikchu</a:t>
            </a:r>
            <a:r>
              <a:rPr lang="ru-RU" dirty="0"/>
              <a:t>, буквален </a:t>
            </a:r>
            <a:r>
              <a:rPr lang="ru-RU" dirty="0" err="1"/>
              <a:t>превод</a:t>
            </a:r>
            <a:r>
              <a:rPr lang="ru-RU" dirty="0"/>
              <a:t> „Стар </a:t>
            </a:r>
            <a:r>
              <a:rPr lang="ru-RU" dirty="0" err="1"/>
              <a:t>връх</a:t>
            </a:r>
            <a:r>
              <a:rPr lang="ru-RU" dirty="0"/>
              <a:t>“) е </a:t>
            </a:r>
            <a:r>
              <a:rPr lang="ru-RU" dirty="0" err="1"/>
              <a:t>съвременното</a:t>
            </a:r>
            <a:r>
              <a:rPr lang="ru-RU" dirty="0"/>
              <a:t> </a:t>
            </a:r>
            <a:r>
              <a:rPr lang="ru-RU" dirty="0" err="1"/>
              <a:t>име</a:t>
            </a:r>
            <a:r>
              <a:rPr lang="ru-RU" dirty="0"/>
              <a:t> на архитектурен комплекс в </a:t>
            </a:r>
            <a:r>
              <a:rPr lang="ru-RU" dirty="0" err="1"/>
              <a:t>южната</a:t>
            </a:r>
            <a:r>
              <a:rPr lang="ru-RU" dirty="0"/>
              <a:t> част на </a:t>
            </a:r>
            <a:r>
              <a:rPr lang="ru-RU" dirty="0" err="1"/>
              <a:t>днешно</a:t>
            </a:r>
            <a:r>
              <a:rPr lang="ru-RU" dirty="0"/>
              <a:t> Перу, построен от </a:t>
            </a:r>
            <a:r>
              <a:rPr lang="ru-RU" dirty="0" err="1"/>
              <a:t>инките</a:t>
            </a:r>
            <a:r>
              <a:rPr lang="ru-RU" dirty="0"/>
              <a:t> </a:t>
            </a:r>
            <a:r>
              <a:rPr lang="ru-RU" dirty="0" err="1"/>
              <a:t>през</a:t>
            </a:r>
            <a:r>
              <a:rPr lang="ru-RU" dirty="0"/>
              <a:t> 15 век. Той </a:t>
            </a:r>
            <a:r>
              <a:rPr lang="ru-RU" dirty="0" err="1"/>
              <a:t>влиза</a:t>
            </a:r>
            <a:r>
              <a:rPr lang="ru-RU" dirty="0"/>
              <a:t> в </a:t>
            </a:r>
            <a:r>
              <a:rPr lang="ru-RU" dirty="0" err="1"/>
              <a:t>Списъка</a:t>
            </a:r>
            <a:r>
              <a:rPr lang="ru-RU" dirty="0"/>
              <a:t> на </a:t>
            </a:r>
            <a:r>
              <a:rPr lang="ru-RU" dirty="0" err="1"/>
              <a:t>световното</a:t>
            </a:r>
            <a:r>
              <a:rPr lang="ru-RU" dirty="0"/>
              <a:t> </a:t>
            </a:r>
            <a:r>
              <a:rPr lang="ru-RU" dirty="0" err="1"/>
              <a:t>културно</a:t>
            </a:r>
            <a:r>
              <a:rPr lang="ru-RU" dirty="0"/>
              <a:t> и </a:t>
            </a:r>
            <a:r>
              <a:rPr lang="ru-RU" dirty="0" err="1"/>
              <a:t>природно</a:t>
            </a:r>
            <a:r>
              <a:rPr lang="ru-RU" dirty="0"/>
              <a:t> наследство на ЮНЕСКО.</a:t>
            </a:r>
          </a:p>
          <a:p>
            <a:endParaRPr lang="ru-RU" dirty="0"/>
          </a:p>
          <a:p>
            <a:r>
              <a:rPr lang="ru-RU" dirty="0" err="1"/>
              <a:t>Дворците</a:t>
            </a:r>
            <a:r>
              <a:rPr lang="ru-RU" dirty="0"/>
              <a:t>, </a:t>
            </a:r>
            <a:r>
              <a:rPr lang="ru-RU" dirty="0" err="1"/>
              <a:t>храмовете</a:t>
            </a:r>
            <a:r>
              <a:rPr lang="ru-RU" dirty="0"/>
              <a:t> и </a:t>
            </a:r>
            <a:r>
              <a:rPr lang="ru-RU" dirty="0" err="1"/>
              <a:t>домовете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на 2 430 m </a:t>
            </a:r>
            <a:r>
              <a:rPr lang="ru-RU" dirty="0" err="1"/>
              <a:t>надморска</a:t>
            </a:r>
            <a:r>
              <a:rPr lang="ru-RU" dirty="0"/>
              <a:t> </a:t>
            </a:r>
            <a:r>
              <a:rPr lang="ru-RU" dirty="0" err="1"/>
              <a:t>височина</a:t>
            </a:r>
            <a:r>
              <a:rPr lang="ru-RU" dirty="0"/>
              <a:t> в </a:t>
            </a:r>
            <a:r>
              <a:rPr lang="ru-RU" dirty="0" err="1"/>
              <a:t>Андите</a:t>
            </a:r>
            <a:r>
              <a:rPr lang="ru-RU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84858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Уикипедия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Наричан</a:t>
            </a:r>
            <a:r>
              <a:rPr lang="ru-RU" dirty="0"/>
              <a:t> е </a:t>
            </a:r>
            <a:r>
              <a:rPr lang="ru-RU" dirty="0" err="1"/>
              <a:t>още</a:t>
            </a:r>
            <a:r>
              <a:rPr lang="ru-RU" dirty="0"/>
              <a:t> „</a:t>
            </a:r>
            <a:r>
              <a:rPr lang="ru-RU" dirty="0" err="1"/>
              <a:t>Изгубеният</a:t>
            </a:r>
            <a:r>
              <a:rPr lang="ru-RU" dirty="0"/>
              <a:t> град на </a:t>
            </a:r>
            <a:r>
              <a:rPr lang="ru-RU" dirty="0" err="1"/>
              <a:t>инките</a:t>
            </a:r>
            <a:r>
              <a:rPr lang="ru-RU" dirty="0"/>
              <a:t>“. </a:t>
            </a:r>
            <a:r>
              <a:rPr lang="ru-RU" dirty="0" err="1"/>
              <a:t>Създаден</a:t>
            </a:r>
            <a:r>
              <a:rPr lang="ru-RU" dirty="0"/>
              <a:t> е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свещена</a:t>
            </a:r>
            <a:r>
              <a:rPr lang="ru-RU" dirty="0"/>
              <a:t> </a:t>
            </a:r>
            <a:r>
              <a:rPr lang="ru-RU" dirty="0" err="1"/>
              <a:t>планинска</a:t>
            </a:r>
            <a:r>
              <a:rPr lang="ru-RU" dirty="0"/>
              <a:t> резиденция на </a:t>
            </a:r>
            <a:r>
              <a:rPr lang="ru-RU" dirty="0" err="1"/>
              <a:t>великия</a:t>
            </a:r>
            <a:r>
              <a:rPr lang="ru-RU" dirty="0"/>
              <a:t> </a:t>
            </a:r>
            <a:r>
              <a:rPr lang="ru-RU" dirty="0" err="1"/>
              <a:t>владетел</a:t>
            </a:r>
            <a:r>
              <a:rPr lang="ru-RU" dirty="0"/>
              <a:t> на </a:t>
            </a:r>
            <a:r>
              <a:rPr lang="ru-RU" dirty="0" err="1"/>
              <a:t>инките</a:t>
            </a:r>
            <a:r>
              <a:rPr lang="ru-RU" dirty="0"/>
              <a:t> </a:t>
            </a:r>
            <a:r>
              <a:rPr lang="ru-RU" dirty="0" err="1"/>
              <a:t>Пачакути</a:t>
            </a:r>
            <a:r>
              <a:rPr lang="ru-RU" dirty="0"/>
              <a:t> век </a:t>
            </a:r>
            <a:r>
              <a:rPr lang="ru-RU" dirty="0" err="1"/>
              <a:t>преди</a:t>
            </a:r>
            <a:r>
              <a:rPr lang="ru-RU" dirty="0"/>
              <a:t> </a:t>
            </a:r>
            <a:r>
              <a:rPr lang="ru-RU" dirty="0" err="1"/>
              <a:t>неговата</a:t>
            </a:r>
            <a:r>
              <a:rPr lang="ru-RU" dirty="0"/>
              <a:t> империя да </a:t>
            </a:r>
            <a:r>
              <a:rPr lang="ru-RU" dirty="0" err="1"/>
              <a:t>падне</a:t>
            </a:r>
            <a:r>
              <a:rPr lang="ru-RU" dirty="0"/>
              <a:t>, </a:t>
            </a:r>
            <a:r>
              <a:rPr lang="ru-RU" dirty="0" err="1"/>
              <a:t>тоест</a:t>
            </a:r>
            <a:r>
              <a:rPr lang="ru-RU" dirty="0"/>
              <a:t> </a:t>
            </a:r>
            <a:r>
              <a:rPr lang="ru-RU" dirty="0" err="1"/>
              <a:t>приблизително</a:t>
            </a:r>
            <a:r>
              <a:rPr lang="ru-RU" dirty="0"/>
              <a:t> </a:t>
            </a:r>
            <a:r>
              <a:rPr lang="ru-RU" dirty="0" err="1"/>
              <a:t>към</a:t>
            </a:r>
            <a:r>
              <a:rPr lang="ru-RU" dirty="0"/>
              <a:t> 1440 г., и е </a:t>
            </a:r>
            <a:r>
              <a:rPr lang="ru-RU" dirty="0" err="1"/>
              <a:t>функционирал</a:t>
            </a:r>
            <a:r>
              <a:rPr lang="ru-RU" dirty="0"/>
              <a:t> до 1532 г., </a:t>
            </a:r>
            <a:r>
              <a:rPr lang="ru-RU" dirty="0" err="1"/>
              <a:t>когато</a:t>
            </a:r>
            <a:r>
              <a:rPr lang="ru-RU" dirty="0"/>
              <a:t> </a:t>
            </a:r>
            <a:r>
              <a:rPr lang="ru-RU" dirty="0" err="1"/>
              <a:t>испанците</a:t>
            </a:r>
            <a:r>
              <a:rPr lang="ru-RU" dirty="0"/>
              <a:t> </a:t>
            </a:r>
            <a:r>
              <a:rPr lang="ru-RU" dirty="0" err="1"/>
              <a:t>нахлуват</a:t>
            </a:r>
            <a:r>
              <a:rPr lang="ru-RU" dirty="0"/>
              <a:t> в </a:t>
            </a:r>
            <a:r>
              <a:rPr lang="ru-RU" dirty="0" err="1"/>
              <a:t>територията</a:t>
            </a:r>
            <a:r>
              <a:rPr lang="ru-RU" dirty="0"/>
              <a:t> на </a:t>
            </a:r>
            <a:r>
              <a:rPr lang="ru-RU" dirty="0" err="1"/>
              <a:t>империята</a:t>
            </a:r>
            <a:r>
              <a:rPr lang="ru-RU" dirty="0"/>
              <a:t>.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65113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Чичен</a:t>
            </a:r>
            <a:r>
              <a:rPr lang="bg-BG" dirty="0" smtClean="0"/>
              <a:t> </a:t>
            </a:r>
            <a:r>
              <a:rPr lang="bg-BG" dirty="0" err="1" smtClean="0"/>
              <a:t>Ица</a:t>
            </a:r>
            <a:endParaRPr lang="bg-BG" dirty="0"/>
          </a:p>
        </p:txBody>
      </p:sp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916832"/>
            <a:ext cx="7920880" cy="4824536"/>
          </a:xfrm>
        </p:spPr>
      </p:pic>
    </p:spTree>
    <p:extLst>
      <p:ext uri="{BB962C8B-B14F-4D97-AF65-F5344CB8AC3E}">
        <p14:creationId xmlns:p14="http://schemas.microsoft.com/office/powerpoint/2010/main" val="1959696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Уикипедия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Чичѐн</a:t>
            </a:r>
            <a:r>
              <a:rPr lang="ru-RU" dirty="0"/>
              <a:t> </a:t>
            </a:r>
            <a:r>
              <a:rPr lang="ru-RU" dirty="0" err="1"/>
              <a:t>Ица</a:t>
            </a:r>
            <a:r>
              <a:rPr lang="ru-RU" dirty="0"/>
              <a:t>̀ (на </a:t>
            </a:r>
            <a:r>
              <a:rPr lang="ru-RU" dirty="0" err="1"/>
              <a:t>испански</a:t>
            </a:r>
            <a:r>
              <a:rPr lang="ru-RU" dirty="0"/>
              <a:t> </a:t>
            </a:r>
            <a:r>
              <a:rPr lang="ru-RU" dirty="0" err="1"/>
              <a:t>Chichén</a:t>
            </a:r>
            <a:r>
              <a:rPr lang="ru-RU" dirty="0"/>
              <a:t> </a:t>
            </a:r>
            <a:r>
              <a:rPr lang="ru-RU" dirty="0" err="1"/>
              <a:t>Itzá</a:t>
            </a:r>
            <a:r>
              <a:rPr lang="ru-RU" dirty="0"/>
              <a:t>) е археологически </a:t>
            </a:r>
            <a:r>
              <a:rPr lang="ru-RU" dirty="0" err="1"/>
              <a:t>обект</a:t>
            </a:r>
            <a:r>
              <a:rPr lang="ru-RU" dirty="0"/>
              <a:t>, древен град, </a:t>
            </a:r>
            <a:r>
              <a:rPr lang="ru-RU" dirty="0" err="1"/>
              <a:t>представлявал</a:t>
            </a:r>
            <a:r>
              <a:rPr lang="ru-RU" dirty="0"/>
              <a:t> политически, </a:t>
            </a:r>
            <a:r>
              <a:rPr lang="ru-RU" dirty="0" err="1"/>
              <a:t>културен</a:t>
            </a:r>
            <a:r>
              <a:rPr lang="ru-RU" dirty="0"/>
              <a:t> и религиозен </a:t>
            </a:r>
            <a:r>
              <a:rPr lang="ru-RU" dirty="0" err="1"/>
              <a:t>център</a:t>
            </a:r>
            <a:r>
              <a:rPr lang="ru-RU" dirty="0"/>
              <a:t> на </a:t>
            </a:r>
            <a:r>
              <a:rPr lang="ru-RU" dirty="0" err="1"/>
              <a:t>преписван</a:t>
            </a:r>
            <a:r>
              <a:rPr lang="ru-RU" dirty="0"/>
              <a:t> на </a:t>
            </a:r>
            <a:r>
              <a:rPr lang="ru-RU" dirty="0" err="1"/>
              <a:t>цивилизацията</a:t>
            </a:r>
            <a:r>
              <a:rPr lang="ru-RU" dirty="0"/>
              <a:t> на </a:t>
            </a:r>
            <a:r>
              <a:rPr lang="ru-RU" dirty="0" err="1"/>
              <a:t>маите</a:t>
            </a:r>
            <a:r>
              <a:rPr lang="ru-RU" dirty="0"/>
              <a:t> </a:t>
            </a:r>
            <a:r>
              <a:rPr lang="ru-RU" dirty="0" err="1"/>
              <a:t>преди</a:t>
            </a:r>
            <a:r>
              <a:rPr lang="ru-RU" dirty="0"/>
              <a:t> </a:t>
            </a:r>
            <a:r>
              <a:rPr lang="ru-RU" dirty="0" err="1"/>
              <a:t>идването</a:t>
            </a:r>
            <a:r>
              <a:rPr lang="ru-RU" dirty="0"/>
              <a:t> на Христофор Колумб и </a:t>
            </a:r>
            <a:r>
              <a:rPr lang="ru-RU" dirty="0" err="1"/>
              <a:t>намиращ</a:t>
            </a:r>
            <a:r>
              <a:rPr lang="ru-RU" dirty="0"/>
              <a:t> се в </a:t>
            </a:r>
            <a:r>
              <a:rPr lang="ru-RU" dirty="0" err="1"/>
              <a:t>северната</a:t>
            </a:r>
            <a:r>
              <a:rPr lang="ru-RU" dirty="0"/>
              <a:t> част на полуостров Юкатан, </a:t>
            </a:r>
            <a:r>
              <a:rPr lang="ru-RU" dirty="0" err="1"/>
              <a:t>Мексико</a:t>
            </a:r>
            <a:r>
              <a:rPr lang="ru-RU" dirty="0"/>
              <a:t>. В </a:t>
            </a:r>
            <a:r>
              <a:rPr lang="ru-RU" dirty="0" err="1"/>
              <a:t>превод</a:t>
            </a:r>
            <a:r>
              <a:rPr lang="ru-RU" dirty="0"/>
              <a:t> на </a:t>
            </a:r>
            <a:r>
              <a:rPr lang="ru-RU" dirty="0" err="1"/>
              <a:t>езика</a:t>
            </a:r>
            <a:r>
              <a:rPr lang="ru-RU" dirty="0"/>
              <a:t> на </a:t>
            </a:r>
            <a:r>
              <a:rPr lang="ru-RU" dirty="0" err="1"/>
              <a:t>местните</a:t>
            </a:r>
            <a:r>
              <a:rPr lang="ru-RU" dirty="0"/>
              <a:t> племена </a:t>
            </a:r>
            <a:r>
              <a:rPr lang="ru-RU" dirty="0" err="1"/>
              <a:t>името</a:t>
            </a:r>
            <a:r>
              <a:rPr lang="ru-RU" dirty="0"/>
              <a:t> </a:t>
            </a:r>
            <a:r>
              <a:rPr lang="ru-RU" dirty="0" err="1"/>
              <a:t>означава</a:t>
            </a:r>
            <a:r>
              <a:rPr lang="ru-RU" dirty="0"/>
              <a:t> „</a:t>
            </a:r>
            <a:r>
              <a:rPr lang="ru-RU" dirty="0" err="1"/>
              <a:t>Кладенецът</a:t>
            </a:r>
            <a:r>
              <a:rPr lang="ru-RU" dirty="0"/>
              <a:t> на </a:t>
            </a:r>
            <a:r>
              <a:rPr lang="ru-RU" dirty="0" err="1"/>
              <a:t>племето</a:t>
            </a:r>
            <a:r>
              <a:rPr lang="ru-RU" dirty="0"/>
              <a:t> </a:t>
            </a:r>
            <a:r>
              <a:rPr lang="ru-RU" dirty="0" err="1"/>
              <a:t>ица</a:t>
            </a:r>
            <a:r>
              <a:rPr lang="ru-RU" dirty="0"/>
              <a:t>“. От друга страна </a:t>
            </a:r>
            <a:r>
              <a:rPr lang="ru-RU" dirty="0" err="1"/>
              <a:t>ица</a:t>
            </a:r>
            <a:r>
              <a:rPr lang="ru-RU" dirty="0"/>
              <a:t> на </a:t>
            </a:r>
            <a:r>
              <a:rPr lang="ru-RU" dirty="0" err="1"/>
              <a:t>испански</a:t>
            </a:r>
            <a:r>
              <a:rPr lang="ru-RU" dirty="0"/>
              <a:t> </a:t>
            </a:r>
            <a:r>
              <a:rPr lang="ru-RU" dirty="0" err="1"/>
              <a:t>често</a:t>
            </a:r>
            <a:r>
              <a:rPr lang="ru-RU" dirty="0"/>
              <a:t> е </a:t>
            </a:r>
            <a:r>
              <a:rPr lang="ru-RU" dirty="0" err="1"/>
              <a:t>превеждано</a:t>
            </a:r>
            <a:r>
              <a:rPr lang="ru-RU" dirty="0"/>
              <a:t> </a:t>
            </a:r>
            <a:r>
              <a:rPr lang="ru-RU" dirty="0" err="1"/>
              <a:t>като</a:t>
            </a:r>
            <a:r>
              <a:rPr lang="ru-RU" dirty="0"/>
              <a:t> „</a:t>
            </a:r>
            <a:r>
              <a:rPr lang="ru-RU" dirty="0" err="1"/>
              <a:t>магьосниците</a:t>
            </a:r>
            <a:r>
              <a:rPr lang="ru-RU" dirty="0"/>
              <a:t> на </a:t>
            </a:r>
            <a:r>
              <a:rPr lang="ru-RU" dirty="0" err="1"/>
              <a:t>водата</a:t>
            </a:r>
            <a:r>
              <a:rPr lang="ru-RU" dirty="0"/>
              <a:t>“.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66673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Уикипедия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ай-вероятно </a:t>
            </a:r>
            <a:r>
              <a:rPr lang="ru-RU" dirty="0" err="1"/>
              <a:t>градът</a:t>
            </a:r>
            <a:r>
              <a:rPr lang="ru-RU" dirty="0"/>
              <a:t> е основан </a:t>
            </a:r>
            <a:r>
              <a:rPr lang="ru-RU" dirty="0" err="1"/>
              <a:t>през</a:t>
            </a:r>
            <a:r>
              <a:rPr lang="ru-RU" dirty="0"/>
              <a:t> 8-9-ти век. </a:t>
            </a:r>
            <a:r>
              <a:rPr lang="ru-RU" dirty="0" err="1"/>
              <a:t>През</a:t>
            </a:r>
            <a:r>
              <a:rPr lang="ru-RU" dirty="0"/>
              <a:t> 10-ти век е </a:t>
            </a:r>
            <a:r>
              <a:rPr lang="ru-RU" dirty="0" err="1"/>
              <a:t>превзет</a:t>
            </a:r>
            <a:r>
              <a:rPr lang="ru-RU" dirty="0"/>
              <a:t> от </a:t>
            </a:r>
            <a:r>
              <a:rPr lang="ru-RU" dirty="0" err="1"/>
              <a:t>толтеките</a:t>
            </a:r>
            <a:r>
              <a:rPr lang="ru-RU" dirty="0"/>
              <a:t>, а век </a:t>
            </a:r>
            <a:r>
              <a:rPr lang="ru-RU" dirty="0" err="1"/>
              <a:t>по-късно</a:t>
            </a:r>
            <a:r>
              <a:rPr lang="ru-RU" dirty="0"/>
              <a:t> става столица на </a:t>
            </a:r>
            <a:r>
              <a:rPr lang="ru-RU" dirty="0" err="1"/>
              <a:t>толтекската</a:t>
            </a:r>
            <a:r>
              <a:rPr lang="ru-RU" dirty="0"/>
              <a:t> </a:t>
            </a:r>
            <a:r>
              <a:rPr lang="ru-RU" dirty="0" err="1"/>
              <a:t>държава</a:t>
            </a:r>
            <a:r>
              <a:rPr lang="ru-RU" dirty="0"/>
              <a:t>. </a:t>
            </a:r>
            <a:r>
              <a:rPr lang="ru-RU" dirty="0" err="1"/>
              <a:t>През</a:t>
            </a:r>
            <a:r>
              <a:rPr lang="ru-RU" dirty="0"/>
              <a:t> 1178 година е разгромен от </a:t>
            </a:r>
            <a:r>
              <a:rPr lang="ru-RU" dirty="0" err="1"/>
              <a:t>обединените</a:t>
            </a:r>
            <a:r>
              <a:rPr lang="ru-RU" dirty="0"/>
              <a:t> </a:t>
            </a:r>
            <a:r>
              <a:rPr lang="ru-RU" dirty="0" err="1"/>
              <a:t>войски</a:t>
            </a:r>
            <a:r>
              <a:rPr lang="ru-RU" dirty="0"/>
              <a:t> на трите града-</a:t>
            </a:r>
            <a:r>
              <a:rPr lang="ru-RU" dirty="0" err="1"/>
              <a:t>държави</a:t>
            </a:r>
            <a:r>
              <a:rPr lang="ru-RU" dirty="0"/>
              <a:t> </a:t>
            </a:r>
            <a:r>
              <a:rPr lang="ru-RU" dirty="0" err="1"/>
              <a:t>Маяпан</a:t>
            </a:r>
            <a:r>
              <a:rPr lang="ru-RU" dirty="0"/>
              <a:t>, </a:t>
            </a:r>
            <a:r>
              <a:rPr lang="ru-RU" dirty="0" err="1"/>
              <a:t>Ушмал</a:t>
            </a:r>
            <a:r>
              <a:rPr lang="ru-RU" dirty="0"/>
              <a:t> и </a:t>
            </a:r>
            <a:r>
              <a:rPr lang="ru-RU" dirty="0" err="1"/>
              <a:t>Ицмал</a:t>
            </a:r>
            <a:r>
              <a:rPr lang="ru-RU" dirty="0"/>
              <a:t>, </a:t>
            </a:r>
            <a:r>
              <a:rPr lang="ru-RU" dirty="0" err="1"/>
              <a:t>управлявани</a:t>
            </a:r>
            <a:r>
              <a:rPr lang="ru-RU" dirty="0"/>
              <a:t> от </a:t>
            </a:r>
            <a:r>
              <a:rPr lang="ru-RU" dirty="0" err="1"/>
              <a:t>Хунак</a:t>
            </a:r>
            <a:r>
              <a:rPr lang="ru-RU" dirty="0"/>
              <a:t> </a:t>
            </a:r>
            <a:r>
              <a:rPr lang="ru-RU" dirty="0" err="1"/>
              <a:t>Кел</a:t>
            </a:r>
            <a:r>
              <a:rPr lang="ru-RU" dirty="0"/>
              <a:t>. По </a:t>
            </a:r>
            <a:r>
              <a:rPr lang="ru-RU" dirty="0" err="1"/>
              <a:t>време</a:t>
            </a:r>
            <a:r>
              <a:rPr lang="ru-RU" dirty="0"/>
              <a:t> на </a:t>
            </a:r>
            <a:r>
              <a:rPr lang="ru-RU" dirty="0" err="1"/>
              <a:t>испанските</a:t>
            </a:r>
            <a:r>
              <a:rPr lang="ru-RU" dirty="0"/>
              <a:t> завоевания в </a:t>
            </a:r>
            <a:r>
              <a:rPr lang="ru-RU" dirty="0" err="1"/>
              <a:t>средата</a:t>
            </a:r>
            <a:r>
              <a:rPr lang="ru-RU" dirty="0"/>
              <a:t> на 16-ти век е в </a:t>
            </a:r>
            <a:r>
              <a:rPr lang="ru-RU" dirty="0" err="1"/>
              <a:t>развалини</a:t>
            </a:r>
            <a:r>
              <a:rPr lang="ru-RU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25579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Колизеума</a:t>
            </a:r>
            <a:endParaRPr lang="bg-BG" dirty="0"/>
          </a:p>
        </p:txBody>
      </p:sp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28800"/>
            <a:ext cx="8280920" cy="5017442"/>
          </a:xfrm>
        </p:spPr>
      </p:pic>
    </p:spTree>
    <p:extLst>
      <p:ext uri="{BB962C8B-B14F-4D97-AF65-F5344CB8AC3E}">
        <p14:creationId xmlns:p14="http://schemas.microsoft.com/office/powerpoint/2010/main" val="16896585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Уикипедия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Колизей (на </a:t>
            </a:r>
            <a:r>
              <a:rPr lang="ru-RU" dirty="0" err="1"/>
              <a:t>латински</a:t>
            </a:r>
            <a:r>
              <a:rPr lang="ru-RU" dirty="0"/>
              <a:t>: </a:t>
            </a:r>
            <a:r>
              <a:rPr lang="ru-RU" dirty="0" err="1"/>
              <a:t>Colosseum</a:t>
            </a:r>
            <a:r>
              <a:rPr lang="ru-RU" dirty="0"/>
              <a:t>) е </a:t>
            </a:r>
            <a:r>
              <a:rPr lang="ru-RU" dirty="0" err="1"/>
              <a:t>най-пространният</a:t>
            </a:r>
            <a:r>
              <a:rPr lang="ru-RU" dirty="0"/>
              <a:t> и </a:t>
            </a:r>
            <a:r>
              <a:rPr lang="ru-RU" dirty="0" err="1"/>
              <a:t>най-великолепният</a:t>
            </a:r>
            <a:r>
              <a:rPr lang="ru-RU" dirty="0"/>
              <a:t> от </a:t>
            </a:r>
            <a:r>
              <a:rPr lang="ru-RU" dirty="0" err="1"/>
              <a:t>амфитеатрите</a:t>
            </a:r>
            <a:r>
              <a:rPr lang="ru-RU" dirty="0"/>
              <a:t> в Древен Рим, </a:t>
            </a:r>
            <a:r>
              <a:rPr lang="ru-RU" dirty="0" err="1"/>
              <a:t>започнат</a:t>
            </a:r>
            <a:r>
              <a:rPr lang="ru-RU" dirty="0"/>
              <a:t> от </a:t>
            </a:r>
            <a:r>
              <a:rPr lang="ru-RU" dirty="0" err="1"/>
              <a:t>Веспасиан</a:t>
            </a:r>
            <a:r>
              <a:rPr lang="ru-RU" dirty="0"/>
              <a:t> между 70 и 72 г.[1] и </a:t>
            </a:r>
            <a:r>
              <a:rPr lang="ru-RU" dirty="0" err="1"/>
              <a:t>завършен</a:t>
            </a:r>
            <a:r>
              <a:rPr lang="ru-RU" dirty="0"/>
              <a:t> </a:t>
            </a:r>
            <a:r>
              <a:rPr lang="ru-RU" dirty="0" err="1"/>
              <a:t>през</a:t>
            </a:r>
            <a:r>
              <a:rPr lang="ru-RU" dirty="0"/>
              <a:t> 80 г. от Тит,[2] </a:t>
            </a:r>
            <a:r>
              <a:rPr lang="ru-RU" dirty="0" err="1"/>
              <a:t>като</a:t>
            </a:r>
            <a:r>
              <a:rPr lang="ru-RU" dirty="0"/>
              <a:t> </a:t>
            </a:r>
            <a:r>
              <a:rPr lang="ru-RU" dirty="0" err="1"/>
              <a:t>някои</a:t>
            </a:r>
            <a:r>
              <a:rPr lang="ru-RU" dirty="0"/>
              <a:t> </a:t>
            </a:r>
            <a:r>
              <a:rPr lang="ru-RU" dirty="0" err="1"/>
              <a:t>допълнителни</a:t>
            </a:r>
            <a:r>
              <a:rPr lang="ru-RU" dirty="0"/>
              <a:t> </a:t>
            </a:r>
            <a:r>
              <a:rPr lang="ru-RU" dirty="0" err="1"/>
              <a:t>промени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направени</a:t>
            </a:r>
            <a:r>
              <a:rPr lang="ru-RU" dirty="0"/>
              <a:t> по </a:t>
            </a:r>
            <a:r>
              <a:rPr lang="ru-RU" dirty="0" err="1"/>
              <a:t>времето</a:t>
            </a:r>
            <a:r>
              <a:rPr lang="ru-RU" dirty="0"/>
              <a:t> на </a:t>
            </a:r>
            <a:r>
              <a:rPr lang="ru-RU" dirty="0" err="1"/>
              <a:t>Домициан</a:t>
            </a:r>
            <a:r>
              <a:rPr lang="ru-RU" dirty="0"/>
              <a:t> (81-96 г.).[3]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73174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bg-BG" dirty="0" smtClean="0"/>
              <a:t>Новите седем  чудеса на света</a:t>
            </a:r>
            <a:endParaRPr lang="bg-BG" dirty="0"/>
          </a:p>
        </p:txBody>
      </p:sp>
      <p:sp>
        <p:nvSpPr>
          <p:cNvPr id="4" name="Правоъгълник 3"/>
          <p:cNvSpPr/>
          <p:nvPr/>
        </p:nvSpPr>
        <p:spPr>
          <a:xfrm>
            <a:off x="28234" y="797318"/>
            <a:ext cx="266429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dirty="0" smtClean="0"/>
              <a:t>Великата </a:t>
            </a:r>
            <a:r>
              <a:rPr lang="bg-BG" sz="2800" dirty="0" err="1" smtClean="0"/>
              <a:t>китаиска</a:t>
            </a:r>
            <a:r>
              <a:rPr lang="bg-BG" sz="2800" dirty="0" smtClean="0"/>
              <a:t> стена</a:t>
            </a:r>
            <a:endParaRPr lang="bg-BG" sz="2800" dirty="0"/>
          </a:p>
        </p:txBody>
      </p:sp>
      <p:sp>
        <p:nvSpPr>
          <p:cNvPr id="5" name="Овал 4"/>
          <p:cNvSpPr/>
          <p:nvPr/>
        </p:nvSpPr>
        <p:spPr>
          <a:xfrm>
            <a:off x="28234" y="2636912"/>
            <a:ext cx="2815574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dirty="0" smtClean="0"/>
              <a:t>Град Петра Йордания</a:t>
            </a:r>
            <a:endParaRPr lang="bg-BG" sz="2800" dirty="0"/>
          </a:p>
        </p:txBody>
      </p:sp>
      <p:sp>
        <p:nvSpPr>
          <p:cNvPr id="6" name="Правоъгълник 5"/>
          <p:cNvSpPr/>
          <p:nvPr/>
        </p:nvSpPr>
        <p:spPr>
          <a:xfrm>
            <a:off x="28234" y="5273824"/>
            <a:ext cx="2664296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dirty="0" smtClean="0"/>
              <a:t>Статуята на Христос</a:t>
            </a:r>
            <a:endParaRPr lang="bg-BG" sz="2800" dirty="0"/>
          </a:p>
        </p:txBody>
      </p:sp>
      <p:sp>
        <p:nvSpPr>
          <p:cNvPr id="7" name="Правоъгълник 6"/>
          <p:cNvSpPr/>
          <p:nvPr/>
        </p:nvSpPr>
        <p:spPr>
          <a:xfrm>
            <a:off x="3635896" y="2780928"/>
            <a:ext cx="237626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dirty="0" smtClean="0"/>
              <a:t>Мачу Пикчу</a:t>
            </a:r>
            <a:endParaRPr lang="bg-BG" sz="2800" dirty="0"/>
          </a:p>
        </p:txBody>
      </p:sp>
      <p:sp>
        <p:nvSpPr>
          <p:cNvPr id="8" name="Овал 7"/>
          <p:cNvSpPr/>
          <p:nvPr/>
        </p:nvSpPr>
        <p:spPr>
          <a:xfrm>
            <a:off x="6839744" y="730393"/>
            <a:ext cx="2304256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dirty="0" err="1" smtClean="0"/>
              <a:t>Чичен</a:t>
            </a:r>
            <a:r>
              <a:rPr lang="bg-BG" sz="2800" dirty="0" smtClean="0"/>
              <a:t> </a:t>
            </a:r>
            <a:r>
              <a:rPr lang="bg-BG" sz="2800" dirty="0" err="1" smtClean="0"/>
              <a:t>Ица</a:t>
            </a:r>
            <a:endParaRPr lang="bg-BG" sz="2800" dirty="0"/>
          </a:p>
        </p:txBody>
      </p:sp>
      <p:sp>
        <p:nvSpPr>
          <p:cNvPr id="9" name="Правоъгълник 8"/>
          <p:cNvSpPr/>
          <p:nvPr/>
        </p:nvSpPr>
        <p:spPr>
          <a:xfrm>
            <a:off x="6839744" y="2726610"/>
            <a:ext cx="2304256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dirty="0" err="1"/>
              <a:t>К</a:t>
            </a:r>
            <a:r>
              <a:rPr lang="bg-BG" sz="2800" dirty="0" err="1" smtClean="0"/>
              <a:t>олизеума</a:t>
            </a:r>
            <a:endParaRPr lang="bg-BG" sz="2800" dirty="0"/>
          </a:p>
        </p:txBody>
      </p:sp>
      <p:sp>
        <p:nvSpPr>
          <p:cNvPr id="10" name="Овал 9"/>
          <p:cNvSpPr/>
          <p:nvPr/>
        </p:nvSpPr>
        <p:spPr>
          <a:xfrm>
            <a:off x="6839744" y="5085184"/>
            <a:ext cx="230425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dirty="0" smtClean="0"/>
              <a:t>Тадж Махал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1609320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Уикипедия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 </a:t>
            </a:r>
            <a:r>
              <a:rPr lang="ru-RU" dirty="0" err="1"/>
              <a:t>възможност</a:t>
            </a:r>
            <a:r>
              <a:rPr lang="ru-RU" dirty="0"/>
              <a:t> да </a:t>
            </a:r>
            <a:r>
              <a:rPr lang="ru-RU" dirty="0" err="1"/>
              <a:t>побере</a:t>
            </a:r>
            <a:r>
              <a:rPr lang="ru-RU" dirty="0"/>
              <a:t> 50 хил. зрители,[1][4][2] </a:t>
            </a:r>
            <a:r>
              <a:rPr lang="ru-RU" dirty="0" err="1"/>
              <a:t>Колизеят</a:t>
            </a:r>
            <a:r>
              <a:rPr lang="ru-RU" dirty="0"/>
              <a:t> е </a:t>
            </a:r>
            <a:r>
              <a:rPr lang="ru-RU" dirty="0" err="1"/>
              <a:t>използван</a:t>
            </a:r>
            <a:r>
              <a:rPr lang="ru-RU" dirty="0"/>
              <a:t> за </a:t>
            </a:r>
            <a:r>
              <a:rPr lang="ru-RU" dirty="0" err="1"/>
              <a:t>гладиаторски</a:t>
            </a:r>
            <a:r>
              <a:rPr lang="ru-RU" dirty="0"/>
              <a:t> </a:t>
            </a:r>
            <a:r>
              <a:rPr lang="ru-RU" dirty="0" err="1"/>
              <a:t>борби</a:t>
            </a:r>
            <a:r>
              <a:rPr lang="ru-RU" dirty="0"/>
              <a:t>, </a:t>
            </a:r>
            <a:r>
              <a:rPr lang="ru-RU" dirty="0" err="1"/>
              <a:t>както</a:t>
            </a:r>
            <a:r>
              <a:rPr lang="ru-RU" dirty="0"/>
              <a:t> и за </a:t>
            </a:r>
            <a:r>
              <a:rPr lang="ru-RU" dirty="0" err="1"/>
              <a:t>други</a:t>
            </a:r>
            <a:r>
              <a:rPr lang="ru-RU" dirty="0"/>
              <a:t> зрелища, </a:t>
            </a:r>
            <a:r>
              <a:rPr lang="ru-RU" dirty="0" err="1"/>
              <a:t>като</a:t>
            </a:r>
            <a:r>
              <a:rPr lang="ru-RU" dirty="0"/>
              <a:t> имитации на </a:t>
            </a:r>
            <a:r>
              <a:rPr lang="ru-RU" dirty="0" err="1"/>
              <a:t>морски</a:t>
            </a:r>
            <a:r>
              <a:rPr lang="ru-RU" dirty="0"/>
              <a:t> битки, лов на </a:t>
            </a:r>
            <a:r>
              <a:rPr lang="ru-RU" dirty="0" err="1"/>
              <a:t>животни</a:t>
            </a:r>
            <a:r>
              <a:rPr lang="ru-RU" dirty="0"/>
              <a:t>, </a:t>
            </a:r>
            <a:r>
              <a:rPr lang="ru-RU" dirty="0" err="1"/>
              <a:t>екзекуции</a:t>
            </a:r>
            <a:r>
              <a:rPr lang="ru-RU" dirty="0"/>
              <a:t>, </a:t>
            </a:r>
            <a:r>
              <a:rPr lang="ru-RU" dirty="0" err="1"/>
              <a:t>възстановки</a:t>
            </a:r>
            <a:r>
              <a:rPr lang="ru-RU" dirty="0"/>
              <a:t> на битки и </a:t>
            </a:r>
            <a:r>
              <a:rPr lang="ru-RU" dirty="0" err="1"/>
              <a:t>драми</a:t>
            </a:r>
            <a:r>
              <a:rPr lang="ru-RU" dirty="0"/>
              <a:t> с </a:t>
            </a:r>
            <a:r>
              <a:rPr lang="ru-RU" dirty="0" err="1"/>
              <a:t>митологични</a:t>
            </a:r>
            <a:r>
              <a:rPr lang="ru-RU" dirty="0"/>
              <a:t> </a:t>
            </a:r>
            <a:r>
              <a:rPr lang="ru-RU" dirty="0" err="1"/>
              <a:t>сюжети</a:t>
            </a:r>
            <a:r>
              <a:rPr lang="ru-RU" dirty="0"/>
              <a:t>. </a:t>
            </a:r>
            <a:r>
              <a:rPr lang="ru-RU" dirty="0" err="1"/>
              <a:t>През</a:t>
            </a:r>
            <a:r>
              <a:rPr lang="ru-RU" dirty="0"/>
              <a:t> </a:t>
            </a:r>
            <a:r>
              <a:rPr lang="ru-RU" dirty="0" err="1"/>
              <a:t>Ранното</a:t>
            </a:r>
            <a:r>
              <a:rPr lang="ru-RU" dirty="0"/>
              <a:t> </a:t>
            </a:r>
            <a:r>
              <a:rPr lang="ru-RU" dirty="0" err="1"/>
              <a:t>Средновековие</a:t>
            </a:r>
            <a:r>
              <a:rPr lang="ru-RU" dirty="0"/>
              <a:t> </a:t>
            </a:r>
            <a:r>
              <a:rPr lang="ru-RU" dirty="0" err="1"/>
              <a:t>сградата</a:t>
            </a:r>
            <a:r>
              <a:rPr lang="ru-RU" dirty="0"/>
              <a:t> </a:t>
            </a:r>
            <a:r>
              <a:rPr lang="ru-RU" dirty="0" err="1"/>
              <a:t>престава</a:t>
            </a:r>
            <a:r>
              <a:rPr lang="ru-RU" dirty="0"/>
              <a:t> да се </a:t>
            </a:r>
            <a:r>
              <a:rPr lang="ru-RU" dirty="0" err="1"/>
              <a:t>използва</a:t>
            </a:r>
            <a:r>
              <a:rPr lang="ru-RU" dirty="0"/>
              <a:t> за представления, а </a:t>
            </a:r>
            <a:r>
              <a:rPr lang="ru-RU" dirty="0" err="1"/>
              <a:t>по-късно</a:t>
            </a:r>
            <a:r>
              <a:rPr lang="ru-RU" dirty="0"/>
              <a:t> служи за </a:t>
            </a:r>
            <a:r>
              <a:rPr lang="ru-RU" dirty="0" err="1"/>
              <a:t>различни</a:t>
            </a:r>
            <a:r>
              <a:rPr lang="ru-RU" dirty="0"/>
              <a:t> </a:t>
            </a:r>
            <a:r>
              <a:rPr lang="ru-RU" dirty="0" err="1"/>
              <a:t>нужди</a:t>
            </a:r>
            <a:r>
              <a:rPr lang="ru-RU" dirty="0"/>
              <a:t> – жилища, </a:t>
            </a:r>
            <a:r>
              <a:rPr lang="ru-RU" dirty="0" err="1"/>
              <a:t>работилници</a:t>
            </a:r>
            <a:r>
              <a:rPr lang="ru-RU" dirty="0"/>
              <a:t>, седалище на религиозен орден, укрепление, </a:t>
            </a:r>
            <a:r>
              <a:rPr lang="ru-RU" dirty="0" err="1"/>
              <a:t>кариера</a:t>
            </a:r>
            <a:r>
              <a:rPr lang="ru-RU" dirty="0"/>
              <a:t> и </a:t>
            </a:r>
            <a:r>
              <a:rPr lang="ru-RU" dirty="0" err="1"/>
              <a:t>християнски</a:t>
            </a:r>
            <a:r>
              <a:rPr lang="ru-RU" dirty="0"/>
              <a:t> храм.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56467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Тадж Махал</a:t>
            </a:r>
            <a:endParaRPr lang="bg-BG" dirty="0"/>
          </a:p>
        </p:txBody>
      </p:sp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844824"/>
            <a:ext cx="8136904" cy="4608512"/>
          </a:xfrm>
        </p:spPr>
      </p:pic>
    </p:spTree>
    <p:extLst>
      <p:ext uri="{BB962C8B-B14F-4D97-AF65-F5344CB8AC3E}">
        <p14:creationId xmlns:p14="http://schemas.microsoft.com/office/powerpoint/2010/main" val="2943839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Уикипедия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/>
              <a:t>Тадж Махал (на хинди: </a:t>
            </a:r>
            <a:r>
              <a:rPr lang="hi-IN" dirty="0"/>
              <a:t>ताज महल, </a:t>
            </a:r>
            <a:r>
              <a:rPr lang="bg-BG" dirty="0"/>
              <a:t>МФА:[</a:t>
            </a:r>
            <a:r>
              <a:rPr lang="en-US" dirty="0" err="1"/>
              <a:t>taːdʑ</a:t>
            </a:r>
            <a:r>
              <a:rPr lang="en-US" dirty="0"/>
              <a:t> </a:t>
            </a:r>
            <a:r>
              <a:rPr lang="en-US" dirty="0" err="1"/>
              <a:t>mɛɦɛl</a:t>
            </a:r>
            <a:r>
              <a:rPr lang="en-US" dirty="0"/>
              <a:t>]; </a:t>
            </a:r>
            <a:r>
              <a:rPr lang="bg-BG" dirty="0"/>
              <a:t>на урду: </a:t>
            </a:r>
            <a:r>
              <a:rPr lang="ar-AE" dirty="0"/>
              <a:t>تاج محل) </a:t>
            </a:r>
            <a:r>
              <a:rPr lang="bg-BG" dirty="0"/>
              <a:t>е мавзолей в град </a:t>
            </a:r>
            <a:r>
              <a:rPr lang="bg-BG" dirty="0" err="1"/>
              <a:t>Агра</a:t>
            </a:r>
            <a:r>
              <a:rPr lang="bg-BG" dirty="0"/>
              <a:t>, Индия, построен от </a:t>
            </a:r>
            <a:r>
              <a:rPr lang="bg-BG" dirty="0" err="1"/>
              <a:t>моголския</a:t>
            </a:r>
            <a:r>
              <a:rPr lang="bg-BG" dirty="0"/>
              <a:t> владетел Шах </a:t>
            </a:r>
            <a:r>
              <a:rPr lang="bg-BG" dirty="0" err="1"/>
              <a:t>Джахан</a:t>
            </a:r>
            <a:r>
              <a:rPr lang="bg-BG" dirty="0"/>
              <a:t> в памет на любимата му съпруга </a:t>
            </a:r>
            <a:r>
              <a:rPr lang="bg-BG" dirty="0" err="1"/>
              <a:t>Мумтаз</a:t>
            </a:r>
            <a:r>
              <a:rPr lang="bg-BG" dirty="0"/>
              <a:t> Махал.</a:t>
            </a:r>
          </a:p>
          <a:p>
            <a:endParaRPr lang="bg-BG" dirty="0"/>
          </a:p>
          <a:p>
            <a:r>
              <a:rPr lang="bg-BG" dirty="0"/>
              <a:t>Смятан е за най-бляскавия паметник на </a:t>
            </a:r>
            <a:r>
              <a:rPr lang="bg-BG" dirty="0" err="1"/>
              <a:t>моголската</a:t>
            </a:r>
            <a:r>
              <a:rPr lang="bg-BG" dirty="0"/>
              <a:t> архитектура, съчетаваща ислямски, индийски и персийски елементи.[1][2] През 1983 г. е включен в Списъка на световното наследство на ЮНЕСКО. </a:t>
            </a:r>
          </a:p>
        </p:txBody>
      </p:sp>
    </p:spTree>
    <p:extLst>
      <p:ext uri="{BB962C8B-B14F-4D97-AF65-F5344CB8AC3E}">
        <p14:creationId xmlns:p14="http://schemas.microsoft.com/office/powerpoint/2010/main" val="826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Уикипедия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Той е </a:t>
            </a:r>
            <a:r>
              <a:rPr lang="ru-RU" dirty="0" err="1"/>
              <a:t>смятан</a:t>
            </a:r>
            <a:r>
              <a:rPr lang="ru-RU" dirty="0"/>
              <a:t> за </a:t>
            </a:r>
            <a:r>
              <a:rPr lang="ru-RU" dirty="0" err="1"/>
              <a:t>една</a:t>
            </a:r>
            <a:r>
              <a:rPr lang="ru-RU" dirty="0"/>
              <a:t> от </a:t>
            </a:r>
            <a:r>
              <a:rPr lang="ru-RU" dirty="0" err="1"/>
              <a:t>най-красивите</a:t>
            </a:r>
            <a:r>
              <a:rPr lang="ru-RU" dirty="0"/>
              <a:t> </a:t>
            </a:r>
            <a:r>
              <a:rPr lang="ru-RU" dirty="0" err="1"/>
              <a:t>сгради</a:t>
            </a:r>
            <a:r>
              <a:rPr lang="ru-RU" dirty="0"/>
              <a:t> в света и </a:t>
            </a:r>
            <a:r>
              <a:rPr lang="ru-RU" dirty="0" err="1"/>
              <a:t>стои</a:t>
            </a:r>
            <a:r>
              <a:rPr lang="ru-RU" dirty="0"/>
              <a:t> </a:t>
            </a:r>
            <a:r>
              <a:rPr lang="ru-RU" dirty="0" err="1"/>
              <a:t>като</a:t>
            </a:r>
            <a:r>
              <a:rPr lang="ru-RU" dirty="0"/>
              <a:t> символ на </a:t>
            </a:r>
            <a:r>
              <a:rPr lang="ru-RU" dirty="0" err="1"/>
              <a:t>вечната</a:t>
            </a:r>
            <a:r>
              <a:rPr lang="ru-RU" dirty="0"/>
              <a:t> </a:t>
            </a:r>
            <a:r>
              <a:rPr lang="ru-RU" dirty="0" err="1"/>
              <a:t>любов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 err="1"/>
              <a:t>Въпреки</a:t>
            </a:r>
            <a:r>
              <a:rPr lang="ru-RU" dirty="0"/>
              <a:t> че </a:t>
            </a:r>
            <a:r>
              <a:rPr lang="ru-RU" dirty="0" err="1"/>
              <a:t>централната</a:t>
            </a:r>
            <a:r>
              <a:rPr lang="ru-RU" dirty="0"/>
              <a:t> </a:t>
            </a:r>
            <a:r>
              <a:rPr lang="ru-RU" dirty="0" err="1"/>
              <a:t>сграда</a:t>
            </a:r>
            <a:r>
              <a:rPr lang="ru-RU" dirty="0"/>
              <a:t> с </a:t>
            </a:r>
            <a:r>
              <a:rPr lang="ru-RU" dirty="0" err="1"/>
              <a:t>известния</a:t>
            </a:r>
            <a:r>
              <a:rPr lang="ru-RU" dirty="0"/>
              <a:t> си </a:t>
            </a:r>
            <a:r>
              <a:rPr lang="ru-RU" dirty="0" err="1"/>
              <a:t>бял</a:t>
            </a:r>
            <a:r>
              <a:rPr lang="ru-RU" dirty="0"/>
              <a:t> купол е </a:t>
            </a:r>
            <a:r>
              <a:rPr lang="ru-RU" dirty="0" err="1"/>
              <a:t>най-популярният</a:t>
            </a:r>
            <a:r>
              <a:rPr lang="ru-RU" dirty="0"/>
              <a:t> образ на </a:t>
            </a:r>
            <a:r>
              <a:rPr lang="ru-RU" dirty="0" err="1"/>
              <a:t>Тадж</a:t>
            </a:r>
            <a:r>
              <a:rPr lang="ru-RU" dirty="0"/>
              <a:t> Махал, </a:t>
            </a:r>
            <a:r>
              <a:rPr lang="ru-RU" dirty="0" err="1"/>
              <a:t>съоръжението</a:t>
            </a:r>
            <a:r>
              <a:rPr lang="ru-RU" dirty="0"/>
              <a:t> </a:t>
            </a:r>
            <a:r>
              <a:rPr lang="ru-RU" dirty="0" err="1"/>
              <a:t>представлява</a:t>
            </a:r>
            <a:r>
              <a:rPr lang="ru-RU" dirty="0"/>
              <a:t> много </a:t>
            </a:r>
            <a:r>
              <a:rPr lang="ru-RU" dirty="0" err="1"/>
              <a:t>по-голям</a:t>
            </a:r>
            <a:r>
              <a:rPr lang="ru-RU" dirty="0"/>
              <a:t> комплекс от </a:t>
            </a:r>
            <a:r>
              <a:rPr lang="ru-RU" dirty="0" err="1"/>
              <a:t>функционално</a:t>
            </a:r>
            <a:r>
              <a:rPr lang="ru-RU" dirty="0"/>
              <a:t> </a:t>
            </a:r>
            <a:r>
              <a:rPr lang="ru-RU" dirty="0" err="1"/>
              <a:t>свързани</a:t>
            </a:r>
            <a:r>
              <a:rPr lang="ru-RU" dirty="0"/>
              <a:t> </a:t>
            </a:r>
            <a:r>
              <a:rPr lang="ru-RU" dirty="0" err="1"/>
              <a:t>сгради</a:t>
            </a:r>
            <a:r>
              <a:rPr lang="ru-RU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3696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bg-BG" dirty="0" smtClean="0"/>
              <a:t>Великата китайска стена</a:t>
            </a:r>
            <a:endParaRPr lang="bg-BG" dirty="0"/>
          </a:p>
        </p:txBody>
      </p:sp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2330450"/>
            <a:ext cx="5524500" cy="3676650"/>
          </a:xfrm>
        </p:spPr>
      </p:pic>
    </p:spTree>
    <p:extLst>
      <p:ext uri="{BB962C8B-B14F-4D97-AF65-F5344CB8AC3E}">
        <p14:creationId xmlns:p14="http://schemas.microsoft.com/office/powerpoint/2010/main" val="671830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Уикипедия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4008" indent="0">
              <a:buNone/>
            </a:pPr>
            <a:r>
              <a:rPr lang="ru-RU" sz="3200" dirty="0" smtClean="0"/>
              <a:t>Великова </a:t>
            </a:r>
            <a:r>
              <a:rPr lang="ru-RU" sz="3200" dirty="0" err="1"/>
              <a:t>китайска</a:t>
            </a:r>
            <a:r>
              <a:rPr lang="ru-RU" sz="3200" dirty="0"/>
              <a:t> стена е система от </a:t>
            </a:r>
            <a:r>
              <a:rPr lang="ru-RU" sz="3200" dirty="0" err="1"/>
              <a:t>отбранителни</a:t>
            </a:r>
            <a:r>
              <a:rPr lang="ru-RU" sz="3200" dirty="0"/>
              <a:t> </a:t>
            </a:r>
            <a:r>
              <a:rPr lang="ru-RU" sz="3200" dirty="0" err="1"/>
              <a:t>съоръжения</a:t>
            </a:r>
            <a:r>
              <a:rPr lang="ru-RU" sz="3200" dirty="0"/>
              <a:t> в </a:t>
            </a:r>
            <a:r>
              <a:rPr lang="ru-RU" sz="3200" dirty="0" err="1"/>
              <a:t>Северен</a:t>
            </a:r>
            <a:r>
              <a:rPr lang="ru-RU" sz="3200" dirty="0"/>
              <a:t> Китай. </a:t>
            </a:r>
            <a:r>
              <a:rPr lang="ru-RU" sz="3200" dirty="0" err="1"/>
              <a:t>Tя</a:t>
            </a:r>
            <a:r>
              <a:rPr lang="ru-RU" sz="3200" dirty="0"/>
              <a:t> е </a:t>
            </a:r>
            <a:r>
              <a:rPr lang="ru-RU" sz="3200" dirty="0" err="1"/>
              <a:t>дълга</a:t>
            </a:r>
            <a:r>
              <a:rPr lang="ru-RU" sz="3200" dirty="0"/>
              <a:t> 6900 </a:t>
            </a:r>
            <a:r>
              <a:rPr lang="ru-RU" sz="3200" dirty="0" err="1"/>
              <a:t>km</a:t>
            </a:r>
            <a:r>
              <a:rPr lang="ru-RU" sz="3200" dirty="0"/>
              <a:t>. </a:t>
            </a:r>
            <a:r>
              <a:rPr lang="ru-RU" sz="3200" dirty="0" err="1"/>
              <a:t>Издигната</a:t>
            </a:r>
            <a:r>
              <a:rPr lang="ru-RU" sz="3200" dirty="0"/>
              <a:t> е </a:t>
            </a:r>
            <a:r>
              <a:rPr lang="ru-RU" sz="3200" dirty="0" err="1"/>
              <a:t>през</a:t>
            </a:r>
            <a:r>
              <a:rPr lang="ru-RU" sz="3200" dirty="0"/>
              <a:t> III век </a:t>
            </a:r>
            <a:r>
              <a:rPr lang="ru-RU" sz="3200" dirty="0" err="1"/>
              <a:t>пр.н.е</a:t>
            </a:r>
            <a:r>
              <a:rPr lang="ru-RU" sz="3200" dirty="0"/>
              <a:t>. (в </a:t>
            </a:r>
            <a:r>
              <a:rPr lang="ru-RU" sz="3200" dirty="0" err="1"/>
              <a:t>по-голямата</a:t>
            </a:r>
            <a:r>
              <a:rPr lang="ru-RU" sz="3200" dirty="0"/>
              <a:t> си част) </a:t>
            </a:r>
            <a:r>
              <a:rPr lang="ru-RU" sz="3200" dirty="0" err="1"/>
              <a:t>върху</a:t>
            </a:r>
            <a:r>
              <a:rPr lang="ru-RU" sz="3200" dirty="0"/>
              <a:t> </a:t>
            </a:r>
            <a:r>
              <a:rPr lang="ru-RU" sz="3200" dirty="0" err="1"/>
              <a:t>основата</a:t>
            </a:r>
            <a:r>
              <a:rPr lang="ru-RU" sz="3200" dirty="0"/>
              <a:t> на </a:t>
            </a:r>
            <a:r>
              <a:rPr lang="ru-RU" sz="3200" dirty="0" err="1"/>
              <a:t>хунски</a:t>
            </a:r>
            <a:r>
              <a:rPr lang="ru-RU" sz="3200" dirty="0"/>
              <a:t> </a:t>
            </a:r>
            <a:r>
              <a:rPr lang="ru-RU" sz="3200" dirty="0" err="1"/>
              <a:t>окопен</a:t>
            </a:r>
            <a:r>
              <a:rPr lang="ru-RU" sz="3200" dirty="0"/>
              <a:t> вал за защита на </a:t>
            </a:r>
            <a:r>
              <a:rPr lang="ru-RU" sz="3200" dirty="0" err="1"/>
              <a:t>северозападните</a:t>
            </a:r>
            <a:r>
              <a:rPr lang="ru-RU" sz="3200" dirty="0"/>
              <a:t> </a:t>
            </a:r>
            <a:r>
              <a:rPr lang="ru-RU" sz="3200" dirty="0" err="1"/>
              <a:t>граници</a:t>
            </a:r>
            <a:r>
              <a:rPr lang="ru-RU" sz="3200" dirty="0"/>
              <a:t> на </a:t>
            </a:r>
            <a:r>
              <a:rPr lang="ru-RU" sz="3200" dirty="0" err="1"/>
              <a:t>империята</a:t>
            </a:r>
            <a:r>
              <a:rPr lang="ru-RU" sz="3200" dirty="0"/>
              <a:t>, </a:t>
            </a:r>
            <a:r>
              <a:rPr lang="ru-RU" sz="3200" dirty="0" err="1"/>
              <a:t>нееднократно</a:t>
            </a:r>
            <a:r>
              <a:rPr lang="ru-RU" sz="3200" dirty="0"/>
              <a:t> </a:t>
            </a:r>
            <a:r>
              <a:rPr lang="ru-RU" sz="3200" dirty="0" err="1"/>
              <a:t>достроявана</a:t>
            </a:r>
            <a:r>
              <a:rPr lang="ru-RU" sz="3200" dirty="0"/>
              <a:t>.</a:t>
            </a:r>
          </a:p>
          <a:p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3566823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Уикипедия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marL="64008" indent="0">
              <a:buNone/>
            </a:pPr>
            <a:r>
              <a:rPr lang="ru-RU" sz="3600" dirty="0"/>
              <a:t> </a:t>
            </a:r>
            <a:r>
              <a:rPr lang="ru-RU" sz="3600" dirty="0" err="1"/>
              <a:t>Тя</a:t>
            </a:r>
            <a:r>
              <a:rPr lang="ru-RU" sz="3600" dirty="0"/>
              <a:t> </a:t>
            </a:r>
            <a:r>
              <a:rPr lang="ru-RU" sz="3600" dirty="0" err="1"/>
              <a:t>прекосява</a:t>
            </a:r>
            <a:r>
              <a:rPr lang="ru-RU" sz="3600" dirty="0"/>
              <a:t> </a:t>
            </a:r>
            <a:r>
              <a:rPr lang="ru-RU" sz="3600" dirty="0" err="1"/>
              <a:t>страната</a:t>
            </a:r>
            <a:r>
              <a:rPr lang="ru-RU" sz="3600" dirty="0"/>
              <a:t> от </a:t>
            </a:r>
            <a:r>
              <a:rPr lang="ru-RU" sz="3600" dirty="0" err="1"/>
              <a:t>границата</a:t>
            </a:r>
            <a:r>
              <a:rPr lang="ru-RU" sz="3600" dirty="0"/>
              <a:t> с Корея, при </a:t>
            </a:r>
            <a:r>
              <a:rPr lang="ru-RU" sz="3600" dirty="0" err="1"/>
              <a:t>заставата</a:t>
            </a:r>
            <a:r>
              <a:rPr lang="ru-RU" sz="3600" dirty="0"/>
              <a:t> </a:t>
            </a:r>
            <a:r>
              <a:rPr lang="ru-RU" sz="3600" dirty="0" err="1"/>
              <a:t>Шанхайгуан</a:t>
            </a:r>
            <a:r>
              <a:rPr lang="ru-RU" sz="3600" dirty="0"/>
              <a:t>, до </a:t>
            </a:r>
            <a:r>
              <a:rPr lang="ru-RU" sz="3600" dirty="0" err="1"/>
              <a:t>пустинята</a:t>
            </a:r>
            <a:r>
              <a:rPr lang="ru-RU" sz="3600" dirty="0"/>
              <a:t> Гоби, при </a:t>
            </a:r>
            <a:r>
              <a:rPr lang="ru-RU" sz="3600" dirty="0" err="1"/>
              <a:t>заставата</a:t>
            </a:r>
            <a:r>
              <a:rPr lang="ru-RU" sz="3600" dirty="0"/>
              <a:t> </a:t>
            </a:r>
            <a:r>
              <a:rPr lang="ru-RU" sz="3600" dirty="0" err="1"/>
              <a:t>Дзя-югуан</a:t>
            </a:r>
            <a:r>
              <a:rPr lang="ru-RU" sz="3600" dirty="0"/>
              <a:t>, и се </a:t>
            </a:r>
            <a:r>
              <a:rPr lang="ru-RU" sz="3600" dirty="0" err="1"/>
              <a:t>оприличава</a:t>
            </a:r>
            <a:r>
              <a:rPr lang="ru-RU" sz="3600" dirty="0"/>
              <a:t> </a:t>
            </a:r>
            <a:r>
              <a:rPr lang="ru-RU" sz="3600" dirty="0" err="1"/>
              <a:t>често</a:t>
            </a:r>
            <a:r>
              <a:rPr lang="ru-RU" sz="3600" dirty="0"/>
              <a:t> на </a:t>
            </a:r>
            <a:r>
              <a:rPr lang="ru-RU" sz="3600" dirty="0" err="1"/>
              <a:t>дълъг</a:t>
            </a:r>
            <a:r>
              <a:rPr lang="ru-RU" sz="3600" dirty="0"/>
              <a:t> дракон. </a:t>
            </a:r>
            <a:r>
              <a:rPr lang="ru-RU" sz="3600" dirty="0" err="1"/>
              <a:t>Тя</a:t>
            </a:r>
            <a:r>
              <a:rPr lang="ru-RU" sz="3600" dirty="0"/>
              <a:t> е </a:t>
            </a:r>
            <a:r>
              <a:rPr lang="ru-RU" sz="3600" dirty="0" err="1"/>
              <a:t>едно</a:t>
            </a:r>
            <a:r>
              <a:rPr lang="ru-RU" sz="3600" dirty="0"/>
              <a:t> от </a:t>
            </a:r>
            <a:r>
              <a:rPr lang="ru-RU" sz="3600" dirty="0" err="1"/>
              <a:t>най-древните</a:t>
            </a:r>
            <a:r>
              <a:rPr lang="ru-RU" sz="3600" dirty="0"/>
              <a:t> и добре </a:t>
            </a:r>
            <a:r>
              <a:rPr lang="ru-RU" sz="3600" dirty="0" err="1"/>
              <a:t>запазени</a:t>
            </a:r>
            <a:r>
              <a:rPr lang="ru-RU" sz="3600" dirty="0"/>
              <a:t> творения на </a:t>
            </a:r>
            <a:r>
              <a:rPr lang="ru-RU" sz="3600" dirty="0" err="1"/>
              <a:t>човешкия</a:t>
            </a:r>
            <a:r>
              <a:rPr lang="ru-RU" sz="3600" dirty="0"/>
              <a:t> дух, символ на </a:t>
            </a:r>
            <a:r>
              <a:rPr lang="ru-RU" sz="3600" dirty="0" err="1"/>
              <a:t>китайската</a:t>
            </a:r>
            <a:r>
              <a:rPr lang="ru-RU" sz="3600" dirty="0"/>
              <a:t> нация</a:t>
            </a:r>
            <a:r>
              <a:rPr lang="ru-RU" sz="3600" dirty="0" smtClean="0"/>
              <a:t>.</a:t>
            </a:r>
          </a:p>
          <a:p>
            <a:pPr marL="64008" indent="0">
              <a:buNone/>
            </a:pP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3074616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Град Петра Йордания</a:t>
            </a:r>
            <a:endParaRPr lang="bg-BG" dirty="0"/>
          </a:p>
        </p:txBody>
      </p:sp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00809"/>
            <a:ext cx="7344816" cy="4824536"/>
          </a:xfrm>
        </p:spPr>
      </p:pic>
    </p:spTree>
    <p:extLst>
      <p:ext uri="{BB962C8B-B14F-4D97-AF65-F5344CB8AC3E}">
        <p14:creationId xmlns:p14="http://schemas.microsoft.com/office/powerpoint/2010/main" val="1345980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Уикипедия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ru-RU" dirty="0"/>
              <a:t>Петра е древен град в </a:t>
            </a:r>
            <a:r>
              <a:rPr lang="ru-RU" dirty="0" err="1"/>
              <a:t>днешна</a:t>
            </a:r>
            <a:r>
              <a:rPr lang="ru-RU" dirty="0"/>
              <a:t> </a:t>
            </a:r>
            <a:r>
              <a:rPr lang="ru-RU" dirty="0" err="1"/>
              <a:t>Йордания</a:t>
            </a:r>
            <a:r>
              <a:rPr lang="ru-RU" dirty="0"/>
              <a:t>, столица на </a:t>
            </a:r>
            <a:r>
              <a:rPr lang="ru-RU" dirty="0" err="1"/>
              <a:t>набатеите</a:t>
            </a:r>
            <a:r>
              <a:rPr lang="ru-RU" dirty="0"/>
              <a:t>. </a:t>
            </a:r>
            <a:r>
              <a:rPr lang="ru-RU" dirty="0" err="1"/>
              <a:t>Разположен</a:t>
            </a:r>
            <a:r>
              <a:rPr lang="ru-RU" dirty="0"/>
              <a:t> е в </a:t>
            </a:r>
            <a:r>
              <a:rPr lang="ru-RU" dirty="0" err="1"/>
              <a:t>естествено</a:t>
            </a:r>
            <a:r>
              <a:rPr lang="ru-RU" dirty="0"/>
              <a:t> </a:t>
            </a:r>
            <a:r>
              <a:rPr lang="ru-RU" dirty="0" err="1"/>
              <a:t>укрепената</a:t>
            </a:r>
            <a:r>
              <a:rPr lang="ru-RU" dirty="0"/>
              <a:t> </a:t>
            </a:r>
            <a:r>
              <a:rPr lang="ru-RU" dirty="0" err="1"/>
              <a:t>планинска</a:t>
            </a:r>
            <a:r>
              <a:rPr lang="ru-RU" dirty="0"/>
              <a:t> долина Вади Муса („</a:t>
            </a:r>
            <a:r>
              <a:rPr lang="ru-RU" dirty="0" err="1"/>
              <a:t>Долината</a:t>
            </a:r>
            <a:r>
              <a:rPr lang="ru-RU" dirty="0"/>
              <a:t> на </a:t>
            </a:r>
            <a:r>
              <a:rPr lang="ru-RU" dirty="0" err="1"/>
              <a:t>Мойсей</a:t>
            </a:r>
            <a:r>
              <a:rPr lang="ru-RU" dirty="0"/>
              <a:t>“) на </a:t>
            </a:r>
            <a:r>
              <a:rPr lang="ru-RU" dirty="0" err="1"/>
              <a:t>източния</a:t>
            </a:r>
            <a:r>
              <a:rPr lang="ru-RU" dirty="0"/>
              <a:t> склон на </a:t>
            </a:r>
            <a:r>
              <a:rPr lang="ru-RU" dirty="0" err="1"/>
              <a:t>Уади</a:t>
            </a:r>
            <a:r>
              <a:rPr lang="ru-RU" dirty="0"/>
              <a:t> Араба, на </a:t>
            </a:r>
            <a:r>
              <a:rPr lang="ru-RU" dirty="0" err="1"/>
              <a:t>кръстопътя</a:t>
            </a:r>
            <a:r>
              <a:rPr lang="ru-RU" dirty="0"/>
              <a:t> на </a:t>
            </a:r>
            <a:r>
              <a:rPr lang="ru-RU" dirty="0" err="1"/>
              <a:t>главните</a:t>
            </a:r>
            <a:r>
              <a:rPr lang="ru-RU" dirty="0"/>
              <a:t> </a:t>
            </a:r>
            <a:r>
              <a:rPr lang="ru-RU" dirty="0" err="1"/>
              <a:t>търговски</a:t>
            </a:r>
            <a:r>
              <a:rPr lang="ru-RU" dirty="0"/>
              <a:t> </a:t>
            </a:r>
            <a:r>
              <a:rPr lang="ru-RU" dirty="0" err="1"/>
              <a:t>маршрути</a:t>
            </a:r>
            <a:r>
              <a:rPr lang="ru-RU" dirty="0"/>
              <a:t> – </a:t>
            </a:r>
            <a:r>
              <a:rPr lang="ru-RU" dirty="0" err="1"/>
              <a:t>към</a:t>
            </a:r>
            <a:r>
              <a:rPr lang="ru-RU" dirty="0"/>
              <a:t> Газа на запад, </a:t>
            </a:r>
            <a:r>
              <a:rPr lang="ru-RU" dirty="0" err="1"/>
              <a:t>Бостра</a:t>
            </a:r>
            <a:r>
              <a:rPr lang="ru-RU" dirty="0"/>
              <a:t> и Дамаск на север, </a:t>
            </a:r>
            <a:r>
              <a:rPr lang="ru-RU" dirty="0" err="1"/>
              <a:t>Ейлат</a:t>
            </a:r>
            <a:r>
              <a:rPr lang="ru-RU" dirty="0"/>
              <a:t> на </a:t>
            </a:r>
            <a:r>
              <a:rPr lang="ru-RU" dirty="0" err="1"/>
              <a:t>Червено</a:t>
            </a:r>
            <a:r>
              <a:rPr lang="ru-RU" dirty="0"/>
              <a:t> море и </a:t>
            </a:r>
            <a:r>
              <a:rPr lang="ru-RU" dirty="0" err="1"/>
              <a:t>Персийския</a:t>
            </a:r>
            <a:r>
              <a:rPr lang="ru-RU" dirty="0"/>
              <a:t> залив от </a:t>
            </a:r>
            <a:r>
              <a:rPr lang="ru-RU" dirty="0" err="1"/>
              <a:t>другата</a:t>
            </a:r>
            <a:r>
              <a:rPr lang="ru-RU" dirty="0"/>
              <a:t> страна на </a:t>
            </a:r>
            <a:r>
              <a:rPr lang="ru-RU" dirty="0" err="1"/>
              <a:t>пустинята</a:t>
            </a:r>
            <a:r>
              <a:rPr lang="ru-RU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267504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Уикипедия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Непознат</a:t>
            </a:r>
            <a:r>
              <a:rPr lang="ru-RU" dirty="0"/>
              <a:t> на </a:t>
            </a:r>
            <a:r>
              <a:rPr lang="ru-RU" dirty="0" err="1"/>
              <a:t>западния</a:t>
            </a:r>
            <a:r>
              <a:rPr lang="ru-RU" dirty="0"/>
              <a:t> свят в </a:t>
            </a:r>
            <a:r>
              <a:rPr lang="ru-RU" dirty="0" err="1"/>
              <a:t>продължение</a:t>
            </a:r>
            <a:r>
              <a:rPr lang="ru-RU" dirty="0"/>
              <a:t> на </a:t>
            </a:r>
            <a:r>
              <a:rPr lang="ru-RU" dirty="0" err="1"/>
              <a:t>стотици</a:t>
            </a:r>
            <a:r>
              <a:rPr lang="ru-RU" dirty="0"/>
              <a:t> </a:t>
            </a:r>
            <a:r>
              <a:rPr lang="ru-RU" dirty="0" err="1"/>
              <a:t>години</a:t>
            </a:r>
            <a:r>
              <a:rPr lang="ru-RU" dirty="0"/>
              <a:t>, </a:t>
            </a:r>
            <a:r>
              <a:rPr lang="ru-RU" dirty="0" err="1"/>
              <a:t>розовочервеникавият</a:t>
            </a:r>
            <a:r>
              <a:rPr lang="ru-RU" dirty="0"/>
              <a:t> град Петра </a:t>
            </a:r>
            <a:r>
              <a:rPr lang="ru-RU" dirty="0" err="1"/>
              <a:t>някога</a:t>
            </a:r>
            <a:r>
              <a:rPr lang="ru-RU" dirty="0"/>
              <a:t> </a:t>
            </a:r>
            <a:r>
              <a:rPr lang="ru-RU" dirty="0" err="1"/>
              <a:t>процъфтявал</a:t>
            </a:r>
            <a:r>
              <a:rPr lang="ru-RU" dirty="0"/>
              <a:t> </a:t>
            </a:r>
            <a:r>
              <a:rPr lang="ru-RU" dirty="0" err="1"/>
              <a:t>като</a:t>
            </a:r>
            <a:r>
              <a:rPr lang="ru-RU" dirty="0"/>
              <a:t> важна точка от </a:t>
            </a:r>
            <a:r>
              <a:rPr lang="ru-RU" dirty="0" err="1"/>
              <a:t>древните</a:t>
            </a:r>
            <a:r>
              <a:rPr lang="ru-RU" dirty="0"/>
              <a:t> </a:t>
            </a:r>
            <a:r>
              <a:rPr lang="ru-RU" dirty="0" err="1"/>
              <a:t>търговски</a:t>
            </a:r>
            <a:r>
              <a:rPr lang="ru-RU" dirty="0"/>
              <a:t> </a:t>
            </a:r>
            <a:r>
              <a:rPr lang="ru-RU" dirty="0" err="1"/>
              <a:t>маршрути</a:t>
            </a:r>
            <a:r>
              <a:rPr lang="ru-RU" dirty="0"/>
              <a:t>. Той е </a:t>
            </a:r>
            <a:r>
              <a:rPr lang="ru-RU" dirty="0" err="1"/>
              <a:t>обграден</a:t>
            </a:r>
            <a:r>
              <a:rPr lang="ru-RU" dirty="0"/>
              <a:t> от </a:t>
            </a:r>
            <a:r>
              <a:rPr lang="ru-RU" dirty="0" err="1"/>
              <a:t>високи</a:t>
            </a:r>
            <a:r>
              <a:rPr lang="ru-RU" dirty="0"/>
              <a:t> </a:t>
            </a:r>
            <a:r>
              <a:rPr lang="ru-RU" dirty="0" err="1"/>
              <a:t>планини</a:t>
            </a:r>
            <a:r>
              <a:rPr lang="ru-RU" dirty="0"/>
              <a:t> и е </a:t>
            </a:r>
            <a:r>
              <a:rPr lang="ru-RU" dirty="0" err="1"/>
              <a:t>достъпен</a:t>
            </a:r>
            <a:r>
              <a:rPr lang="ru-RU" dirty="0"/>
              <a:t> </a:t>
            </a:r>
            <a:r>
              <a:rPr lang="ru-RU" dirty="0" err="1"/>
              <a:t>през</a:t>
            </a:r>
            <a:r>
              <a:rPr lang="ru-RU" dirty="0"/>
              <a:t> </a:t>
            </a:r>
            <a:r>
              <a:rPr lang="ru-RU" dirty="0" err="1"/>
              <a:t>тясно</a:t>
            </a:r>
            <a:r>
              <a:rPr lang="ru-RU" dirty="0"/>
              <a:t> дефиле, а </a:t>
            </a:r>
            <a:r>
              <a:rPr lang="ru-RU" dirty="0" err="1"/>
              <a:t>забележителните</a:t>
            </a:r>
            <a:r>
              <a:rPr lang="ru-RU" dirty="0"/>
              <a:t> </a:t>
            </a:r>
            <a:r>
              <a:rPr lang="ru-RU" dirty="0" err="1"/>
              <a:t>му</a:t>
            </a:r>
            <a:r>
              <a:rPr lang="ru-RU" dirty="0"/>
              <a:t>, </a:t>
            </a:r>
            <a:r>
              <a:rPr lang="ru-RU" dirty="0" err="1"/>
              <a:t>изсечени</a:t>
            </a:r>
            <a:r>
              <a:rPr lang="ru-RU" dirty="0"/>
              <a:t> в скалите </a:t>
            </a:r>
            <a:r>
              <a:rPr lang="ru-RU" dirty="0" err="1"/>
              <a:t>сгради</a:t>
            </a:r>
            <a:r>
              <a:rPr lang="ru-RU" dirty="0"/>
              <a:t> </a:t>
            </a:r>
            <a:r>
              <a:rPr lang="ru-RU" dirty="0" err="1"/>
              <a:t>са</a:t>
            </a:r>
            <a:r>
              <a:rPr lang="ru-RU" dirty="0"/>
              <a:t> </a:t>
            </a:r>
            <a:r>
              <a:rPr lang="ru-RU" dirty="0" err="1"/>
              <a:t>запазени</a:t>
            </a:r>
            <a:r>
              <a:rPr lang="ru-RU" dirty="0"/>
              <a:t> </a:t>
            </a:r>
            <a:r>
              <a:rPr lang="ru-RU" dirty="0" err="1"/>
              <a:t>непокътнати</a:t>
            </a:r>
            <a:r>
              <a:rPr lang="ru-RU" dirty="0"/>
              <a:t>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16540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Статуята на Христос</a:t>
            </a:r>
            <a:endParaRPr lang="bg-BG" dirty="0"/>
          </a:p>
        </p:txBody>
      </p:sp>
      <p:pic>
        <p:nvPicPr>
          <p:cNvPr id="4" name="Контейнер за съдържание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72817"/>
            <a:ext cx="7920880" cy="4464496"/>
          </a:xfrm>
        </p:spPr>
      </p:pic>
    </p:spTree>
    <p:extLst>
      <p:ext uri="{BB962C8B-B14F-4D97-AF65-F5344CB8AC3E}">
        <p14:creationId xmlns:p14="http://schemas.microsoft.com/office/powerpoint/2010/main" val="4199815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Живост">
  <a:themeElements>
    <a:clrScheme name="Живост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Живост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Живост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80</TotalTime>
  <Words>901</Words>
  <Application>Microsoft Office PowerPoint</Application>
  <PresentationFormat>Презентация на цял екран (4:3)</PresentationFormat>
  <Paragraphs>54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23</vt:i4>
      </vt:variant>
    </vt:vector>
  </HeadingPairs>
  <TitlesOfParts>
    <vt:vector size="24" baseType="lpstr">
      <vt:lpstr>Живост</vt:lpstr>
      <vt:lpstr>7-те чудеса на света</vt:lpstr>
      <vt:lpstr>Презентация на PowerPoint</vt:lpstr>
      <vt:lpstr>Великата китайска стена</vt:lpstr>
      <vt:lpstr>Уикипедия</vt:lpstr>
      <vt:lpstr>Уикипедия</vt:lpstr>
      <vt:lpstr>Град Петра Йордания</vt:lpstr>
      <vt:lpstr>Уикипедия</vt:lpstr>
      <vt:lpstr>Уикипедия</vt:lpstr>
      <vt:lpstr>Статуята на Христос</vt:lpstr>
      <vt:lpstr>Уикипедия</vt:lpstr>
      <vt:lpstr>Уикипедия</vt:lpstr>
      <vt:lpstr>Мачу Пикчу</vt:lpstr>
      <vt:lpstr>Уикипедия</vt:lpstr>
      <vt:lpstr>Уикипедия</vt:lpstr>
      <vt:lpstr>Чичен Ица</vt:lpstr>
      <vt:lpstr>Уикипедия</vt:lpstr>
      <vt:lpstr>Уикипедия</vt:lpstr>
      <vt:lpstr>Колизеума</vt:lpstr>
      <vt:lpstr>Уикипедия</vt:lpstr>
      <vt:lpstr>Уикипедия</vt:lpstr>
      <vt:lpstr>Тадж Махал</vt:lpstr>
      <vt:lpstr>Уикипедия</vt:lpstr>
      <vt:lpstr>Уикипедия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7-те чудеса на света</dc:title>
  <dc:creator>Student1</dc:creator>
  <cp:lastModifiedBy>Student1</cp:lastModifiedBy>
  <cp:revision>12</cp:revision>
  <dcterms:created xsi:type="dcterms:W3CDTF">2017-03-16T06:19:12Z</dcterms:created>
  <dcterms:modified xsi:type="dcterms:W3CDTF">2017-04-06T05:29:00Z</dcterms:modified>
</cp:coreProperties>
</file>