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8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0793D-99E1-423C-BD8C-3E8D9A1609D4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98DB2-600F-426F-AD1F-471952A8E02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769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063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499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80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660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4F08-E1E5-4435-9F38-EAA5DAF37163}" type="datetimeFigureOut">
              <a:rPr lang="bg-BG" smtClean="0"/>
              <a:pPr/>
              <a:t>31.10.2016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499E-D232-4508-90AB-4BCBEF8FD5E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bg/imgres?imgurl=http://bgpoeti.hit.bg/Rajko_Zhinzifov.jpg&amp;imgrefurl=http://forum.uni-sofia.bg/forum/viewtopic.php?f=99&amp;t=9883&amp;h=321&amp;w=236&amp;sz=68&amp;hl=bg&amp;start=14&amp;um=1&amp;usg=__OUYfjyvOUpSwsa1_bjIXa98aOFw=&amp;tbnid=F4cZ3mKIEQ183M:&amp;tbnh=118&amp;tbnw=87&amp;prev=/images?q=%D0%A0%D0%B0%D0%B9%D0%BA%D0%BE+%D0%96%D0%B8%D0%BD%D0%B7%D0%B8%D1%84%D0%BE%D0%B2&amp;um=1&amp;hl=bg&amp;lr=lang_bg&amp;sa=G" TargetMode="External"/><Relationship Id="rId13" Type="http://schemas.openxmlformats.org/officeDocument/2006/relationships/image" Target="../media/image32.jpeg"/><Relationship Id="rId18" Type="http://schemas.openxmlformats.org/officeDocument/2006/relationships/hyperlink" Target="http://images.google.bg/imgres?imgurl=http://images.ibox.bg/2006/11/01/13625/430x337.jpg&amp;imgrefurl=http://news.ibox.bg/material/id_179728659&amp;h=337&amp;w=430&amp;sz=66&amp;hl=bg&amp;start=19&amp;usg=__5633PjknSb58_9_e9-D0aYYW038=&amp;tbnid=YesRAxvrVeU_5M:&amp;tbnh=99&amp;tbnw=126&amp;prev=/images?q=%D0%91%D1%8A%D0%BB%D0%B3%D0%B0%D1%80%D1%81%D0%BA%D0%B8%D1%82%D0%B5+%D0%B1%D1%83%D0%B4%D0%B8%D1%82%D0%B5%D0%BB%D0%B8&amp;gbv=2&amp;hl=bg&amp;sa=G" TargetMode="External"/><Relationship Id="rId26" Type="http://schemas.openxmlformats.org/officeDocument/2006/relationships/image" Target="../media/image39.jpeg"/><Relationship Id="rId3" Type="http://schemas.openxmlformats.org/officeDocument/2006/relationships/image" Target="../media/image27.jpeg"/><Relationship Id="rId21" Type="http://schemas.openxmlformats.org/officeDocument/2006/relationships/image" Target="../media/image36.jpeg"/><Relationship Id="rId7" Type="http://schemas.openxmlformats.org/officeDocument/2006/relationships/image" Target="../media/image29.jpeg"/><Relationship Id="rId12" Type="http://schemas.openxmlformats.org/officeDocument/2006/relationships/hyperlink" Target="http://images.google.bg/imgres?imgurl=http://www.public-republic.com/wp-content/uploads/2007/12/Zaharij_Zograf.jpg&amp;imgrefurl=http://www.public-republic.com/magazine/2007/12/881.php&amp;h=257&amp;w=200&amp;sz=7&amp;hl=bg&amp;start=10&amp;um=1&amp;usg=__kmJnuMwON1xMfVapqG8ORtg4458=&amp;tbnid=sorEGuvV4Xp9PM:&amp;tbnh=112&amp;tbnw=87&amp;prev=/images?q=%D0%97%D0%B0%D1%85%D0%B0%D1%80%D0%B8+%D0%97%D0%BE%D0%B3%D1%80%D0%B0%D1%84&amp;um=1&amp;hl=bg&amp;lr=lang_bg" TargetMode="External"/><Relationship Id="rId17" Type="http://schemas.openxmlformats.org/officeDocument/2006/relationships/image" Target="../media/image34.jpeg"/><Relationship Id="rId25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ages.google.bg/imgres?imgurl=http://abiconic.dir.bg/V_pamet/14.jpg&amp;imgrefurl=http://abiconic.dir.bg/V_pamet/petko_rachev_slaveikov.htm&amp;h=578&amp;w=412&amp;sz=50&amp;hl=bg&amp;start=8&amp;um=1&amp;usg=__o5nCmdxB0ounRhIQdMWxxRvadvg=&amp;tbnid=UNlcBbX3J1affM:&amp;tbnh=134&amp;tbnw=96&amp;prev=/images?q=%D0%9F%D0%B5%D1%82%D0%BA%D0%BE+%D0%A1%D0%BB%D0%B0%D0%B2%D0%B5%D0%B9%D0%BA%D0%BE%D0%B2&amp;um=1&amp;hl=bg&amp;lr=lang_bg" TargetMode="External"/><Relationship Id="rId20" Type="http://schemas.openxmlformats.org/officeDocument/2006/relationships/hyperlink" Target="http://images.google.bg/imgres?imgurl=http://cyberface.hit.bg/vazr1%20069.jpg&amp;imgrefurl=http://rangelov.hit.bg/biblioteka.htm&amp;h=864&amp;w=598&amp;sz=44&amp;hl=bg&amp;start=7&amp;usg=__t2d2Kal-zt1uiV_um3NkaDnj8PE=&amp;tbnid=If66y19DGAbdcM:&amp;tbnh=145&amp;tbnw=100&amp;prev=/images?q=%D1%81%D0%B0%D0%B2%D0%B0+%D0%A4%D0%B8%D0%BB%D0%B0%D1%80%D0%B5%D1%82%D0%BE%D0%B2&amp;gbv=2&amp;hl=b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bg/imgres?imgurl=http://www.promacedonia.org/bugarash/dinekov/milad1.jpg&amp;imgrefurl=http://www.promacedonia.org/bugarash/dinekov/dinekov.html&amp;h=580&amp;w=400&amp;sz=46&amp;hl=bg&amp;start=33&amp;um=1&amp;usg=__1GxZM9XeR6eeimZRByGlEyBwzYs=&amp;tbnid=QiksHivVJvtiGM:&amp;tbnh=134&amp;tbnw=92&amp;prev=/images?q=%D0%91%D1%80%D0%B0%D1%82%D1%8F+%D0%9C%D0%B8%D0%BB%D0%B0%D0%B4%D0%B8%D0%BD%D0%BE%D0%B2%D0%B8&amp;start=20&amp;ndsp=20&amp;um=1&amp;hl=bg&amp;lr=lang_bg&amp;sa=N" TargetMode="External"/><Relationship Id="rId11" Type="http://schemas.openxmlformats.org/officeDocument/2006/relationships/image" Target="../media/image31.jpeg"/><Relationship Id="rId24" Type="http://schemas.openxmlformats.org/officeDocument/2006/relationships/hyperlink" Target="http://images.google.bg/imgres?imgurl=http://www.aba.government.bg/bg/Ek/Archive/ek2003/ek2003-3/03_0001.jpg&amp;imgrefurl=http://www.aba.government.bg/bg/Ek/Archive/ek2003/ek2003-3/ek3_03-index.htm&amp;h=153&amp;w=99&amp;sz=12&amp;hl=bg&amp;start=10&amp;usg=__rE5-KQwzC5iueCBb2URB04MQG0Y=&amp;tbnid=cu6l1snuo5q8TM:&amp;tbnh=96&amp;tbnw=62&amp;prev=/images?q=%D0%94%D0%BE%D0%B1%D1%80%D0%B8+%D0%92%D0%BE%D0%B9%D0%BD%D0%B8%D0%BA%D0%BE%D0%B2&amp;gbv=2&amp;hl=bg" TargetMode="External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23" Type="http://schemas.openxmlformats.org/officeDocument/2006/relationships/image" Target="../media/image37.jpeg"/><Relationship Id="rId10" Type="http://schemas.openxmlformats.org/officeDocument/2006/relationships/hyperlink" Target="http://images.google.bg/imgres?imgurl=http://cyberface.hit.bg/vazr1%20076.jpg&amp;imgrefurl=http://rangelov.hit.bg/biblioteka.htm&amp;h=864&amp;w=598&amp;sz=41&amp;hl=bg&amp;start=1&amp;um=1&amp;usg=__1WFWuBYMdNvflXxcFGmJVk3kmbg=&amp;tbnid=vycSY3hiYJ-0uM:&amp;tbnh=145&amp;tbnw=100&amp;prev=/images?q=%D0%A1%D0%B0%D0%B2%D0%B0+%D0%94%D0%BE%D0%B1%D1%80%D0%BE%D0%BF%D0%BB%D0%BE%D0%B4%D0%BD%D0%B8&amp;um=1&amp;hl=bg&amp;lr=lang_bg" TargetMode="External"/><Relationship Id="rId19" Type="http://schemas.openxmlformats.org/officeDocument/2006/relationships/image" Target="../media/image35.jpeg"/><Relationship Id="rId4" Type="http://schemas.openxmlformats.org/officeDocument/2006/relationships/hyperlink" Target="http://images.google.bg/imgres?imgurl=http://bgnewsroom.com/uploads/Image/11%20m%202.jpg&amp;imgrefurl=http://bgnewsroom.com/singlevoice/?ID=1699&amp;h=300&amp;w=181&amp;sz=14&amp;hl=bg&amp;start=401&amp;um=1&amp;usg=__k0xNre1cXXcS8WlrAdD4cIxRhZk=&amp;tbnid=cBesuKLrCDZ3cM:&amp;tbnh=116&amp;tbnw=70&amp;prev=/images?q=%D0%91%D1%8A%D0%BB%D0%B3%D0%B0%D1%80%D1%81%D0%BA%D0%B8%D1%82%D0%B5+%D0%B1%D1%83%D0%B4%D0%B8%D1%82%D0%B5%D0%BB%D0%B8&amp;start=400&amp;ndsp=20&amp;um=1&amp;hl=bg&amp;lr=lang_bg&amp;sa=N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http://images.google.bg/imgres?imgurl=http://www.visitcentralbalkan.net/history/T001800.jpg&amp;imgrefurl=http://www.visitcentralbalkan.net/index.php?l=0&amp;s=1&amp;c=14&amp;h=80&amp;w=80&amp;sz=3&amp;hl=bg&amp;start=2&amp;um=1&amp;usg=__sZmPrYeBOtJ9YQOW4YslkO9eGdk=&amp;tbnid=SuMlsLy84cgzJM:&amp;tbnh=74&amp;tbnw=74&amp;prev=/images?q=%D0%A0%D0%B0%D0%B9%D0%BD%D0%BE+%D0%9F%D0%BE%D0%BF%D0%BE%D0%B2%D0%B8%D1%87&amp;um=1&amp;hl=bg&amp;lr=lang_bg&amp;sa=G" TargetMode="External"/><Relationship Id="rId22" Type="http://schemas.openxmlformats.org/officeDocument/2006/relationships/hyperlink" Target="http://images.google.bg/imgres?imgurl=http://www.bg-history.info/i/th/th_315.jpg&amp;imgrefurl=http://www.bg-history.info/?p=statia&amp;statiaid=315&amp;h=200&amp;w=154&amp;sz=6&amp;hl=bg&amp;start=1&amp;usg=__gN9ydp1vFxtQSbkkFuFQ_gQDK4w=&amp;tbnid=M1r8oXJRbmfSzM:&amp;tbnh=104&amp;tbnw=80&amp;prev=/images?q=%D0%9D%D0%B5%D0%BE%D1%84%D0%B8%D1%82+%D0%91%D0%BE%D0%B7%D0%B2%D0%B5%D0%BB%D0%B8&amp;gbv=2&amp;hl=bg&amp;sa=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gif"/><Relationship Id="rId12" Type="http://schemas.openxmlformats.org/officeDocument/2006/relationships/image" Target="../media/image6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&#1042;&#1077;&#1088;&#1072;\Desktop\&#1053;&#1040;&#1056;&#1054;&#1044;&#1053;&#1048;%20&#1041;&#1059;&#1044;&#1048;&#1058;&#1045;&#1051;&#1048;_original\&#1061;&#1080;&#1084;&#1085;%20&#1085;&#1072;%20&#1085;&#1072;&#1088;&#1086;&#1076;&#1085;&#1080;&#1090;&#1077;%20&#1073;&#1091;&#1076;&#1080;&#1090;&#1077;&#1083;&#1080;.mp3" TargetMode="External"/><Relationship Id="rId1" Type="http://schemas.microsoft.com/office/2007/relationships/media" Target="file:///C:\Users\&#1042;&#1077;&#1088;&#1072;\Desktop\&#1053;&#1040;&#1056;&#1054;&#1044;&#1053;&#1048;%20&#1041;&#1059;&#1044;&#1048;&#1058;&#1045;&#1051;&#1048;_original\&#1061;&#1080;&#1084;&#1085;%20&#1085;&#1072;%20&#1085;&#1072;&#1088;&#1086;&#1076;&#1085;&#1080;&#1090;&#1077;%20&#1073;&#1091;&#1076;&#1080;&#1090;&#1077;&#1083;&#1080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bg/imgres?imgurl=http://www.promacedonia.org/bugarash/mac1941/manifskopie.jpg&amp;imgrefurl=http://www.promacedonia.org/bugarash/mac1941/gl4.html&amp;h=421&amp;w=600&amp;sz=49&amp;hl=bg&amp;start=178&amp;um=1&amp;usg=__q6D_O1ugyA2bb9e-ZOdX8Bs88JA=&amp;tbnid=T0nPiX3kPhzCOM:&amp;tbnh=95&amp;tbnw=135&amp;prev=/images?q=%D0%91%D1%8A%D0%BB%D0%B3%D0%B0%D1%80%D1%81%D0%BA%D0%B8%D1%82%D0%B5+%D0%B1%D1%83%D0%B4%D0%B8%D1%82%D0%B5%D0%BB%D0%B8&amp;start=160&amp;ndsp=20&amp;um=1&amp;hl=bg&amp;lr=lang_bg&amp;sa=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952391" y="2865710"/>
            <a:ext cx="7239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НАРОДНИТЕ БУДИТЕЛИ</a:t>
            </a:r>
            <a:endParaRPr lang="bg-BG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Картина 4" descr="per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8448" y="764704"/>
            <a:ext cx="2286000" cy="135636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Възрожденските будители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>
          <a:xfrm>
            <a:off x="457200" y="2934096"/>
            <a:ext cx="4040188" cy="395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Паисий Хилендарски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Софроний Врачански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Сава </a:t>
            </a:r>
            <a:r>
              <a:rPr lang="bg-BG" b="1" i="1" dirty="0" err="1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Доброплодни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Сава </a:t>
            </a:r>
            <a:r>
              <a:rPr lang="bg-BG" b="1" i="1" dirty="0" err="1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Филаретов</a:t>
            </a:r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Захарий Зограф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Добри Войников</a:t>
            </a:r>
          </a:p>
          <a:p>
            <a:pPr>
              <a:buFont typeface="Wingdings" pitchFamily="2" charset="2"/>
              <a:buChar char="Ø"/>
            </a:pPr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4"/>
          </p:nvPr>
        </p:nvSpPr>
        <p:spPr>
          <a:xfrm>
            <a:off x="4645025" y="2934096"/>
            <a:ext cx="4041775" cy="395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Петър Берон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Петко Славейков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Райно Попович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Райко Жинзифов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Никола </a:t>
            </a:r>
            <a:r>
              <a:rPr lang="bg-BG" b="1" i="1" dirty="0" err="1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Козлев</a:t>
            </a:r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Братя Миладинови</a:t>
            </a:r>
          </a:p>
          <a:p>
            <a:pPr>
              <a:buFont typeface="Wingdings" pitchFamily="2" charset="2"/>
              <a:buChar char="Ø"/>
            </a:pP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Картина 7" descr="azb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94" y="188640"/>
            <a:ext cx="2609998" cy="25202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95400"/>
          </a:xfrm>
        </p:spPr>
        <p:txBody>
          <a:bodyPr/>
          <a:lstStyle/>
          <a:p>
            <a:pPr eaLnBrk="1" hangingPunct="1"/>
            <a:r>
              <a:rPr lang="bg-BG" sz="7200" i="1" dirty="0" smtClean="0">
                <a:latin typeface="Mistral" pitchFamily="66" charset="0"/>
              </a:rPr>
              <a:t>Галерия</a:t>
            </a:r>
            <a:endParaRPr lang="en-US" sz="7200" i="1" dirty="0" smtClean="0">
              <a:latin typeface="Mistral" pitchFamily="66" charset="0"/>
            </a:endParaRPr>
          </a:p>
        </p:txBody>
      </p:sp>
      <p:pic>
        <p:nvPicPr>
          <p:cNvPr id="10243" name="Picture 4" descr="11%2520m%25202">
            <a:hlinkClick r:id="rId4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436813" y="1524000"/>
            <a:ext cx="1304925" cy="1600200"/>
          </a:xfrm>
        </p:spPr>
      </p:pic>
      <p:pic>
        <p:nvPicPr>
          <p:cNvPr id="10244" name="Picture 6" descr="milad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3990340"/>
            <a:ext cx="1295970" cy="188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Rajko_Zhinzifov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530" y="3999071"/>
            <a:ext cx="1333142" cy="180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vazr1%252007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3982029"/>
            <a:ext cx="1207368" cy="17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Zaharij_Zogra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1556792"/>
            <a:ext cx="1118592" cy="156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 descr="T00180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352" y="1556792"/>
            <a:ext cx="1152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8" descr="14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8800" y="3985999"/>
            <a:ext cx="1303040" cy="18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9" descr="430x337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1000" y="1556792"/>
            <a:ext cx="1828800" cy="155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1371600" y="3352800"/>
            <a:ext cx="188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>
                <a:latin typeface="Algerian" pitchFamily="82" charset="0"/>
              </a:rPr>
              <a:t> </a:t>
            </a:r>
            <a:endParaRPr lang="en-US">
              <a:latin typeface="Algerian" pitchFamily="82" charset="0"/>
            </a:endParaRPr>
          </a:p>
        </p:txBody>
      </p:sp>
      <p:sp>
        <p:nvSpPr>
          <p:cNvPr id="10253" name="Rectangle 22"/>
          <p:cNvSpPr>
            <a:spLocks noChangeArrowheads="1"/>
          </p:cNvSpPr>
          <p:nvPr/>
        </p:nvSpPr>
        <p:spPr bwMode="auto">
          <a:xfrm rot="10800000" flipV="1">
            <a:off x="3276600" y="5932511"/>
            <a:ext cx="1522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400" dirty="0">
                <a:latin typeface="Algerian" pitchFamily="82" charset="0"/>
              </a:rPr>
              <a:t>Д. Миладинов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54" name="Text Box 23"/>
          <p:cNvSpPr txBox="1">
            <a:spLocks noChangeArrowheads="1"/>
          </p:cNvSpPr>
          <p:nvPr/>
        </p:nvSpPr>
        <p:spPr bwMode="auto">
          <a:xfrm>
            <a:off x="4800600" y="5932512"/>
            <a:ext cx="149959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С. </a:t>
            </a:r>
            <a:r>
              <a:rPr lang="bg-BG" sz="1400" dirty="0" err="1">
                <a:latin typeface="Algerian" pitchFamily="82" charset="0"/>
              </a:rPr>
              <a:t>Доброплодни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55" name="Text Box 24"/>
          <p:cNvSpPr txBox="1">
            <a:spLocks noChangeArrowheads="1"/>
          </p:cNvSpPr>
          <p:nvPr/>
        </p:nvSpPr>
        <p:spPr bwMode="auto">
          <a:xfrm>
            <a:off x="7908925" y="57277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>
                <a:latin typeface="Algerian" pitchFamily="82" charset="0"/>
              </a:rPr>
              <a:t> </a:t>
            </a:r>
            <a:endParaRPr lang="en-US" sz="1400">
              <a:latin typeface="Algerian" pitchFamily="82" charset="0"/>
            </a:endParaRPr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1905000" y="5932512"/>
            <a:ext cx="191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П. Славейков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669925" y="32131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Отец Паисий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2438400" y="3212976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С.Врачански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59" name="Text Box 28"/>
          <p:cNvSpPr txBox="1">
            <a:spLocks noChangeArrowheads="1"/>
          </p:cNvSpPr>
          <p:nvPr/>
        </p:nvSpPr>
        <p:spPr bwMode="auto">
          <a:xfrm>
            <a:off x="3962400" y="3268216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П.Берон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60" name="Text Box 29"/>
          <p:cNvSpPr txBox="1">
            <a:spLocks noChangeArrowheads="1"/>
          </p:cNvSpPr>
          <p:nvPr/>
        </p:nvSpPr>
        <p:spPr bwMode="auto">
          <a:xfrm>
            <a:off x="5257800" y="3268216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400" dirty="0">
                <a:latin typeface="Algerian" pitchFamily="82" charset="0"/>
              </a:rPr>
              <a:t>З. Зограф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61" name="Text Box 33"/>
          <p:cNvSpPr txBox="1">
            <a:spLocks noChangeArrowheads="1"/>
          </p:cNvSpPr>
          <p:nvPr/>
        </p:nvSpPr>
        <p:spPr bwMode="auto">
          <a:xfrm>
            <a:off x="381000" y="5932512"/>
            <a:ext cx="161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Р. Жинзифов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10262" name="Text Box 34"/>
          <p:cNvSpPr txBox="1">
            <a:spLocks noChangeArrowheads="1"/>
          </p:cNvSpPr>
          <p:nvPr/>
        </p:nvSpPr>
        <p:spPr bwMode="auto">
          <a:xfrm>
            <a:off x="7779196" y="3268216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Р. Попович</a:t>
            </a:r>
            <a:endParaRPr lang="en-US" sz="1400" dirty="0">
              <a:latin typeface="Algerian" pitchFamily="82" charset="0"/>
            </a:endParaRPr>
          </a:p>
        </p:txBody>
      </p:sp>
      <p:pic>
        <p:nvPicPr>
          <p:cNvPr id="10263" name="Picture 35" descr="vazr1%2520069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01151" y="3933055"/>
            <a:ext cx="1191329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Rectangle 36"/>
          <p:cNvSpPr>
            <a:spLocks noChangeArrowheads="1"/>
          </p:cNvSpPr>
          <p:nvPr/>
        </p:nvSpPr>
        <p:spPr bwMode="auto">
          <a:xfrm>
            <a:off x="7742038" y="5932512"/>
            <a:ext cx="2014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С. </a:t>
            </a:r>
            <a:r>
              <a:rPr lang="bg-BG" sz="1400" dirty="0" err="1">
                <a:latin typeface="Algerian" pitchFamily="82" charset="0"/>
              </a:rPr>
              <a:t>Филаретов</a:t>
            </a:r>
            <a:endParaRPr lang="en-US" sz="1400" dirty="0">
              <a:latin typeface="Algerian" pitchFamily="82" charset="0"/>
            </a:endParaRPr>
          </a:p>
        </p:txBody>
      </p:sp>
      <p:pic>
        <p:nvPicPr>
          <p:cNvPr id="10265" name="Picture 39" descr="th_315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0650" y="1557536"/>
            <a:ext cx="1125686" cy="15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6" name="Text Box 40"/>
          <p:cNvSpPr txBox="1">
            <a:spLocks noChangeArrowheads="1"/>
          </p:cNvSpPr>
          <p:nvPr/>
        </p:nvSpPr>
        <p:spPr bwMode="auto">
          <a:xfrm>
            <a:off x="6461125" y="3268216"/>
            <a:ext cx="1012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Н. </a:t>
            </a:r>
            <a:r>
              <a:rPr lang="bg-BG" sz="1400" dirty="0" err="1">
                <a:latin typeface="Algerian" pitchFamily="82" charset="0"/>
              </a:rPr>
              <a:t>Бозвели</a:t>
            </a:r>
            <a:endParaRPr lang="en-US" sz="1400" dirty="0">
              <a:latin typeface="Algerian" pitchFamily="82" charset="0"/>
            </a:endParaRPr>
          </a:p>
        </p:txBody>
      </p:sp>
      <p:pic>
        <p:nvPicPr>
          <p:cNvPr id="10267" name="Picture 42" descr="03_0001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58582" y="4005064"/>
            <a:ext cx="12657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8" name="Text Box 43"/>
          <p:cNvSpPr txBox="1">
            <a:spLocks noChangeArrowheads="1"/>
          </p:cNvSpPr>
          <p:nvPr/>
        </p:nvSpPr>
        <p:spPr bwMode="auto">
          <a:xfrm>
            <a:off x="6477000" y="5932512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 dirty="0">
                <a:latin typeface="Algerian" pitchFamily="82" charset="0"/>
              </a:rPr>
              <a:t>Д. Войников</a:t>
            </a:r>
            <a:endParaRPr lang="en-US" sz="1400" dirty="0">
              <a:latin typeface="Algerian" pitchFamily="82" charset="0"/>
            </a:endParaRPr>
          </a:p>
        </p:txBody>
      </p:sp>
      <p:pic>
        <p:nvPicPr>
          <p:cNvPr id="29" name="Картина 28" descr="Petur-Beron-zashtitava-doktorska-disertatsiia_p4813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779912" y="1556792"/>
            <a:ext cx="1368152" cy="151216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/>
      <p:bldP spid="10253" grpId="0"/>
      <p:bldP spid="10254" grpId="0"/>
      <p:bldP spid="10256" grpId="0"/>
      <p:bldP spid="10257" grpId="0"/>
      <p:bldP spid="10258" grpId="0"/>
      <p:bldP spid="10259" grpId="0"/>
      <p:bldP spid="10260" grpId="0"/>
      <p:bldP spid="10261" grpId="0"/>
      <p:bldP spid="10262" grpId="0"/>
      <p:bldP spid="10264" grpId="0"/>
      <p:bldP spid="10266" grpId="0"/>
      <p:bldP spid="10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atin typeface="Comic Sans MS" pitchFamily="66" charset="0"/>
              </a:rPr>
              <a:t>ПАИСИЙ ХИЛЕНДАРСКИ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b="1" dirty="0" smtClean="0">
                <a:latin typeface="Comic Sans MS" pitchFamily="66" charset="0"/>
              </a:rPr>
              <a:t>1722-1773)</a:t>
            </a:r>
            <a:endParaRPr lang="bg-BG" dirty="0">
              <a:latin typeface="Comic Sans MS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sz="2800" b="1" dirty="0" err="1" smtClean="0">
                <a:latin typeface="Comic Sans MS" pitchFamily="66" charset="0"/>
              </a:rPr>
              <a:t>Б</a:t>
            </a:r>
            <a:r>
              <a:rPr lang="en-US" sz="2800" b="1" dirty="0" err="1" smtClean="0">
                <a:latin typeface="Comic Sans MS" pitchFamily="66" charset="0"/>
              </a:rPr>
              <a:t>ългарски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народен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будител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пръв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изразител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на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идеята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за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национално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възраждане</a:t>
            </a:r>
            <a:r>
              <a:rPr lang="en-US" sz="2800" b="1" dirty="0" smtClean="0">
                <a:latin typeface="Comic Sans MS" pitchFamily="66" charset="0"/>
              </a:rPr>
              <a:t> и </a:t>
            </a:r>
            <a:r>
              <a:rPr lang="en-US" sz="2800" b="1" dirty="0" err="1" smtClean="0">
                <a:latin typeface="Comic Sans MS" pitchFamily="66" charset="0"/>
              </a:rPr>
              <a:t>освобождение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на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българския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народ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bg-BG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err="1" smtClean="0">
                <a:latin typeface="Comic Sans MS" pitchFamily="66" charset="0"/>
              </a:rPr>
              <a:t>През</a:t>
            </a:r>
            <a:r>
              <a:rPr lang="en-US" sz="2800" b="1" dirty="0" smtClean="0">
                <a:latin typeface="Comic Sans MS" pitchFamily="66" charset="0"/>
              </a:rPr>
              <a:t> 1745 </a:t>
            </a:r>
            <a:r>
              <a:rPr lang="en-US" sz="2800" b="1" dirty="0" err="1" smtClean="0">
                <a:latin typeface="Comic Sans MS" pitchFamily="66" charset="0"/>
              </a:rPr>
              <a:t>отива</a:t>
            </a:r>
            <a:r>
              <a:rPr lang="en-US" sz="2800" b="1" dirty="0" smtClean="0">
                <a:latin typeface="Comic Sans MS" pitchFamily="66" charset="0"/>
              </a:rPr>
              <a:t> в </a:t>
            </a:r>
            <a:r>
              <a:rPr lang="en-US" sz="2800" b="1" dirty="0" err="1" smtClean="0">
                <a:latin typeface="Comic Sans MS" pitchFamily="66" charset="0"/>
              </a:rPr>
              <a:t>Хилендарския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манастир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където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по-късно</a:t>
            </a:r>
            <a:r>
              <a:rPr lang="en-US" sz="2800" b="1" dirty="0" smtClean="0">
                <a:latin typeface="Comic Sans MS" pitchFamily="66" charset="0"/>
              </a:rPr>
              <a:t> е </a:t>
            </a:r>
            <a:r>
              <a:rPr lang="en-US" sz="2800" b="1" dirty="0" err="1" smtClean="0">
                <a:latin typeface="Comic Sans MS" pitchFamily="66" charset="0"/>
              </a:rPr>
              <a:t>йеромонах</a:t>
            </a:r>
            <a:r>
              <a:rPr lang="en-US" sz="2800" b="1" dirty="0" smtClean="0">
                <a:latin typeface="Comic Sans MS" pitchFamily="66" charset="0"/>
              </a:rPr>
              <a:t> и </a:t>
            </a:r>
            <a:r>
              <a:rPr lang="en-US" sz="2800" b="1" dirty="0" err="1" smtClean="0">
                <a:latin typeface="Comic Sans MS" pitchFamily="66" charset="0"/>
              </a:rPr>
              <a:t>проигумен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bg-BG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omic Sans MS" pitchFamily="66" charset="0"/>
              </a:rPr>
              <a:t>С </a:t>
            </a:r>
            <a:r>
              <a:rPr lang="en-US" sz="2800" b="1" dirty="0" err="1" smtClean="0">
                <a:latin typeface="Comic Sans MS" pitchFamily="66" charset="0"/>
              </a:rPr>
              <a:t>много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труд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две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години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събира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материали</a:t>
            </a:r>
            <a:r>
              <a:rPr lang="en-US" sz="2800" b="1" dirty="0" smtClean="0">
                <a:latin typeface="Comic Sans MS" pitchFamily="66" charset="0"/>
              </a:rPr>
              <a:t> (</a:t>
            </a:r>
            <a:r>
              <a:rPr lang="en-US" sz="2800" b="1" dirty="0" err="1" smtClean="0">
                <a:latin typeface="Comic Sans MS" pitchFamily="66" charset="0"/>
              </a:rPr>
              <a:t>за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тази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цел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ходи</a:t>
            </a:r>
            <a:r>
              <a:rPr lang="en-US" sz="2800" b="1" dirty="0" smtClean="0">
                <a:latin typeface="Comic Sans MS" pitchFamily="66" charset="0"/>
              </a:rPr>
              <a:t> и в "</a:t>
            </a:r>
            <a:r>
              <a:rPr lang="en-US" sz="2800" b="1" dirty="0" err="1" smtClean="0">
                <a:latin typeface="Comic Sans MS" pitchFamily="66" charset="0"/>
              </a:rPr>
              <a:t>Немска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земя</a:t>
            </a:r>
            <a:r>
              <a:rPr lang="en-US" sz="2800" b="1" dirty="0" smtClean="0">
                <a:latin typeface="Comic Sans MS" pitchFamily="66" charset="0"/>
              </a:rPr>
              <a:t>") и </a:t>
            </a:r>
            <a:r>
              <a:rPr lang="en-US" sz="2800" b="1" dirty="0" err="1" smtClean="0">
                <a:latin typeface="Comic Sans MS" pitchFamily="66" charset="0"/>
              </a:rPr>
              <a:t>започва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да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пише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бълг</a:t>
            </a:r>
            <a:r>
              <a:rPr lang="bg-BG" sz="2800" b="1" dirty="0" err="1" smtClean="0">
                <a:latin typeface="Comic Sans MS" pitchFamily="66" charset="0"/>
              </a:rPr>
              <a:t>арската</a:t>
            </a:r>
            <a:r>
              <a:rPr lang="bg-BG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история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която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завършва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през</a:t>
            </a:r>
            <a:r>
              <a:rPr lang="en-US" sz="2800" b="1" dirty="0" smtClean="0">
                <a:latin typeface="Comic Sans MS" pitchFamily="66" charset="0"/>
              </a:rPr>
              <a:t> 1762 в </a:t>
            </a:r>
            <a:r>
              <a:rPr lang="en-US" sz="2800" b="1" dirty="0" err="1" smtClean="0">
                <a:latin typeface="Comic Sans MS" pitchFamily="66" charset="0"/>
              </a:rPr>
              <a:t>Зографския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манастир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bg-BG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err="1" smtClean="0">
                <a:latin typeface="Comic Sans MS" pitchFamily="66" charset="0"/>
              </a:rPr>
              <a:t>При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обиколките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си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из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бълг</a:t>
            </a:r>
            <a:r>
              <a:rPr lang="bg-BG" sz="2800" b="1" dirty="0" err="1" smtClean="0">
                <a:latin typeface="Comic Sans MS" pitchFamily="66" charset="0"/>
              </a:rPr>
              <a:t>арските</a:t>
            </a:r>
            <a:r>
              <a:rPr lang="bg-BG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земи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като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таксидиот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носи</a:t>
            </a:r>
            <a:r>
              <a:rPr lang="en-US" sz="2800" b="1" dirty="0" smtClean="0">
                <a:latin typeface="Comic Sans MS" pitchFamily="66" charset="0"/>
              </a:rPr>
              <a:t> и </a:t>
            </a:r>
            <a:r>
              <a:rPr lang="en-US" sz="2800" b="1" dirty="0" err="1" smtClean="0">
                <a:latin typeface="Comic Sans MS" pitchFamily="66" charset="0"/>
              </a:rPr>
              <a:t>своя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труд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за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да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се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преписва</a:t>
            </a:r>
            <a:r>
              <a:rPr lang="en-US" sz="2800" b="1" dirty="0" smtClean="0">
                <a:latin typeface="Comic Sans MS" pitchFamily="66" charset="0"/>
              </a:rPr>
              <a:t> и </a:t>
            </a:r>
            <a:r>
              <a:rPr lang="en-US" sz="2800" b="1" dirty="0" err="1" smtClean="0">
                <a:latin typeface="Comic Sans MS" pitchFamily="66" charset="0"/>
              </a:rPr>
              <a:t>разпространява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сред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българите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bg-BG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Предполага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се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че</a:t>
            </a:r>
            <a:r>
              <a:rPr lang="en-US" sz="2800" b="1" dirty="0" smtClean="0">
                <a:latin typeface="Comic Sans MS" pitchFamily="66" charset="0"/>
              </a:rPr>
              <a:t> е </a:t>
            </a:r>
            <a:r>
              <a:rPr lang="en-US" sz="2800" b="1" dirty="0" err="1" smtClean="0">
                <a:latin typeface="Comic Sans MS" pitchFamily="66" charset="0"/>
              </a:rPr>
              <a:t>умрял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на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път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за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Света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гора</a:t>
            </a:r>
            <a:r>
              <a:rPr lang="en-US" sz="2800" b="1" dirty="0" smtClean="0">
                <a:latin typeface="Comic Sans MS" pitchFamily="66" charset="0"/>
              </a:rPr>
              <a:t> в </a:t>
            </a:r>
            <a:r>
              <a:rPr lang="en-US" sz="2800" b="1" dirty="0" err="1" smtClean="0">
                <a:latin typeface="Comic Sans MS" pitchFamily="66" charset="0"/>
              </a:rPr>
              <a:t>селището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Амбелино</a:t>
            </a:r>
            <a:r>
              <a:rPr lang="en-US" sz="2800" b="1" dirty="0" smtClean="0">
                <a:latin typeface="Comic Sans MS" pitchFamily="66" charset="0"/>
              </a:rPr>
              <a:t> (</a:t>
            </a:r>
            <a:r>
              <a:rPr lang="en-US" sz="2800" b="1" dirty="0" err="1" smtClean="0">
                <a:latin typeface="Comic Sans MS" pitchFamily="66" charset="0"/>
              </a:rPr>
              <a:t>Лозница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дн</a:t>
            </a:r>
            <a:r>
              <a:rPr lang="en-US" sz="2800" b="1" dirty="0" smtClean="0">
                <a:latin typeface="Comic Sans MS" pitchFamily="66" charset="0"/>
              </a:rPr>
              <a:t>. </a:t>
            </a:r>
            <a:r>
              <a:rPr lang="en-US" sz="2800" b="1" dirty="0" err="1" smtClean="0">
                <a:latin typeface="Comic Sans MS" pitchFamily="66" charset="0"/>
              </a:rPr>
              <a:t>към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Асеновград</a:t>
            </a:r>
            <a:r>
              <a:rPr lang="en-US" sz="2800" b="1" dirty="0" smtClean="0">
                <a:latin typeface="Comic Sans MS" pitchFamily="66" charset="0"/>
              </a:rPr>
              <a:t>). </a:t>
            </a:r>
          </a:p>
          <a:p>
            <a:endParaRPr lang="bg-BG" sz="2800" dirty="0"/>
          </a:p>
        </p:txBody>
      </p:sp>
      <p:pic>
        <p:nvPicPr>
          <p:cNvPr id="5" name="Картина 4" descr="plu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27384"/>
            <a:ext cx="2042160" cy="1676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b="1" i="1" smtClean="0">
                <a:latin typeface="Algerian" pitchFamily="82" charset="0"/>
              </a:rPr>
              <a:t> </a:t>
            </a:r>
            <a:endParaRPr lang="en-US" b="1" i="1" smtClean="0">
              <a:latin typeface="Algerian" pitchFamily="82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49167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350838" algn="l"/>
                <a:tab pos="579438" algn="l"/>
              </a:tabLst>
            </a:pPr>
            <a:r>
              <a:rPr lang="bg-BG" sz="2800" dirty="0" smtClean="0"/>
              <a:t> </a:t>
            </a:r>
            <a:endParaRPr lang="bg-BG" sz="3600" b="1" i="1" dirty="0" smtClean="0">
              <a:latin typeface="Algerian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350838" algn="l"/>
                <a:tab pos="579438" algn="l"/>
              </a:tabLst>
            </a:pPr>
            <a:r>
              <a:rPr lang="bg-BG" sz="3600" dirty="0" smtClean="0">
                <a:latin typeface="Comic Sans MS" pitchFamily="66" charset="0"/>
              </a:rPr>
              <a:t>     </a:t>
            </a:r>
            <a:r>
              <a:rPr lang="bg-BG" sz="3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Паисий превръща българския език в остро оръжие за национално </a:t>
            </a:r>
            <a:r>
              <a:rPr lang="bg-BG" sz="3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осъзнаване.  </a:t>
            </a:r>
            <a:endParaRPr lang="bg-BG" sz="3600" b="1" i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350838" algn="l"/>
                <a:tab pos="579438" algn="l"/>
              </a:tabLst>
            </a:pPr>
            <a:r>
              <a:rPr lang="bg-BG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bg-BG" sz="3600" b="1" i="1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Народе, знай свой род и език!”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350838" algn="l"/>
                <a:tab pos="579438" algn="l"/>
              </a:tabLst>
            </a:pPr>
            <a:r>
              <a:rPr lang="bg-BG" sz="3600" b="1" i="1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“ О, неразумни и юроде, защо се срамуваш да се наречеш българин и не четеш на своя език и не думаш...”</a:t>
            </a:r>
            <a:endParaRPr lang="en-US" sz="3600" b="1" i="1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Картина 4" descr="494719_375_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933056"/>
            <a:ext cx="3747747" cy="2808312"/>
          </a:xfrm>
          <a:prstGeom prst="rect">
            <a:avLst/>
          </a:prstGeom>
        </p:spPr>
      </p:pic>
      <p:pic>
        <p:nvPicPr>
          <p:cNvPr id="7" name="Картина 6" descr="50570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8440" y="4023320"/>
            <a:ext cx="1812032" cy="271804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Comic Sans MS" pitchFamily="66" charset="0"/>
              </a:rPr>
              <a:t>Епископ Софроний</a:t>
            </a:r>
            <a:endParaRPr lang="bg-BG" dirty="0">
              <a:latin typeface="Comic Sans MS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268760"/>
            <a:ext cx="6264696" cy="532859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Софроний</a:t>
            </a:r>
            <a:r>
              <a:rPr lang="en-US" b="1" dirty="0" smtClean="0"/>
              <a:t> </a:t>
            </a:r>
            <a:r>
              <a:rPr lang="en-US" b="1" dirty="0" err="1" smtClean="0"/>
              <a:t>Врачански</a:t>
            </a:r>
            <a:r>
              <a:rPr lang="en-US" b="1" dirty="0" smtClean="0"/>
              <a:t> (</a:t>
            </a:r>
            <a:r>
              <a:rPr lang="en-US" b="1" dirty="0" err="1" smtClean="0"/>
              <a:t>поп</a:t>
            </a:r>
            <a:r>
              <a:rPr lang="en-US" b="1" dirty="0" smtClean="0"/>
              <a:t> </a:t>
            </a:r>
            <a:r>
              <a:rPr lang="en-US" b="1" dirty="0" err="1" smtClean="0"/>
              <a:t>Стойко</a:t>
            </a:r>
            <a:r>
              <a:rPr lang="en-US" b="1" dirty="0" smtClean="0"/>
              <a:t> </a:t>
            </a:r>
            <a:r>
              <a:rPr lang="en-US" b="1" dirty="0" err="1" smtClean="0"/>
              <a:t>Владиславов</a:t>
            </a:r>
            <a:r>
              <a:rPr lang="en-US" b="1" dirty="0" smtClean="0"/>
              <a:t>) е </a:t>
            </a:r>
            <a:r>
              <a:rPr lang="en-US" b="1" dirty="0" err="1" smtClean="0"/>
              <a:t>роден</a:t>
            </a:r>
            <a:r>
              <a:rPr lang="en-US" b="1" dirty="0" smtClean="0"/>
              <a:t> </a:t>
            </a:r>
            <a:r>
              <a:rPr lang="en-US" b="1" dirty="0" err="1" smtClean="0"/>
              <a:t>през</a:t>
            </a:r>
            <a:r>
              <a:rPr lang="en-US" b="1" dirty="0" smtClean="0"/>
              <a:t> 1739 г. в </a:t>
            </a:r>
            <a:r>
              <a:rPr lang="en-US" b="1" dirty="0" err="1" smtClean="0"/>
              <a:t>Котел</a:t>
            </a:r>
            <a:r>
              <a:rPr lang="bg-BG" b="1" dirty="0" smtClean="0"/>
              <a:t>.</a:t>
            </a:r>
            <a:r>
              <a:rPr lang="en-US" b="1" dirty="0" smtClean="0">
                <a:solidFill>
                  <a:srgbClr val="FFFFCC"/>
                </a:solidFill>
              </a:rPr>
              <a:t> </a:t>
            </a:r>
            <a:r>
              <a:rPr lang="en-US" b="1" dirty="0" err="1" smtClean="0"/>
              <a:t>Учи</a:t>
            </a:r>
            <a:r>
              <a:rPr lang="en-US" b="1" dirty="0" smtClean="0"/>
              <a:t> в </a:t>
            </a:r>
            <a:r>
              <a:rPr lang="en-US" b="1" dirty="0" err="1" smtClean="0"/>
              <a:t>килийно</a:t>
            </a:r>
            <a:r>
              <a:rPr lang="en-US" b="1" dirty="0" smtClean="0"/>
              <a:t> </a:t>
            </a:r>
            <a:r>
              <a:rPr lang="en-US" b="1" dirty="0" err="1" smtClean="0"/>
              <a:t>училище</a:t>
            </a:r>
            <a:r>
              <a:rPr lang="en-US" b="1" dirty="0" smtClean="0"/>
              <a:t> в </a:t>
            </a:r>
            <a:r>
              <a:rPr lang="en-US" b="1" dirty="0" err="1" smtClean="0"/>
              <a:t>родния</a:t>
            </a:r>
            <a:r>
              <a:rPr lang="en-US" b="1" dirty="0" smtClean="0"/>
              <a:t> </a:t>
            </a:r>
            <a:r>
              <a:rPr lang="en-US" b="1" dirty="0" err="1" smtClean="0"/>
              <a:t>си</a:t>
            </a:r>
            <a:r>
              <a:rPr lang="en-US" b="1" dirty="0" smtClean="0"/>
              <a:t> </a:t>
            </a:r>
            <a:r>
              <a:rPr lang="en-US" b="1" dirty="0" err="1" smtClean="0"/>
              <a:t>град</a:t>
            </a:r>
            <a:r>
              <a:rPr lang="en-US" b="1" dirty="0" smtClean="0"/>
              <a:t>, а </a:t>
            </a:r>
            <a:r>
              <a:rPr lang="en-US" b="1" dirty="0" err="1" smtClean="0"/>
              <a:t>през</a:t>
            </a:r>
            <a:r>
              <a:rPr lang="en-US" b="1" dirty="0" smtClean="0"/>
              <a:t> 1762 г. е </a:t>
            </a:r>
            <a:r>
              <a:rPr lang="en-US" b="1" dirty="0" err="1" smtClean="0"/>
              <a:t>ръкоположен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свещеник</a:t>
            </a:r>
            <a:r>
              <a:rPr lang="bg-BG" b="1" dirty="0" smtClean="0"/>
              <a:t>.</a:t>
            </a:r>
            <a:r>
              <a:rPr lang="en-US" b="1" dirty="0" smtClean="0">
                <a:solidFill>
                  <a:srgbClr val="FFFFCC"/>
                </a:solidFill>
              </a:rPr>
              <a:t>.</a:t>
            </a:r>
            <a:endParaRPr lang="bg-BG" b="1" dirty="0" smtClean="0">
              <a:solidFill>
                <a:srgbClr val="FFFF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Среща</a:t>
            </a:r>
            <a:r>
              <a:rPr lang="en-US" b="1" dirty="0" smtClean="0"/>
              <a:t> </a:t>
            </a:r>
            <a:r>
              <a:rPr lang="en-US" b="1" dirty="0" err="1" smtClean="0"/>
              <a:t>се</a:t>
            </a:r>
            <a:r>
              <a:rPr lang="en-US" b="1" dirty="0" smtClean="0"/>
              <a:t> с </a:t>
            </a:r>
            <a:r>
              <a:rPr lang="en-US" b="1" dirty="0" err="1" smtClean="0"/>
              <a:t>Паисий</a:t>
            </a:r>
            <a:r>
              <a:rPr lang="en-US" b="1" dirty="0" smtClean="0"/>
              <a:t> </a:t>
            </a:r>
            <a:r>
              <a:rPr lang="en-US" b="1" dirty="0" err="1" smtClean="0"/>
              <a:t>Хилендарски</a:t>
            </a:r>
            <a:r>
              <a:rPr lang="en-US" b="1" dirty="0" smtClean="0"/>
              <a:t> и </a:t>
            </a:r>
            <a:r>
              <a:rPr lang="en-US" b="1" dirty="0" err="1" smtClean="0"/>
              <a:t>прави</a:t>
            </a:r>
            <a:r>
              <a:rPr lang="en-US" b="1" dirty="0" smtClean="0"/>
              <a:t> </a:t>
            </a:r>
            <a:r>
              <a:rPr lang="en-US" b="1" dirty="0" err="1" smtClean="0"/>
              <a:t>два</a:t>
            </a:r>
            <a:r>
              <a:rPr lang="en-US" b="1" dirty="0" smtClean="0"/>
              <a:t> </a:t>
            </a:r>
            <a:r>
              <a:rPr lang="en-US" b="1" dirty="0" err="1" smtClean="0"/>
              <a:t>преписа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"</a:t>
            </a:r>
            <a:r>
              <a:rPr lang="en-US" b="1" dirty="0" err="1" smtClean="0"/>
              <a:t>История</a:t>
            </a:r>
            <a:r>
              <a:rPr lang="en-US" b="1" dirty="0" smtClean="0"/>
              <a:t> </a:t>
            </a:r>
            <a:r>
              <a:rPr lang="en-US" b="1" dirty="0" err="1" smtClean="0"/>
              <a:t>славяноболгарская</a:t>
            </a:r>
            <a:r>
              <a:rPr lang="en-US" b="1" dirty="0" smtClean="0"/>
              <a:t>".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два</a:t>
            </a:r>
            <a:r>
              <a:rPr lang="en-US" b="1" dirty="0" smtClean="0"/>
              <a:t> </a:t>
            </a:r>
            <a:r>
              <a:rPr lang="en-US" b="1" dirty="0" err="1" smtClean="0"/>
              <a:t>пъти</a:t>
            </a:r>
            <a:r>
              <a:rPr lang="en-US" b="1" dirty="0" smtClean="0"/>
              <a:t> </a:t>
            </a:r>
            <a:r>
              <a:rPr lang="en-US" b="1" dirty="0" err="1" smtClean="0"/>
              <a:t>посещава</a:t>
            </a:r>
            <a:r>
              <a:rPr lang="en-US" b="1" dirty="0" smtClean="0"/>
              <a:t> </a:t>
            </a:r>
            <a:r>
              <a:rPr lang="en-US" b="1" dirty="0" err="1" smtClean="0"/>
              <a:t>Света</a:t>
            </a:r>
            <a:r>
              <a:rPr lang="en-US" b="1" dirty="0" smtClean="0"/>
              <a:t> </a:t>
            </a:r>
            <a:r>
              <a:rPr lang="en-US" b="1" dirty="0" err="1" smtClean="0"/>
              <a:t>гора</a:t>
            </a:r>
            <a:r>
              <a:rPr lang="en-US" b="1" dirty="0" smtClean="0"/>
              <a:t>.</a:t>
            </a:r>
            <a:endParaRPr lang="bg-BG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Служи</a:t>
            </a:r>
            <a:r>
              <a:rPr lang="en-US" b="1" dirty="0" smtClean="0"/>
              <a:t> в </a:t>
            </a:r>
            <a:r>
              <a:rPr lang="en-US" b="1" dirty="0" err="1" smtClean="0"/>
              <a:t>Анхиалска</a:t>
            </a:r>
            <a:r>
              <a:rPr lang="en-US" b="1" dirty="0" smtClean="0"/>
              <a:t> </a:t>
            </a:r>
            <a:r>
              <a:rPr lang="en-US" b="1" dirty="0" err="1" smtClean="0"/>
              <a:t>епархия</a:t>
            </a:r>
            <a:r>
              <a:rPr lang="en-US" b="1" dirty="0" smtClean="0"/>
              <a:t>, а </a:t>
            </a:r>
            <a:r>
              <a:rPr lang="en-US" b="1" dirty="0" err="1" smtClean="0"/>
              <a:t>през</a:t>
            </a:r>
            <a:r>
              <a:rPr lang="en-US" b="1" dirty="0" smtClean="0"/>
              <a:t> 1794 г. е </a:t>
            </a:r>
            <a:r>
              <a:rPr lang="en-US" b="1" dirty="0" err="1" smtClean="0"/>
              <a:t>ръкоположен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врачански</a:t>
            </a:r>
            <a:r>
              <a:rPr lang="en-US" b="1" dirty="0" smtClean="0"/>
              <a:t> </a:t>
            </a:r>
            <a:r>
              <a:rPr lang="en-US" b="1" dirty="0" err="1" smtClean="0"/>
              <a:t>епископ</a:t>
            </a:r>
            <a:r>
              <a:rPr lang="en-US" b="1" dirty="0" smtClean="0"/>
              <a:t> </a:t>
            </a:r>
            <a:r>
              <a:rPr lang="en-US" b="1" dirty="0" err="1" smtClean="0"/>
              <a:t>под</a:t>
            </a:r>
            <a:r>
              <a:rPr lang="en-US" b="1" dirty="0" smtClean="0"/>
              <a:t> </a:t>
            </a:r>
            <a:r>
              <a:rPr lang="en-US" b="1" dirty="0" err="1" smtClean="0"/>
              <a:t>името</a:t>
            </a:r>
            <a:r>
              <a:rPr lang="en-US" b="1" dirty="0" smtClean="0"/>
              <a:t> </a:t>
            </a:r>
            <a:r>
              <a:rPr lang="en-US" b="1" dirty="0" err="1" smtClean="0"/>
              <a:t>Софроний</a:t>
            </a:r>
            <a:r>
              <a:rPr lang="en-US" b="1" dirty="0" smtClean="0"/>
              <a:t>. </a:t>
            </a:r>
            <a:r>
              <a:rPr lang="en-US" b="1" dirty="0" err="1" smtClean="0"/>
              <a:t>Занимава</a:t>
            </a:r>
            <a:r>
              <a:rPr lang="en-US" b="1" dirty="0" smtClean="0"/>
              <a:t> </a:t>
            </a:r>
            <a:r>
              <a:rPr lang="en-US" b="1" dirty="0" err="1" smtClean="0"/>
              <a:t>се</a:t>
            </a:r>
            <a:r>
              <a:rPr lang="en-US" b="1" dirty="0" smtClean="0"/>
              <a:t> </a:t>
            </a:r>
            <a:r>
              <a:rPr lang="en-US" b="1" dirty="0" err="1" smtClean="0"/>
              <a:t>освен</a:t>
            </a:r>
            <a:r>
              <a:rPr lang="en-US" b="1" dirty="0" smtClean="0"/>
              <a:t> с </a:t>
            </a:r>
            <a:r>
              <a:rPr lang="en-US" b="1" dirty="0" err="1" smtClean="0"/>
              <a:t>духовни</a:t>
            </a:r>
            <a:r>
              <a:rPr lang="en-US" b="1" dirty="0" smtClean="0"/>
              <a:t> </a:t>
            </a:r>
            <a:r>
              <a:rPr lang="en-US" b="1" dirty="0" err="1" smtClean="0"/>
              <a:t>дела</a:t>
            </a:r>
            <a:r>
              <a:rPr lang="en-US" b="1" dirty="0" smtClean="0"/>
              <a:t> и с </a:t>
            </a:r>
            <a:r>
              <a:rPr lang="en-US" b="1" dirty="0" err="1" smtClean="0"/>
              <a:t>обществена</a:t>
            </a:r>
            <a:r>
              <a:rPr lang="en-US" b="1" dirty="0" smtClean="0"/>
              <a:t> </a:t>
            </a:r>
            <a:r>
              <a:rPr lang="en-US" b="1" dirty="0" err="1" smtClean="0"/>
              <a:t>дейност</a:t>
            </a:r>
            <a:endParaRPr lang="bg-BG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През</a:t>
            </a:r>
            <a:r>
              <a:rPr lang="en-US" b="1" dirty="0" smtClean="0"/>
              <a:t> </a:t>
            </a:r>
            <a:r>
              <a:rPr lang="en-US" b="1" dirty="0" err="1" smtClean="0"/>
              <a:t>Руско-турската</a:t>
            </a:r>
            <a:r>
              <a:rPr lang="en-US" b="1" dirty="0" smtClean="0"/>
              <a:t> </a:t>
            </a:r>
            <a:r>
              <a:rPr lang="en-US" b="1" dirty="0" err="1" smtClean="0"/>
              <a:t>война</a:t>
            </a:r>
            <a:r>
              <a:rPr lang="en-US" b="1" dirty="0" smtClean="0"/>
              <a:t> (1806-1812) </a:t>
            </a:r>
            <a:r>
              <a:rPr lang="en-US" b="1" dirty="0" err="1" smtClean="0"/>
              <a:t>Софроний</a:t>
            </a:r>
            <a:r>
              <a:rPr lang="en-US" b="1" dirty="0" smtClean="0"/>
              <a:t> е </a:t>
            </a:r>
            <a:r>
              <a:rPr lang="en-US" b="1" dirty="0" err="1" smtClean="0"/>
              <a:t>представител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българите</a:t>
            </a:r>
            <a:r>
              <a:rPr lang="en-US" b="1" dirty="0" smtClean="0"/>
              <a:t> </a:t>
            </a:r>
            <a:r>
              <a:rPr lang="en-US" b="1" dirty="0" err="1" smtClean="0"/>
              <a:t>пред</a:t>
            </a:r>
            <a:r>
              <a:rPr lang="en-US" b="1" dirty="0" smtClean="0"/>
              <a:t> </a:t>
            </a:r>
            <a:r>
              <a:rPr lang="en-US" b="1" dirty="0" err="1" smtClean="0"/>
              <a:t>руското</a:t>
            </a:r>
            <a:r>
              <a:rPr lang="en-US" b="1" dirty="0" smtClean="0"/>
              <a:t> </a:t>
            </a:r>
            <a:r>
              <a:rPr lang="en-US" b="1" dirty="0" err="1" smtClean="0"/>
              <a:t>командване</a:t>
            </a:r>
            <a:r>
              <a:rPr lang="en-US" b="1" dirty="0" smtClean="0"/>
              <a:t> и </a:t>
            </a:r>
            <a:r>
              <a:rPr lang="en-US" b="1" dirty="0" err="1" smtClean="0"/>
              <a:t>се</a:t>
            </a:r>
            <a:r>
              <a:rPr lang="en-US" b="1" dirty="0" smtClean="0"/>
              <a:t> </a:t>
            </a:r>
            <a:r>
              <a:rPr lang="en-US" b="1" dirty="0" err="1" smtClean="0"/>
              <a:t>бори</a:t>
            </a:r>
            <a:r>
              <a:rPr lang="en-US" b="1" dirty="0" smtClean="0"/>
              <a:t> </a:t>
            </a:r>
            <a:r>
              <a:rPr lang="en-US" b="1" dirty="0" err="1" smtClean="0"/>
              <a:t>като</a:t>
            </a:r>
            <a:r>
              <a:rPr lang="en-US" b="1" dirty="0" smtClean="0"/>
              <a:t> </a:t>
            </a:r>
            <a:r>
              <a:rPr lang="en-US" b="1" dirty="0" err="1" smtClean="0"/>
              <a:t>книжовник</a:t>
            </a:r>
            <a:r>
              <a:rPr lang="en-US" b="1" dirty="0" smtClean="0"/>
              <a:t> и </a:t>
            </a:r>
            <a:r>
              <a:rPr lang="en-US" b="1" dirty="0" err="1" smtClean="0"/>
              <a:t>общественик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българското</a:t>
            </a:r>
            <a:r>
              <a:rPr lang="en-US" b="1" dirty="0" smtClean="0"/>
              <a:t> </a:t>
            </a:r>
            <a:r>
              <a:rPr lang="en-US" b="1" dirty="0" err="1" smtClean="0"/>
              <a:t>освестяване</a:t>
            </a:r>
            <a:r>
              <a:rPr lang="en-US" b="1" dirty="0" smtClean="0"/>
              <a:t>.</a:t>
            </a:r>
            <a:endParaRPr lang="bg-BG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Умира</a:t>
            </a:r>
            <a:r>
              <a:rPr lang="en-US" b="1" dirty="0" smtClean="0"/>
              <a:t> в </a:t>
            </a:r>
            <a:r>
              <a:rPr lang="en-US" b="1" dirty="0" err="1" smtClean="0"/>
              <a:t>Букурещ</a:t>
            </a:r>
            <a:r>
              <a:rPr lang="en-US" b="1" dirty="0" smtClean="0"/>
              <a:t> </a:t>
            </a:r>
            <a:r>
              <a:rPr lang="en-US" b="1" dirty="0" err="1" smtClean="0"/>
              <a:t>през</a:t>
            </a:r>
            <a:r>
              <a:rPr lang="en-US" b="1" dirty="0" smtClean="0"/>
              <a:t> 1813 г.</a:t>
            </a:r>
            <a:endParaRPr lang="bg-BG" dirty="0"/>
          </a:p>
        </p:txBody>
      </p:sp>
      <p:pic>
        <p:nvPicPr>
          <p:cNvPr id="4" name="Картина 3" descr="sofronii_ik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420888"/>
            <a:ext cx="2286000" cy="31318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75856" y="620688"/>
            <a:ext cx="5760640" cy="550547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След</a:t>
            </a:r>
            <a:r>
              <a:rPr lang="en-US" b="1" dirty="0" smtClean="0"/>
              <a:t> </a:t>
            </a:r>
            <a:r>
              <a:rPr lang="en-US" b="1" dirty="0" err="1" smtClean="0"/>
              <a:t>Паисий</a:t>
            </a:r>
            <a:r>
              <a:rPr lang="en-US" b="1" dirty="0" smtClean="0"/>
              <a:t> </a:t>
            </a:r>
            <a:r>
              <a:rPr lang="en-US" b="1" dirty="0" err="1" smtClean="0"/>
              <a:t>Хилендарски</a:t>
            </a:r>
            <a:r>
              <a:rPr lang="en-US" b="1" dirty="0" smtClean="0"/>
              <a:t> </a:t>
            </a:r>
            <a:r>
              <a:rPr lang="en-US" b="1" dirty="0" err="1" smtClean="0"/>
              <a:t>Софроний</a:t>
            </a:r>
            <a:r>
              <a:rPr lang="en-US" b="1" dirty="0" smtClean="0"/>
              <a:t> </a:t>
            </a:r>
            <a:r>
              <a:rPr lang="en-US" b="1" dirty="0" err="1" smtClean="0"/>
              <a:t>Врачански</a:t>
            </a:r>
            <a:r>
              <a:rPr lang="en-US" b="1" dirty="0" smtClean="0"/>
              <a:t> е </a:t>
            </a:r>
            <a:r>
              <a:rPr lang="en-US" b="1" dirty="0" err="1" smtClean="0"/>
              <a:t>втората</a:t>
            </a:r>
            <a:r>
              <a:rPr lang="en-US" b="1" dirty="0" smtClean="0"/>
              <a:t> </a:t>
            </a:r>
            <a:r>
              <a:rPr lang="en-US" b="1" dirty="0" err="1" smtClean="0"/>
              <a:t>ключова</a:t>
            </a:r>
            <a:r>
              <a:rPr lang="en-US" b="1" dirty="0" smtClean="0"/>
              <a:t> </a:t>
            </a:r>
            <a:r>
              <a:rPr lang="en-US" b="1" dirty="0" err="1" smtClean="0"/>
              <a:t>фигура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ранното</a:t>
            </a:r>
            <a:r>
              <a:rPr lang="en-US" b="1" dirty="0" smtClean="0"/>
              <a:t> </a:t>
            </a:r>
            <a:r>
              <a:rPr lang="en-US" b="1" dirty="0" err="1" smtClean="0"/>
              <a:t>българско</a:t>
            </a:r>
            <a:r>
              <a:rPr lang="en-US" b="1" dirty="0" smtClean="0"/>
              <a:t> </a:t>
            </a:r>
            <a:r>
              <a:rPr lang="en-US" b="1" dirty="0" err="1" smtClean="0"/>
              <a:t>Възраждане</a:t>
            </a:r>
            <a:r>
              <a:rPr lang="en-US" b="1" dirty="0" smtClean="0"/>
              <a:t>.</a:t>
            </a:r>
            <a:endParaRPr lang="bg-BG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err="1" smtClean="0"/>
              <a:t>Съставя</a:t>
            </a:r>
            <a:r>
              <a:rPr lang="en-US" b="1" dirty="0" smtClean="0"/>
              <a:t> </a:t>
            </a:r>
            <a:r>
              <a:rPr lang="en-US" b="1" dirty="0" err="1" smtClean="0"/>
              <a:t>т.нар</a:t>
            </a:r>
            <a:r>
              <a:rPr lang="en-US" b="1" dirty="0" smtClean="0"/>
              <a:t>. </a:t>
            </a:r>
            <a:r>
              <a:rPr lang="en-US" b="1" dirty="0" err="1" smtClean="0"/>
              <a:t>Видински</a:t>
            </a:r>
            <a:r>
              <a:rPr lang="en-US" b="1" dirty="0" smtClean="0"/>
              <a:t> </a:t>
            </a:r>
            <a:r>
              <a:rPr lang="en-US" b="1" dirty="0" err="1" smtClean="0"/>
              <a:t>сборници</a:t>
            </a:r>
            <a:r>
              <a:rPr lang="en-US" b="1" dirty="0" smtClean="0"/>
              <a:t> (1802), </a:t>
            </a:r>
            <a:r>
              <a:rPr lang="en-US" b="1" dirty="0" err="1" smtClean="0"/>
              <a:t>както</a:t>
            </a:r>
            <a:r>
              <a:rPr lang="en-US" b="1" dirty="0" smtClean="0"/>
              <a:t> и </a:t>
            </a:r>
            <a:r>
              <a:rPr lang="en-US" b="1" dirty="0" err="1" smtClean="0"/>
              <a:t>ред</a:t>
            </a:r>
            <a:r>
              <a:rPr lang="en-US" b="1" dirty="0" smtClean="0"/>
              <a:t> </a:t>
            </a:r>
            <a:r>
              <a:rPr lang="en-US" b="1" dirty="0" err="1" smtClean="0"/>
              <a:t>други</a:t>
            </a:r>
            <a:r>
              <a:rPr lang="en-US" b="1" dirty="0" smtClean="0"/>
              <a:t> с </a:t>
            </a:r>
            <a:r>
              <a:rPr lang="en-US" b="1" dirty="0" err="1" smtClean="0"/>
              <a:t>религиозно</a:t>
            </a:r>
            <a:r>
              <a:rPr lang="en-US" b="1" dirty="0" smtClean="0"/>
              <a:t> и </a:t>
            </a:r>
            <a:r>
              <a:rPr lang="en-US" b="1" dirty="0" err="1" smtClean="0"/>
              <a:t>нравствено</a:t>
            </a:r>
            <a:r>
              <a:rPr lang="en-US" b="1" dirty="0" smtClean="0"/>
              <a:t> </a:t>
            </a:r>
            <a:r>
              <a:rPr lang="en-US" b="1" dirty="0" err="1" smtClean="0"/>
              <a:t>съдържание</a:t>
            </a:r>
            <a:r>
              <a:rPr lang="bg-BG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/>
              <a:t>П</a:t>
            </a:r>
            <a:r>
              <a:rPr lang="en-US" b="1" dirty="0" err="1" smtClean="0"/>
              <a:t>оставя</a:t>
            </a:r>
            <a:r>
              <a:rPr lang="en-US" b="1" dirty="0" smtClean="0"/>
              <a:t> </a:t>
            </a:r>
            <a:r>
              <a:rPr lang="en-US" b="1" dirty="0" err="1" smtClean="0"/>
              <a:t>началото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новобългарската</a:t>
            </a:r>
            <a:r>
              <a:rPr lang="en-US" b="1" dirty="0" smtClean="0"/>
              <a:t> </a:t>
            </a:r>
            <a:r>
              <a:rPr lang="en-US" b="1" dirty="0" err="1" smtClean="0"/>
              <a:t>печатна</a:t>
            </a:r>
            <a:r>
              <a:rPr lang="en-US" b="1" dirty="0" smtClean="0"/>
              <a:t> </a:t>
            </a:r>
            <a:r>
              <a:rPr lang="en-US" b="1" dirty="0" err="1" smtClean="0"/>
              <a:t>книга</a:t>
            </a:r>
            <a:r>
              <a:rPr lang="en-US" b="1" dirty="0" smtClean="0"/>
              <a:t> - "</a:t>
            </a:r>
            <a:r>
              <a:rPr lang="en-US" b="1" dirty="0" err="1" smtClean="0"/>
              <a:t>Неделник</a:t>
            </a:r>
            <a:r>
              <a:rPr lang="en-US" b="1" dirty="0" smtClean="0"/>
              <a:t>" (1806).</a:t>
            </a:r>
            <a:endParaRPr lang="bg-BG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bg-BG" b="1" dirty="0" smtClean="0"/>
              <a:t>Г</a:t>
            </a:r>
            <a:r>
              <a:rPr lang="en-US" b="1" dirty="0" err="1" smtClean="0"/>
              <a:t>олемият</a:t>
            </a:r>
            <a:r>
              <a:rPr lang="en-US" b="1" dirty="0" smtClean="0"/>
              <a:t> </a:t>
            </a:r>
            <a:r>
              <a:rPr lang="en-US" b="1" dirty="0" err="1" smtClean="0"/>
              <a:t>му</a:t>
            </a:r>
            <a:r>
              <a:rPr lang="en-US" b="1" dirty="0" smtClean="0"/>
              <a:t> </a:t>
            </a:r>
            <a:r>
              <a:rPr lang="en-US" b="1" dirty="0" err="1" smtClean="0"/>
              <a:t>принос</a:t>
            </a:r>
            <a:r>
              <a:rPr lang="en-US" b="1" dirty="0" smtClean="0"/>
              <a:t> в </a:t>
            </a:r>
            <a:r>
              <a:rPr lang="en-US" b="1" dirty="0" err="1" smtClean="0"/>
              <a:t>новобългарската</a:t>
            </a:r>
            <a:r>
              <a:rPr lang="en-US" b="1" dirty="0" smtClean="0"/>
              <a:t> </a:t>
            </a:r>
            <a:r>
              <a:rPr lang="en-US" b="1" dirty="0" err="1" smtClean="0"/>
              <a:t>литература</a:t>
            </a:r>
            <a:r>
              <a:rPr lang="en-US" b="1" dirty="0" smtClean="0"/>
              <a:t> е </a:t>
            </a:r>
            <a:r>
              <a:rPr lang="en-US" b="1" dirty="0" err="1" smtClean="0"/>
              <a:t>автобиографичната</a:t>
            </a:r>
            <a:r>
              <a:rPr lang="en-US" b="1" dirty="0" smtClean="0"/>
              <a:t> </a:t>
            </a:r>
            <a:r>
              <a:rPr lang="en-US" b="1" dirty="0" err="1" smtClean="0"/>
              <a:t>повест</a:t>
            </a:r>
            <a:r>
              <a:rPr lang="en-US" b="1" dirty="0" smtClean="0"/>
              <a:t> "</a:t>
            </a:r>
            <a:r>
              <a:rPr lang="en-US" b="1" dirty="0" err="1" smtClean="0"/>
              <a:t>Житие</a:t>
            </a:r>
            <a:r>
              <a:rPr lang="en-US" b="1" dirty="0" smtClean="0"/>
              <a:t> и </a:t>
            </a:r>
            <a:r>
              <a:rPr lang="en-US" b="1" dirty="0" err="1" smtClean="0"/>
              <a:t>страдания</a:t>
            </a:r>
            <a:r>
              <a:rPr lang="en-US" b="1" dirty="0" smtClean="0"/>
              <a:t> </a:t>
            </a:r>
            <a:r>
              <a:rPr lang="en-US" b="1" dirty="0" err="1" smtClean="0"/>
              <a:t>грешнаго</a:t>
            </a:r>
            <a:r>
              <a:rPr lang="en-US" b="1" dirty="0" smtClean="0"/>
              <a:t> </a:t>
            </a:r>
            <a:r>
              <a:rPr lang="en-US" b="1" dirty="0" err="1" smtClean="0"/>
              <a:t>Софрония</a:t>
            </a:r>
            <a:r>
              <a:rPr lang="en-US" b="1" dirty="0" smtClean="0"/>
              <a:t>", </a:t>
            </a:r>
            <a:r>
              <a:rPr lang="en-US" b="1" dirty="0" err="1" smtClean="0"/>
              <a:t>публикувана</a:t>
            </a:r>
            <a:r>
              <a:rPr lang="en-US" b="1" dirty="0" smtClean="0"/>
              <a:t> </a:t>
            </a:r>
            <a:r>
              <a:rPr lang="en-US" b="1" dirty="0" err="1" smtClean="0"/>
              <a:t>през</a:t>
            </a:r>
            <a:r>
              <a:rPr lang="en-US" b="1" dirty="0" smtClean="0"/>
              <a:t> 1861 </a:t>
            </a:r>
            <a:r>
              <a:rPr lang="en-US" b="1" dirty="0" err="1" smtClean="0"/>
              <a:t>във</a:t>
            </a:r>
            <a:r>
              <a:rPr lang="en-US" b="1" dirty="0" smtClean="0"/>
              <a:t> в. "</a:t>
            </a:r>
            <a:r>
              <a:rPr lang="en-US" b="1" dirty="0" err="1" smtClean="0"/>
              <a:t>Дунавски</a:t>
            </a:r>
            <a:r>
              <a:rPr lang="en-US" b="1" dirty="0" smtClean="0"/>
              <a:t> </a:t>
            </a:r>
            <a:r>
              <a:rPr lang="en-US" b="1" dirty="0" err="1" smtClean="0"/>
              <a:t>лебед</a:t>
            </a:r>
            <a:r>
              <a:rPr lang="en-US" b="1" dirty="0" smtClean="0"/>
              <a:t>" </a:t>
            </a:r>
            <a:r>
              <a:rPr lang="en-US" b="1" dirty="0" err="1" smtClean="0"/>
              <a:t>на</a:t>
            </a:r>
            <a:r>
              <a:rPr lang="en-US" b="1" dirty="0" smtClean="0"/>
              <a:t> Г. С. </a:t>
            </a:r>
            <a:r>
              <a:rPr lang="en-US" b="1" dirty="0" err="1" smtClean="0"/>
              <a:t>Раковски</a:t>
            </a:r>
            <a:r>
              <a:rPr lang="en-US" b="1" dirty="0" smtClean="0"/>
              <a:t>. </a:t>
            </a:r>
          </a:p>
          <a:p>
            <a:endParaRPr lang="bg-BG" dirty="0"/>
          </a:p>
        </p:txBody>
      </p:sp>
      <p:pic>
        <p:nvPicPr>
          <p:cNvPr id="6" name="Картина 5" descr="430x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30960"/>
            <a:ext cx="3276600" cy="2438400"/>
          </a:xfrm>
          <a:prstGeom prst="rect">
            <a:avLst/>
          </a:prstGeom>
        </p:spPr>
      </p:pic>
      <p:pic>
        <p:nvPicPr>
          <p:cNvPr id="7" name="Картина 6" descr="0_1a821_d664cc34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016" y="980728"/>
            <a:ext cx="3815903" cy="2952328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827584" y="38517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Неделник</a:t>
            </a:r>
            <a:endParaRPr lang="bg-B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568863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b="1" dirty="0" smtClean="0"/>
              <a:t>“</a:t>
            </a:r>
            <a:r>
              <a:rPr lang="en-US" b="1" dirty="0" smtClean="0"/>
              <a:t>ЖИТИЕ И СТРАДАНИЯ ГРЕШНАГО СОФРОНИЯ</a:t>
            </a:r>
            <a:r>
              <a:rPr lang="bg-BG" b="1" dirty="0" smtClean="0"/>
              <a:t>”</a:t>
            </a:r>
            <a:endParaRPr lang="en-US" b="1" dirty="0" smtClean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28800"/>
            <a:ext cx="8928992" cy="47685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i="1" dirty="0" err="1" smtClean="0">
                <a:latin typeface="Chiller" pitchFamily="82" charset="0"/>
              </a:rPr>
              <a:t>Аз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грешний</a:t>
            </a:r>
            <a:r>
              <a:rPr lang="en-US" sz="1800" b="1" i="1" dirty="0" smtClean="0">
                <a:latin typeface="Chiller" pitchFamily="82" charset="0"/>
              </a:rPr>
              <a:t> в </a:t>
            </a:r>
            <a:r>
              <a:rPr lang="en-US" sz="1800" b="1" i="1" dirty="0" err="1" smtClean="0">
                <a:latin typeface="Chiller" pitchFamily="82" charset="0"/>
              </a:rPr>
              <a:t>человецех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родих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село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Котел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от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отца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Владислава</a:t>
            </a:r>
            <a:r>
              <a:rPr lang="en-US" sz="1800" b="1" i="1" dirty="0" smtClean="0">
                <a:latin typeface="Chiller" pitchFamily="82" charset="0"/>
              </a:rPr>
              <a:t>, а </a:t>
            </a:r>
            <a:r>
              <a:rPr lang="en-US" sz="1800" b="1" i="1" dirty="0" err="1" smtClean="0">
                <a:latin typeface="Chiller" pitchFamily="82" charset="0"/>
              </a:rPr>
              <a:t>от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матери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Мария</a:t>
            </a:r>
            <a:r>
              <a:rPr lang="en-US" sz="1800" b="1" i="1" dirty="0" smtClean="0">
                <a:latin typeface="Chiller" pitchFamily="82" charset="0"/>
              </a:rPr>
              <a:t> и </a:t>
            </a:r>
            <a:r>
              <a:rPr lang="en-US" sz="1800" b="1" i="1" dirty="0" err="1" smtClean="0">
                <a:latin typeface="Chiller" pitchFamily="82" charset="0"/>
              </a:rPr>
              <a:t>положили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первое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имя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Стойко</a:t>
            </a:r>
            <a:r>
              <a:rPr lang="en-US" sz="1800" b="1" i="1" dirty="0" smtClean="0">
                <a:latin typeface="Chiller" pitchFamily="82" charset="0"/>
              </a:rPr>
              <a:t>. И </a:t>
            </a:r>
            <a:r>
              <a:rPr lang="en-US" sz="1800" b="1" i="1" dirty="0" err="1" smtClean="0">
                <a:latin typeface="Chiller" pitchFamily="82" charset="0"/>
              </a:rPr>
              <a:t>като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съм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бил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три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лета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преставила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мати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моя</a:t>
            </a:r>
            <a:r>
              <a:rPr lang="en-US" sz="1800" b="1" i="1" dirty="0" smtClean="0">
                <a:latin typeface="Chiller" pitchFamily="82" charset="0"/>
              </a:rPr>
              <a:t>. И </a:t>
            </a:r>
            <a:r>
              <a:rPr lang="en-US" sz="1800" b="1" i="1" dirty="0" err="1" smtClean="0">
                <a:latin typeface="Chiller" pitchFamily="82" charset="0"/>
              </a:rPr>
              <a:t>отец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мой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поял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другою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жену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що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беше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люта</a:t>
            </a:r>
            <a:r>
              <a:rPr lang="en-US" sz="1800" b="1" i="1" dirty="0" smtClean="0">
                <a:latin typeface="Chiller" pitchFamily="82" charset="0"/>
              </a:rPr>
              <a:t> и </a:t>
            </a:r>
            <a:r>
              <a:rPr lang="en-US" sz="1800" b="1" i="1" dirty="0" err="1" smtClean="0">
                <a:latin typeface="Chiller" pitchFamily="82" charset="0"/>
              </a:rPr>
              <a:t>завистлива</a:t>
            </a:r>
            <a:r>
              <a:rPr lang="en-US" sz="1800" b="1" i="1" dirty="0" smtClean="0">
                <a:latin typeface="Chiller" pitchFamily="82" charset="0"/>
              </a:rPr>
              <a:t>. И </a:t>
            </a:r>
            <a:r>
              <a:rPr lang="en-US" sz="1800" b="1" i="1" dirty="0" err="1" smtClean="0">
                <a:latin typeface="Chiller" pitchFamily="82" charset="0"/>
              </a:rPr>
              <a:t>родил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сас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нея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мужеское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дете</a:t>
            </a:r>
            <a:r>
              <a:rPr lang="en-US" sz="1800" b="1" i="1" dirty="0" smtClean="0">
                <a:latin typeface="Chiller" pitchFamily="82" charset="0"/>
              </a:rPr>
              <a:t> и </a:t>
            </a:r>
            <a:r>
              <a:rPr lang="en-US" sz="1800" b="1" i="1" dirty="0" err="1" smtClean="0">
                <a:latin typeface="Chiller" pitchFamily="82" charset="0"/>
              </a:rPr>
              <a:t>токмо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свое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дете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гледаше</a:t>
            </a:r>
            <a:r>
              <a:rPr lang="en-US" sz="1800" b="1" i="1" dirty="0" smtClean="0">
                <a:latin typeface="Chiller" pitchFamily="82" charset="0"/>
              </a:rPr>
              <a:t>, а </a:t>
            </a:r>
            <a:r>
              <a:rPr lang="en-US" sz="1800" b="1" i="1" dirty="0" err="1" smtClean="0">
                <a:latin typeface="Chiller" pitchFamily="82" charset="0"/>
              </a:rPr>
              <a:t>мене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все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отритваше</a:t>
            </a:r>
            <a:r>
              <a:rPr lang="en-US" sz="1800" b="1" i="1" dirty="0" smtClean="0">
                <a:latin typeface="Chiller" pitchFamily="82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i="1" dirty="0" smtClean="0">
                <a:latin typeface="Chiller" pitchFamily="82" charset="0"/>
              </a:rPr>
              <a:t>И </a:t>
            </a:r>
            <a:r>
              <a:rPr lang="en-US" sz="1800" b="1" i="1" dirty="0" err="1" smtClean="0">
                <a:latin typeface="Chiller" pitchFamily="82" charset="0"/>
              </a:rPr>
              <a:t>като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бях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девят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години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подадоха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книжное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учение</a:t>
            </a:r>
            <a:r>
              <a:rPr lang="en-US" sz="1800" b="1" i="1" dirty="0" smtClean="0">
                <a:latin typeface="Chiller" pitchFamily="82" charset="0"/>
              </a:rPr>
              <a:t>. </a:t>
            </a:r>
            <a:r>
              <a:rPr lang="en-US" sz="1800" b="1" i="1" dirty="0" err="1" smtClean="0">
                <a:latin typeface="Chiller" pitchFamily="82" charset="0"/>
              </a:rPr>
              <a:t>По-напреди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би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возможно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да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пойду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учение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почто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повише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болен</a:t>
            </a:r>
            <a:r>
              <a:rPr lang="en-US" sz="1800" b="1" i="1" dirty="0" smtClean="0">
                <a:latin typeface="Chiller" pitchFamily="82" charset="0"/>
              </a:rPr>
              <a:t> и </a:t>
            </a:r>
            <a:r>
              <a:rPr lang="en-US" sz="1800" b="1" i="1" dirty="0" err="1" smtClean="0">
                <a:latin typeface="Chiller" pitchFamily="82" charset="0"/>
              </a:rPr>
              <a:t>немощен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бях</a:t>
            </a:r>
            <a:r>
              <a:rPr lang="en-US" sz="1800" b="1" i="1" dirty="0" smtClean="0">
                <a:latin typeface="Chiller" pitchFamily="82" charset="0"/>
              </a:rPr>
              <a:t>. И </a:t>
            </a:r>
            <a:r>
              <a:rPr lang="en-US" sz="1800" b="1" i="1" dirty="0" err="1" smtClean="0">
                <a:latin typeface="Chiller" pitchFamily="82" charset="0"/>
              </a:rPr>
              <a:t>като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поидох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учение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голямое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прилежание</a:t>
            </a:r>
            <a:r>
              <a:rPr lang="en-US" sz="1800" b="1" i="1" dirty="0" smtClean="0">
                <a:latin typeface="Chiller" pitchFamily="82" charset="0"/>
              </a:rPr>
              <a:t> и </a:t>
            </a:r>
            <a:r>
              <a:rPr lang="en-US" sz="1800" b="1" i="1" dirty="0" err="1" smtClean="0">
                <a:latin typeface="Chiller" pitchFamily="82" charset="0"/>
              </a:rPr>
              <a:t>остроумие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имах</a:t>
            </a:r>
            <a:r>
              <a:rPr lang="en-US" sz="1800" b="1" i="1" dirty="0" smtClean="0">
                <a:latin typeface="Chiller" pitchFamily="82" charset="0"/>
              </a:rPr>
              <a:t>. И </a:t>
            </a:r>
            <a:r>
              <a:rPr lang="en-US" sz="1800" b="1" i="1" dirty="0" err="1" smtClean="0">
                <a:latin typeface="Chiller" pitchFamily="82" charset="0"/>
              </a:rPr>
              <a:t>вскоре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изучих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простое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чтение</a:t>
            </a:r>
            <a:r>
              <a:rPr lang="en-US" sz="1800" b="1" i="1" dirty="0" smtClean="0">
                <a:latin typeface="Chiller" pitchFamily="82" charset="0"/>
              </a:rPr>
              <a:t>. </a:t>
            </a:r>
            <a:r>
              <a:rPr lang="en-US" sz="1800" b="1" i="1" dirty="0" err="1" smtClean="0">
                <a:latin typeface="Chiller" pitchFamily="82" charset="0"/>
              </a:rPr>
              <a:t>Понеже</a:t>
            </a:r>
            <a:r>
              <a:rPr lang="en-US" sz="1800" b="1" i="1" dirty="0" smtClean="0">
                <a:latin typeface="Chiller" pitchFamily="82" charset="0"/>
              </a:rPr>
              <a:t> у </a:t>
            </a:r>
            <a:r>
              <a:rPr lang="en-US" sz="1800" b="1" i="1" dirty="0" err="1" smtClean="0">
                <a:latin typeface="Chiller" pitchFamily="82" charset="0"/>
              </a:rPr>
              <a:t>Болгария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има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философское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учение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славенския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язик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наченах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да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учим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греческий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язик</a:t>
            </a:r>
            <a:r>
              <a:rPr lang="en-US" sz="1800" b="1" i="1" dirty="0" smtClean="0">
                <a:latin typeface="Chiller" pitchFamily="82" charset="0"/>
              </a:rPr>
              <a:t> и </a:t>
            </a:r>
            <a:r>
              <a:rPr lang="en-US" sz="1800" b="1" i="1" dirty="0" err="1" smtClean="0">
                <a:latin typeface="Chiller" pitchFamily="82" charset="0"/>
              </a:rPr>
              <a:t>изучих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Октоих</a:t>
            </a:r>
            <a:r>
              <a:rPr lang="en-US" sz="1800" b="1" i="1" dirty="0" smtClean="0">
                <a:latin typeface="Chiller" pitchFamily="82" charset="0"/>
              </a:rPr>
              <a:t>. </a:t>
            </a:r>
            <a:r>
              <a:rPr lang="en-US" sz="1800" b="1" i="1" dirty="0" err="1" smtClean="0">
                <a:latin typeface="Chiller" pitchFamily="82" charset="0"/>
              </a:rPr>
              <a:t>Като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наченах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Псалтир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прииде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вест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како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преставил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отец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мой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Цариград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от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чумата</a:t>
            </a:r>
            <a:r>
              <a:rPr lang="en-US" sz="1800" b="1" i="1" dirty="0" smtClean="0">
                <a:latin typeface="Chiller" pitchFamily="82" charset="0"/>
              </a:rPr>
              <a:t> в </a:t>
            </a:r>
            <a:r>
              <a:rPr lang="en-US" sz="1800" b="1" i="1" dirty="0" err="1" smtClean="0">
                <a:latin typeface="Chiller" pitchFamily="82" charset="0"/>
              </a:rPr>
              <a:t>лето</a:t>
            </a:r>
            <a:r>
              <a:rPr lang="en-US" sz="1800" b="1" i="1" dirty="0" smtClean="0">
                <a:latin typeface="Chiller" pitchFamily="82" charset="0"/>
              </a:rPr>
              <a:t> 1750. </a:t>
            </a:r>
            <a:r>
              <a:rPr lang="en-US" sz="1800" b="1" i="1" dirty="0" err="1" smtClean="0">
                <a:latin typeface="Chiller" pitchFamily="82" charset="0"/>
              </a:rPr>
              <a:t>Останах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аз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без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отца</a:t>
            </a:r>
            <a:r>
              <a:rPr lang="en-US" sz="1800" b="1" i="1" dirty="0" smtClean="0">
                <a:latin typeface="Chiller" pitchFamily="82" charset="0"/>
              </a:rPr>
              <a:t> и </a:t>
            </a:r>
            <a:r>
              <a:rPr lang="en-US" sz="1800" b="1" i="1" dirty="0" err="1" smtClean="0">
                <a:latin typeface="Chiller" pitchFamily="82" charset="0"/>
              </a:rPr>
              <a:t>без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матер</a:t>
            </a:r>
            <a:r>
              <a:rPr lang="en-US" sz="1800" b="1" i="1" dirty="0" smtClean="0">
                <a:latin typeface="Chiller" pitchFamily="82" charset="0"/>
              </a:rPr>
              <a:t>. </a:t>
            </a:r>
            <a:r>
              <a:rPr lang="en-US" sz="1800" b="1" i="1" dirty="0" err="1" smtClean="0">
                <a:latin typeface="Chiller" pitchFamily="82" charset="0"/>
              </a:rPr>
              <a:t>Тогива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бях</a:t>
            </a:r>
            <a:r>
              <a:rPr lang="en-US" sz="1800" b="1" i="1" dirty="0" smtClean="0">
                <a:latin typeface="Chiller" pitchFamily="82" charset="0"/>
              </a:rPr>
              <a:t> 11 </a:t>
            </a:r>
            <a:r>
              <a:rPr lang="en-US" sz="1800" b="1" i="1" dirty="0" err="1" smtClean="0">
                <a:latin typeface="Chiller" pitchFamily="82" charset="0"/>
              </a:rPr>
              <a:t>години</a:t>
            </a:r>
            <a:r>
              <a:rPr lang="en-US" sz="1800" b="1" i="1" dirty="0" smtClean="0">
                <a:latin typeface="Chiller" pitchFamily="82" charset="0"/>
              </a:rPr>
              <a:t>. </a:t>
            </a:r>
            <a:r>
              <a:rPr lang="en-US" sz="1800" b="1" i="1" dirty="0" err="1" smtClean="0">
                <a:latin typeface="Chiller" pitchFamily="82" charset="0"/>
              </a:rPr>
              <a:t>Тогива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узе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стрий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моя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наместо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сина</a:t>
            </a:r>
            <a:r>
              <a:rPr lang="en-US" sz="1800" b="1" i="1" dirty="0" smtClean="0">
                <a:latin typeface="Chiller" pitchFamily="82" charset="0"/>
              </a:rPr>
              <a:t>, </a:t>
            </a:r>
            <a:r>
              <a:rPr lang="en-US" sz="1800" b="1" i="1" dirty="0" err="1" smtClean="0">
                <a:latin typeface="Chiller" pitchFamily="82" charset="0"/>
              </a:rPr>
              <a:t>почто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имаше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чада</a:t>
            </a:r>
            <a:r>
              <a:rPr lang="en-US" sz="1800" b="1" i="1" dirty="0" smtClean="0">
                <a:latin typeface="Chiller" pitchFamily="82" charset="0"/>
              </a:rPr>
              <a:t>, и </a:t>
            </a:r>
            <a:r>
              <a:rPr lang="en-US" sz="1800" b="1" i="1" dirty="0" err="1" smtClean="0">
                <a:latin typeface="Chiller" pitchFamily="82" charset="0"/>
              </a:rPr>
              <a:t>предаде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мя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на</a:t>
            </a:r>
            <a:r>
              <a:rPr lang="en-US" sz="1800" b="1" i="1" dirty="0" smtClean="0">
                <a:latin typeface="Chiller" pitchFamily="82" charset="0"/>
              </a:rPr>
              <a:t> </a:t>
            </a:r>
            <a:r>
              <a:rPr lang="en-US" sz="1800" b="1" i="1" dirty="0" err="1" smtClean="0">
                <a:latin typeface="Chiller" pitchFamily="82" charset="0"/>
              </a:rPr>
              <a:t>занаят</a:t>
            </a:r>
            <a:r>
              <a:rPr lang="en-US" sz="1800" b="1" i="1" dirty="0" smtClean="0">
                <a:latin typeface="Chiller" pitchFamily="82" charset="0"/>
              </a:rPr>
              <a:t>.</a:t>
            </a:r>
          </a:p>
        </p:txBody>
      </p:sp>
      <p:pic>
        <p:nvPicPr>
          <p:cNvPr id="4" name="Картина 3" descr="89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16632"/>
            <a:ext cx="1296144" cy="1989286"/>
          </a:xfrm>
          <a:prstGeom prst="rect">
            <a:avLst/>
          </a:prstGeom>
        </p:spPr>
      </p:pic>
      <p:pic>
        <p:nvPicPr>
          <p:cNvPr id="5" name="Картина 4" descr="1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4625"/>
            <a:ext cx="1440160" cy="192021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/>
      <p:bldP spid="5580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133872"/>
            <a:ext cx="5328592" cy="1143000"/>
          </a:xfrm>
        </p:spPr>
        <p:txBody>
          <a:bodyPr/>
          <a:lstStyle/>
          <a:p>
            <a:pPr eaLnBrk="1" hangingPunct="1"/>
            <a:r>
              <a:rPr lang="bg-BG" dirty="0" smtClean="0">
                <a:latin typeface="Comic Sans MS" pitchFamily="66" charset="0"/>
              </a:rPr>
              <a:t>Д-р Петър Берон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86000"/>
            <a:ext cx="8964488" cy="43113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i="1" dirty="0" err="1" smtClean="0"/>
              <a:t>Петър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Хаджиберович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Берон</a:t>
            </a:r>
            <a:r>
              <a:rPr lang="en-US" sz="1800" b="1" i="1" dirty="0" smtClean="0"/>
              <a:t> е </a:t>
            </a:r>
            <a:r>
              <a:rPr lang="bg-BG" sz="1800" b="1" i="1" dirty="0" smtClean="0"/>
              <a:t>български просветител</a:t>
            </a:r>
            <a:r>
              <a:rPr lang="en-US" sz="1800" b="1" i="1" dirty="0" smtClean="0"/>
              <a:t>,</a:t>
            </a:r>
            <a:r>
              <a:rPr lang="bg-BG" sz="1800" b="1" i="1" dirty="0" smtClean="0"/>
              <a:t> учен</a:t>
            </a:r>
            <a:r>
              <a:rPr lang="en-US" sz="1800" b="1" i="1" dirty="0" smtClean="0"/>
              <a:t>, </a:t>
            </a:r>
            <a:r>
              <a:rPr lang="bg-BG" sz="1800" b="1" i="1" dirty="0" smtClean="0"/>
              <a:t>енциклопедист, педагог, философ, лекар </a:t>
            </a:r>
            <a:r>
              <a:rPr lang="en-US" sz="1800" b="1" i="1" dirty="0" smtClean="0"/>
              <a:t>и </a:t>
            </a:r>
            <a:r>
              <a:rPr lang="bg-BG" sz="1800" b="1" i="1" dirty="0" smtClean="0"/>
              <a:t>естественик</a:t>
            </a:r>
            <a:r>
              <a:rPr lang="en-US" sz="1800" b="1" i="1" dirty="0" smtClean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i="1" dirty="0" err="1" smtClean="0"/>
              <a:t>Роден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около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1795</a:t>
            </a:r>
            <a:r>
              <a:rPr lang="en-US" sz="1800" b="1" i="1" dirty="0" smtClean="0"/>
              <a:t> г. (</a:t>
            </a:r>
            <a:r>
              <a:rPr lang="en-US" sz="1800" b="1" i="1" dirty="0" err="1" smtClean="0"/>
              <a:t>според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други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източници</a:t>
            </a:r>
            <a:r>
              <a:rPr lang="en-US" sz="1800" b="1" i="1" dirty="0" smtClean="0"/>
              <a:t> — </a:t>
            </a:r>
            <a:r>
              <a:rPr lang="en-US" sz="1800" b="1" i="1" dirty="0" err="1" smtClean="0"/>
              <a:t>през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1799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или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1800</a:t>
            </a:r>
            <a:r>
              <a:rPr lang="en-US" sz="1800" b="1" i="1" dirty="0" smtClean="0"/>
              <a:t>г.) в </a:t>
            </a:r>
            <a:r>
              <a:rPr lang="bg-BG" sz="1800" b="1" i="1" dirty="0" smtClean="0"/>
              <a:t>Котел.</a:t>
            </a:r>
            <a:endParaRPr lang="en-US" sz="1800" b="1" i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i="1" dirty="0" err="1" smtClean="0"/>
              <a:t>През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1824 </a:t>
            </a:r>
            <a:r>
              <a:rPr lang="en-US" sz="1800" b="1" i="1" dirty="0" smtClean="0"/>
              <a:t>г. с </a:t>
            </a:r>
            <a:r>
              <a:rPr lang="en-US" sz="1800" b="1" i="1" dirty="0" err="1" smtClean="0"/>
              <a:t>помощта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на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Антон Иванов </a:t>
            </a:r>
            <a:r>
              <a:rPr lang="en-US" sz="1800" b="1" i="1" dirty="0" err="1" smtClean="0"/>
              <a:t>издава</a:t>
            </a:r>
            <a:r>
              <a:rPr lang="bg-BG" sz="1800" b="1" i="1" dirty="0" smtClean="0"/>
              <a:t> </a:t>
            </a:r>
            <a:r>
              <a:rPr lang="en-US" sz="1800" b="1" i="1" dirty="0" smtClean="0"/>
              <a:t> „</a:t>
            </a:r>
            <a:r>
              <a:rPr lang="bg-BG" sz="1800" b="1" i="1" dirty="0" smtClean="0"/>
              <a:t>Буквар с различни поучения”  </a:t>
            </a:r>
            <a:r>
              <a:rPr lang="en-US" sz="1800" b="1" i="1" dirty="0" err="1" smtClean="0"/>
              <a:t>или</a:t>
            </a:r>
            <a:r>
              <a:rPr lang="bg-BG" sz="1800" b="1" i="1" dirty="0" smtClean="0"/>
              <a:t> 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т.нар</a:t>
            </a:r>
            <a:r>
              <a:rPr lang="en-US" sz="1800" b="1" i="1" dirty="0" smtClean="0"/>
              <a:t>. </a:t>
            </a:r>
            <a:r>
              <a:rPr lang="bg-BG" sz="1800" b="1" i="1" dirty="0" smtClean="0"/>
              <a:t> </a:t>
            </a:r>
            <a:r>
              <a:rPr lang="en-US" sz="1800" b="1" i="1" dirty="0" smtClean="0"/>
              <a:t>„</a:t>
            </a:r>
            <a:r>
              <a:rPr lang="en-US" sz="1800" b="1" i="1" dirty="0" err="1" smtClean="0"/>
              <a:t>Рибен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буквар</a:t>
            </a:r>
            <a:r>
              <a:rPr lang="en-US" sz="1800" b="1" i="1" dirty="0" smtClean="0"/>
              <a:t>“, </a:t>
            </a:r>
            <a:r>
              <a:rPr lang="bg-BG" sz="1800" b="1" i="1" dirty="0" smtClean="0"/>
              <a:t> </a:t>
            </a:r>
            <a:r>
              <a:rPr lang="en-US" sz="1800" b="1" i="1" dirty="0" err="1" smtClean="0"/>
              <a:t>погрешно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наречен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така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заради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изобразения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на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корицата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делфин </a:t>
            </a:r>
            <a:r>
              <a:rPr lang="en-US" sz="1800" b="1" i="1" dirty="0" smtClean="0"/>
              <a:t>(</a:t>
            </a:r>
            <a:r>
              <a:rPr lang="en-US" sz="1800" b="1" i="1" dirty="0" err="1" smtClean="0"/>
              <a:t>всъщност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делфините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са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бозайници, </a:t>
            </a:r>
            <a:r>
              <a:rPr lang="en-US" sz="1800" b="1" i="1" dirty="0" smtClean="0"/>
              <a:t>а </a:t>
            </a:r>
            <a:r>
              <a:rPr lang="en-US" sz="1800" b="1" i="1" dirty="0" err="1" smtClean="0"/>
              <a:t>не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риби</a:t>
            </a:r>
            <a:r>
              <a:rPr lang="en-US" sz="1800" b="1" i="1" dirty="0" smtClean="0"/>
              <a:t>). </a:t>
            </a:r>
            <a:r>
              <a:rPr lang="en-US" sz="1800" b="1" i="1" dirty="0" err="1" smtClean="0"/>
              <a:t>Това</a:t>
            </a:r>
            <a:r>
              <a:rPr lang="en-US" sz="1800" b="1" i="1" dirty="0" smtClean="0"/>
              <a:t> е </a:t>
            </a:r>
            <a:r>
              <a:rPr lang="en-US" sz="1800" b="1" i="1" dirty="0" err="1" smtClean="0"/>
              <a:t>първият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български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буквар </a:t>
            </a:r>
            <a:r>
              <a:rPr lang="en-US" sz="1800" b="1" i="1" dirty="0" err="1" smtClean="0"/>
              <a:t>изобщо</a:t>
            </a:r>
            <a:r>
              <a:rPr lang="en-US" sz="1800" b="1" i="1" dirty="0" smtClean="0"/>
              <a:t>, и е </a:t>
            </a:r>
            <a:r>
              <a:rPr lang="en-US" sz="1800" b="1" i="1" dirty="0" err="1" smtClean="0"/>
              <a:t>издаден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от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Берон</a:t>
            </a:r>
            <a:r>
              <a:rPr lang="en-US" sz="1800" b="1" i="1" dirty="0" smtClean="0"/>
              <a:t> в </a:t>
            </a:r>
            <a:r>
              <a:rPr lang="bg-BG" sz="1800" b="1" i="1" dirty="0" smtClean="0"/>
              <a:t>Букурещ</a:t>
            </a:r>
            <a:r>
              <a:rPr lang="en-US" sz="1800" b="1" i="1" dirty="0" smtClean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i="1" dirty="0" err="1" smtClean="0"/>
              <a:t>Учи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медицина</a:t>
            </a:r>
            <a:r>
              <a:rPr lang="en-US" sz="1800" b="1" i="1" dirty="0" smtClean="0"/>
              <a:t> в </a:t>
            </a:r>
            <a:r>
              <a:rPr lang="bg-BG" sz="1800" b="1" i="1" dirty="0" smtClean="0"/>
              <a:t>Хайделберг</a:t>
            </a:r>
            <a:r>
              <a:rPr lang="en-US" sz="1800" b="1" i="1" dirty="0" smtClean="0"/>
              <a:t> и </a:t>
            </a:r>
            <a:r>
              <a:rPr lang="bg-BG" sz="1800" b="1" i="1" dirty="0" smtClean="0"/>
              <a:t>Мюнхен</a:t>
            </a:r>
            <a:r>
              <a:rPr lang="en-US" sz="1800" b="1" i="1" dirty="0" smtClean="0"/>
              <a:t>. </a:t>
            </a:r>
            <a:r>
              <a:rPr lang="en-US" sz="1800" b="1" i="1" dirty="0" err="1" smtClean="0"/>
              <a:t>През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1831</a:t>
            </a:r>
            <a:r>
              <a:rPr lang="en-US" sz="1800" b="1" i="1" dirty="0" smtClean="0"/>
              <a:t> г. </a:t>
            </a:r>
            <a:r>
              <a:rPr lang="en-US" sz="1800" b="1" i="1" dirty="0" err="1" smtClean="0"/>
              <a:t>защитава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докторат</a:t>
            </a:r>
            <a:r>
              <a:rPr lang="en-US" sz="1800" b="1" i="1" dirty="0" smtClean="0"/>
              <a:t> и </a:t>
            </a:r>
            <a:r>
              <a:rPr lang="en-US" sz="1800" b="1" i="1" dirty="0" err="1" smtClean="0"/>
              <a:t>се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връща</a:t>
            </a:r>
            <a:r>
              <a:rPr lang="en-US" sz="1800" b="1" i="1" dirty="0" smtClean="0"/>
              <a:t> в </a:t>
            </a:r>
            <a:r>
              <a:rPr lang="bg-BG" sz="1800" b="1" i="1" dirty="0" smtClean="0"/>
              <a:t>Румъния</a:t>
            </a:r>
            <a:r>
              <a:rPr lang="en-US" sz="1800" b="1" i="1" dirty="0" smtClean="0"/>
              <a:t>. </a:t>
            </a:r>
            <a:r>
              <a:rPr lang="en-US" sz="1800" b="1" i="1" dirty="0" err="1" smtClean="0"/>
              <a:t>Автор</a:t>
            </a:r>
            <a:r>
              <a:rPr lang="en-US" sz="1800" b="1" i="1" dirty="0" smtClean="0"/>
              <a:t> е </a:t>
            </a:r>
            <a:r>
              <a:rPr lang="en-US" sz="1800" b="1" i="1" dirty="0" err="1" smtClean="0"/>
              <a:t>на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около</a:t>
            </a:r>
            <a:r>
              <a:rPr lang="en-US" sz="1800" b="1" i="1" dirty="0" smtClean="0"/>
              <a:t> 20 </a:t>
            </a:r>
            <a:r>
              <a:rPr lang="en-US" sz="1800" b="1" i="1" dirty="0" err="1" smtClean="0"/>
              <a:t>научни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труда</a:t>
            </a:r>
            <a:r>
              <a:rPr lang="en-US" sz="1800" b="1" i="1" dirty="0" smtClean="0"/>
              <a:t>.</a:t>
            </a:r>
            <a:r>
              <a:rPr lang="bg-BG" sz="1800" b="1" i="1" dirty="0" smtClean="0"/>
              <a:t> 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Владее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девет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езика</a:t>
            </a:r>
            <a:r>
              <a:rPr lang="en-US" sz="1800" b="1" i="1" dirty="0" smtClean="0"/>
              <a:t> и </a:t>
            </a:r>
            <a:r>
              <a:rPr lang="en-US" sz="1800" b="1" i="1" dirty="0" err="1" smtClean="0"/>
              <a:t>живее</a:t>
            </a:r>
            <a:r>
              <a:rPr lang="en-US" sz="1800" b="1" i="1" dirty="0" smtClean="0"/>
              <a:t> в </a:t>
            </a:r>
            <a:r>
              <a:rPr lang="bg-BG" sz="1800" b="1" i="1" dirty="0" smtClean="0"/>
              <a:t>Париж</a:t>
            </a:r>
            <a:r>
              <a:rPr lang="en-US" sz="1800" b="1" i="1" dirty="0" smtClean="0"/>
              <a:t>, </a:t>
            </a:r>
            <a:r>
              <a:rPr lang="bg-BG" sz="1800" b="1" i="1" dirty="0" smtClean="0"/>
              <a:t>Берлин</a:t>
            </a:r>
            <a:r>
              <a:rPr lang="en-US" sz="1800" b="1" i="1" dirty="0" smtClean="0"/>
              <a:t>, </a:t>
            </a:r>
            <a:r>
              <a:rPr lang="bg-BG" sz="1800" b="1" i="1" dirty="0" smtClean="0"/>
              <a:t>Лондон</a:t>
            </a:r>
            <a:r>
              <a:rPr lang="en-US" sz="1800" b="1" i="1" dirty="0" smtClean="0"/>
              <a:t>, </a:t>
            </a:r>
            <a:r>
              <a:rPr lang="bg-BG" sz="1800" b="1" i="1" dirty="0" smtClean="0"/>
              <a:t>Виена, </a:t>
            </a:r>
            <a:r>
              <a:rPr lang="en-US" sz="1800" b="1" i="1" dirty="0" smtClean="0"/>
              <a:t> </a:t>
            </a:r>
            <a:r>
              <a:rPr lang="bg-BG" sz="1800" b="1" i="1" dirty="0" smtClean="0"/>
              <a:t>Прага</a:t>
            </a:r>
            <a:r>
              <a:rPr lang="en-US" sz="1800" b="1" i="1" dirty="0" smtClean="0"/>
              <a:t> и </a:t>
            </a:r>
            <a:r>
              <a:rPr lang="bg-BG" sz="1800" b="1" i="1" dirty="0" smtClean="0"/>
              <a:t>Атина.</a:t>
            </a:r>
            <a:endParaRPr lang="en-US" sz="1800" b="1" i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1800" b="1" i="1" dirty="0" smtClean="0"/>
          </a:p>
        </p:txBody>
      </p:sp>
      <p:pic>
        <p:nvPicPr>
          <p:cNvPr id="6" name="Картина 5" descr="petar_be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1524000" cy="2080260"/>
          </a:xfrm>
          <a:prstGeom prst="rect">
            <a:avLst/>
          </a:prstGeom>
        </p:spPr>
      </p:pic>
      <p:pic>
        <p:nvPicPr>
          <p:cNvPr id="7" name="Картина 6" descr="pic09235_ribnia_bukvar_cor_r_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4440" y="116632"/>
            <a:ext cx="3048000" cy="12496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6" grpId="0"/>
      <p:bldP spid="559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 descr="72_Kaligrafia%20Riben%20Bukv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340171" cy="3094876"/>
          </a:xfrm>
        </p:spPr>
      </p:pic>
      <p:pic>
        <p:nvPicPr>
          <p:cNvPr id="5" name="Картина 4" descr="orig_300181_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8766" y="2303173"/>
            <a:ext cx="2069389" cy="2952328"/>
          </a:xfrm>
          <a:prstGeom prst="rect">
            <a:avLst/>
          </a:prstGeom>
        </p:spPr>
      </p:pic>
      <p:pic>
        <p:nvPicPr>
          <p:cNvPr id="6" name="Картина 5" descr="riben_bukv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58" y="4277638"/>
            <a:ext cx="2195654" cy="2232248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3635896" y="116633"/>
            <a:ext cx="540060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b="1" i="1" dirty="0" smtClean="0"/>
              <a:t>Д</a:t>
            </a:r>
            <a:r>
              <a:rPr lang="en-US" b="1" i="1" dirty="0" smtClean="0"/>
              <a:t>-р </a:t>
            </a:r>
            <a:r>
              <a:rPr lang="en-US" b="1" i="1" dirty="0" err="1" smtClean="0"/>
              <a:t>Петър</a:t>
            </a:r>
            <a:r>
              <a:rPr lang="en-US" b="1" i="1" dirty="0" smtClean="0"/>
              <a:t> </a:t>
            </a:r>
            <a:r>
              <a:rPr lang="en-US" b="1" i="1" dirty="0" err="1" smtClean="0"/>
              <a:t>Берон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постав</a:t>
            </a:r>
            <a:r>
              <a:rPr lang="bg-BG" b="1" i="1" dirty="0" smtClean="0"/>
              <a:t>я</a:t>
            </a:r>
            <a:r>
              <a:rPr lang="en-US" b="1" i="1" dirty="0" smtClean="0"/>
              <a:t> </a:t>
            </a:r>
            <a:r>
              <a:rPr lang="bg-BG" b="1" i="1" dirty="0" smtClean="0"/>
              <a:t>основите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новобългарското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образование</a:t>
            </a:r>
            <a:r>
              <a:rPr lang="bg-BG" b="1" i="1" dirty="0" smtClean="0"/>
              <a:t> </a:t>
            </a:r>
            <a:r>
              <a:rPr lang="en-US" b="1" i="1" dirty="0" err="1" smtClean="0"/>
              <a:t>със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своята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малка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книжица</a:t>
            </a:r>
            <a:r>
              <a:rPr lang="en-US" b="1" i="1" dirty="0" smtClean="0"/>
              <a:t> „</a:t>
            </a:r>
            <a:r>
              <a:rPr lang="en-US" b="1" i="1" dirty="0" err="1" smtClean="0"/>
              <a:t>Буквар</a:t>
            </a:r>
            <a:r>
              <a:rPr lang="en-US" b="1" i="1" dirty="0" smtClean="0"/>
              <a:t> с </a:t>
            </a:r>
            <a:r>
              <a:rPr lang="en-US" b="1" i="1" dirty="0" err="1" smtClean="0"/>
              <a:t>различни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поучения</a:t>
            </a:r>
            <a:r>
              <a:rPr lang="en-US" b="1" i="1" dirty="0" smtClean="0"/>
              <a:t>“</a:t>
            </a:r>
            <a:r>
              <a:rPr lang="bg-BG" b="1" i="1" dirty="0" smtClean="0"/>
              <a:t>.</a:t>
            </a:r>
            <a:r>
              <a:rPr lang="en-US" b="1" i="1" dirty="0" smtClean="0"/>
              <a:t> </a:t>
            </a:r>
            <a:endParaRPr lang="bg-BG" b="1" i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В </a:t>
            </a:r>
            <a:r>
              <a:rPr lang="en-US" b="1" i="1" dirty="0" err="1" smtClean="0"/>
              <a:t>обем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само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140 </a:t>
            </a:r>
            <a:r>
              <a:rPr lang="en-US" b="1" i="1" dirty="0" err="1" smtClean="0"/>
              <a:t>страници</a:t>
            </a:r>
            <a:r>
              <a:rPr lang="en-US" b="1" i="1" dirty="0" smtClean="0"/>
              <a:t> и в </a:t>
            </a:r>
            <a:r>
              <a:rPr lang="en-US" b="1" i="1" dirty="0" err="1" smtClean="0"/>
              <a:t>малък</a:t>
            </a:r>
            <a:r>
              <a:rPr lang="en-US" b="1" i="1" dirty="0" smtClean="0"/>
              <a:t> </a:t>
            </a:r>
            <a:r>
              <a:rPr lang="en-US" b="1" i="1" dirty="0" err="1" smtClean="0"/>
              <a:t>формат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авторът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като</a:t>
            </a:r>
            <a:r>
              <a:rPr lang="en-US" b="1" i="1" dirty="0" smtClean="0"/>
              <a:t> </a:t>
            </a:r>
            <a:r>
              <a:rPr lang="en-US" b="1" i="1" dirty="0" err="1" smtClean="0"/>
              <a:t>че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ли</a:t>
            </a:r>
            <a:r>
              <a:rPr lang="en-US" b="1" i="1" dirty="0" smtClean="0"/>
              <a:t> е </a:t>
            </a:r>
            <a:r>
              <a:rPr lang="en-US" b="1" i="1" dirty="0" err="1" smtClean="0"/>
              <a:t>събрал</a:t>
            </a:r>
            <a:r>
              <a:rPr lang="en-US" b="1" i="1" dirty="0" smtClean="0"/>
              <a:t> </a:t>
            </a:r>
            <a:r>
              <a:rPr lang="en-US" b="1" i="1" dirty="0" err="1" smtClean="0"/>
              <a:t>цялата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вселена</a:t>
            </a:r>
            <a:r>
              <a:rPr lang="en-US" b="1" i="1" dirty="0" smtClean="0"/>
              <a:t>, </a:t>
            </a:r>
            <a:r>
              <a:rPr lang="en-US" b="1" i="1" dirty="0" err="1" smtClean="0"/>
              <a:t>като</a:t>
            </a:r>
            <a:r>
              <a:rPr lang="en-US" b="1" i="1" dirty="0" smtClean="0"/>
              <a:t> е </a:t>
            </a:r>
            <a:r>
              <a:rPr lang="en-US" b="1" i="1" dirty="0" err="1" smtClean="0"/>
              <a:t>подредил</a:t>
            </a:r>
            <a:r>
              <a:rPr lang="en-US" b="1" i="1" dirty="0" smtClean="0"/>
              <a:t> в </a:t>
            </a:r>
            <a:r>
              <a:rPr lang="en-US" b="1" i="1" dirty="0" err="1" smtClean="0"/>
              <a:t>него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основни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знания</a:t>
            </a:r>
            <a:r>
              <a:rPr lang="en-US" b="1" i="1" dirty="0" smtClean="0"/>
              <a:t> </a:t>
            </a:r>
            <a:r>
              <a:rPr lang="en-US" b="1" i="1" dirty="0" err="1" smtClean="0"/>
              <a:t>за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езика</a:t>
            </a:r>
            <a:r>
              <a:rPr lang="en-US" b="1" i="1" dirty="0" smtClean="0"/>
              <a:t>, </a:t>
            </a:r>
            <a:r>
              <a:rPr lang="en-US" b="1" i="1" dirty="0" err="1" smtClean="0"/>
              <a:t>молитви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черковнославянски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език</a:t>
            </a:r>
            <a:r>
              <a:rPr lang="en-US" b="1" i="1" dirty="0" smtClean="0"/>
              <a:t>, </a:t>
            </a:r>
            <a:r>
              <a:rPr lang="en-US" b="1" i="1" dirty="0" err="1" smtClean="0"/>
              <a:t>нравствени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поучения</a:t>
            </a:r>
            <a:r>
              <a:rPr lang="en-US" b="1" i="1" dirty="0" smtClean="0"/>
              <a:t>, </a:t>
            </a:r>
            <a:r>
              <a:rPr lang="en-US" b="1" i="1" dirty="0" err="1" smtClean="0"/>
              <a:t>умни</a:t>
            </a:r>
            <a:r>
              <a:rPr lang="en-US" b="1" i="1" dirty="0" smtClean="0"/>
              <a:t> и </a:t>
            </a:r>
            <a:r>
              <a:rPr lang="en-US" b="1" i="1" dirty="0" err="1" smtClean="0"/>
              <a:t>добри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съвети</a:t>
            </a:r>
            <a:r>
              <a:rPr lang="en-US" b="1" i="1" dirty="0" smtClean="0"/>
              <a:t>, </a:t>
            </a:r>
            <a:r>
              <a:rPr lang="en-US" b="1" i="1" dirty="0" err="1" smtClean="0"/>
              <a:t>басни</a:t>
            </a:r>
            <a:r>
              <a:rPr lang="en-US" b="1" i="1" dirty="0" smtClean="0"/>
              <a:t>, </a:t>
            </a:r>
            <a:r>
              <a:rPr lang="en-US" b="1" i="1" dirty="0" err="1" smtClean="0"/>
              <a:t>различни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истории</a:t>
            </a:r>
            <a:r>
              <a:rPr lang="en-US" b="1" i="1" dirty="0" smtClean="0"/>
              <a:t>, </a:t>
            </a:r>
            <a:r>
              <a:rPr lang="en-US" b="1" i="1" dirty="0" err="1" smtClean="0"/>
              <a:t>физически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сказания</a:t>
            </a:r>
            <a:r>
              <a:rPr lang="en-US" b="1" i="1" dirty="0" smtClean="0"/>
              <a:t>, </a:t>
            </a:r>
            <a:r>
              <a:rPr lang="en-US" b="1" i="1" dirty="0" err="1" smtClean="0"/>
              <a:t>аритметически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знания</a:t>
            </a:r>
            <a:r>
              <a:rPr lang="en-US" b="1" i="1" dirty="0" smtClean="0"/>
              <a:t>. </a:t>
            </a:r>
            <a:endParaRPr lang="bg-BG" b="1" i="1" dirty="0" smtClean="0"/>
          </a:p>
          <a:p>
            <a:pPr>
              <a:lnSpc>
                <a:spcPct val="150000"/>
              </a:lnSpc>
            </a:pPr>
            <a:r>
              <a:rPr lang="en-US" b="1" i="1" dirty="0" err="1" smtClean="0"/>
              <a:t>Годината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издаването</a:t>
            </a:r>
            <a:r>
              <a:rPr lang="en-US" b="1" i="1" dirty="0" smtClean="0"/>
              <a:t> е 1824, </a:t>
            </a:r>
            <a:r>
              <a:rPr lang="en-US" b="1" i="1" dirty="0" err="1" smtClean="0"/>
              <a:t>като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още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титулната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страница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авторът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съобщава</a:t>
            </a:r>
            <a:r>
              <a:rPr lang="en-US" b="1" i="1" dirty="0" smtClean="0"/>
              <a:t>, </a:t>
            </a:r>
            <a:r>
              <a:rPr lang="en-US" b="1" i="1" dirty="0" err="1" smtClean="0"/>
              <a:t>че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този</a:t>
            </a:r>
            <a:r>
              <a:rPr lang="en-US" b="1" i="1" dirty="0" smtClean="0"/>
              <a:t> „</a:t>
            </a:r>
            <a:r>
              <a:rPr lang="en-US" b="1" i="1" dirty="0" err="1" smtClean="0"/>
              <a:t>Букваръ</a:t>
            </a:r>
            <a:r>
              <a:rPr lang="en-US" b="1" i="1" dirty="0" smtClean="0"/>
              <a:t>" е </a:t>
            </a:r>
            <a:r>
              <a:rPr lang="en-US" b="1" i="1" dirty="0" err="1" smtClean="0"/>
              <a:t>за</a:t>
            </a:r>
            <a:r>
              <a:rPr lang="en-US" b="1" i="1" dirty="0" smtClean="0"/>
              <a:t> „</a:t>
            </a:r>
            <a:r>
              <a:rPr lang="en-US" b="1" i="1" dirty="0" err="1" smtClean="0"/>
              <a:t>болгарските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училища</a:t>
            </a:r>
            <a:r>
              <a:rPr lang="en-US" b="1" i="1" dirty="0" smtClean="0"/>
              <a:t>“</a:t>
            </a:r>
            <a:r>
              <a:rPr lang="bg-BG" b="1" i="1" dirty="0" smtClean="0"/>
              <a:t>.</a:t>
            </a:r>
            <a:r>
              <a:rPr lang="en-US" b="1" i="1" dirty="0" smtClean="0"/>
              <a:t> </a:t>
            </a:r>
            <a:r>
              <a:rPr lang="bg-BG" b="1" i="1" dirty="0" smtClean="0"/>
              <a:t>П</a:t>
            </a:r>
            <a:r>
              <a:rPr lang="en-US" b="1" i="1" dirty="0" err="1" smtClean="0"/>
              <a:t>реди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Освобождението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през</a:t>
            </a:r>
            <a:r>
              <a:rPr lang="en-US" b="1" i="1" dirty="0" smtClean="0"/>
              <a:t> 1878 г. е </a:t>
            </a:r>
            <a:r>
              <a:rPr lang="en-US" b="1" i="1" dirty="0" err="1" smtClean="0"/>
              <a:t>преиздаван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седем</a:t>
            </a:r>
            <a:r>
              <a:rPr lang="en-US" b="1" i="1" dirty="0" smtClean="0"/>
              <a:t> </a:t>
            </a:r>
            <a:r>
              <a:rPr lang="en-US" b="1" i="1" dirty="0" err="1" smtClean="0"/>
              <a:t>пъти</a:t>
            </a:r>
            <a:r>
              <a:rPr lang="en-US" b="1" i="1" dirty="0" smtClean="0"/>
              <a:t>, а </a:t>
            </a:r>
            <a:r>
              <a:rPr lang="en-US" b="1" i="1" dirty="0" err="1" smtClean="0"/>
              <a:t>след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него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до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наши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дни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още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четири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пъти</a:t>
            </a:r>
            <a:r>
              <a:rPr lang="en-US" b="1" i="1" dirty="0" smtClean="0"/>
              <a:t> - </a:t>
            </a:r>
            <a:r>
              <a:rPr lang="en-US" b="1" i="1" dirty="0" err="1" smtClean="0"/>
              <a:t>през</a:t>
            </a:r>
            <a:r>
              <a:rPr lang="en-US" b="1" i="1" dirty="0" smtClean="0"/>
              <a:t> 1939, 1942, 1949 и 1964 г.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 </a:t>
            </a:r>
            <a:endParaRPr lang="bg-B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5E9EFF">
                <a:alpha val="3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872208"/>
          </a:xfrm>
        </p:spPr>
        <p:txBody>
          <a:bodyPr>
            <a:normAutofit/>
          </a:bodyPr>
          <a:lstStyle/>
          <a:p>
            <a:pPr algn="l"/>
            <a:r>
              <a:rPr lang="bg-BG" sz="2200" dirty="0" smtClean="0">
                <a:latin typeface="Comic Sans MS" pitchFamily="66" charset="0"/>
              </a:rPr>
              <a:t>Будителите са всички бивши и настоящи, знайни и незнайни, училищни, книжовни, читалищни, театрални, музикални и др. културни дейци, които допринасят с делото си за духовното израстване на българина. ПОКЛОН ПРЕД ТЯХ !</a:t>
            </a:r>
            <a:r>
              <a:rPr lang="bg-BG" sz="2800" dirty="0" smtClean="0">
                <a:latin typeface="Comic Sans MS" pitchFamily="66" charset="0"/>
              </a:rPr>
              <a:t/>
            </a:r>
            <a:br>
              <a:rPr lang="bg-BG" sz="2800" dirty="0" smtClean="0">
                <a:latin typeface="Comic Sans MS" pitchFamily="66" charset="0"/>
              </a:rPr>
            </a:br>
            <a:endParaRPr lang="bg-BG" sz="2800" dirty="0">
              <a:latin typeface="Comic Sans MS" pitchFamily="66" charset="0"/>
            </a:endParaRPr>
          </a:p>
        </p:txBody>
      </p:sp>
      <p:pic>
        <p:nvPicPr>
          <p:cNvPr id="4" name="Контейнер за съдържание 3" descr="681640_ori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99792" y="1484784"/>
            <a:ext cx="3672408" cy="5286540"/>
          </a:xfrm>
        </p:spPr>
      </p:pic>
      <p:pic>
        <p:nvPicPr>
          <p:cNvPr id="5" name="Картина 4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484785"/>
            <a:ext cx="3888432" cy="5184575"/>
          </a:xfrm>
          <a:prstGeom prst="rect">
            <a:avLst/>
          </a:prstGeom>
        </p:spPr>
      </p:pic>
      <p:pic>
        <p:nvPicPr>
          <p:cNvPr id="6" name="Картина 5" descr="VasilLevski_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0168" y="1556793"/>
            <a:ext cx="4243431" cy="5112567"/>
          </a:xfrm>
          <a:prstGeom prst="rect">
            <a:avLst/>
          </a:prstGeom>
        </p:spPr>
      </p:pic>
      <p:pic>
        <p:nvPicPr>
          <p:cNvPr id="7" name="Картина 6" descr="hristo_botev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7" y="1448781"/>
            <a:ext cx="4248473" cy="5220579"/>
          </a:xfrm>
          <a:prstGeom prst="rect">
            <a:avLst/>
          </a:prstGeom>
        </p:spPr>
      </p:pic>
      <p:pic>
        <p:nvPicPr>
          <p:cNvPr id="8" name="Картина 7" descr="Karavelo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1477104"/>
            <a:ext cx="3456384" cy="5408280"/>
          </a:xfrm>
          <a:prstGeom prst="rect">
            <a:avLst/>
          </a:prstGeom>
        </p:spPr>
      </p:pic>
      <p:pic>
        <p:nvPicPr>
          <p:cNvPr id="9" name="Картина 8" descr="gallery__fb21fd8bd9d7f24c6b6617410160e1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1916832"/>
            <a:ext cx="4752528" cy="3888432"/>
          </a:xfrm>
          <a:prstGeom prst="rect">
            <a:avLst/>
          </a:prstGeom>
        </p:spPr>
      </p:pic>
      <p:pic>
        <p:nvPicPr>
          <p:cNvPr id="10" name="Картина 9" descr="11-10-04-39997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1556792"/>
            <a:ext cx="4248472" cy="5112568"/>
          </a:xfrm>
          <a:prstGeom prst="rect">
            <a:avLst/>
          </a:prstGeom>
        </p:spPr>
      </p:pic>
      <p:pic>
        <p:nvPicPr>
          <p:cNvPr id="11" name="Картина 10" descr="65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67092" y="1524000"/>
            <a:ext cx="3784350" cy="5145360"/>
          </a:xfrm>
          <a:prstGeom prst="rect">
            <a:avLst/>
          </a:prstGeom>
        </p:spPr>
      </p:pic>
      <p:pic>
        <p:nvPicPr>
          <p:cNvPr id="13" name="Картина 12" descr="4990839dc82a0_prof_-Andrei-Pante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3808" y="1620838"/>
            <a:ext cx="3456384" cy="5184576"/>
          </a:xfrm>
          <a:prstGeom prst="rect">
            <a:avLst/>
          </a:prstGeom>
        </p:spPr>
      </p:pic>
      <p:pic>
        <p:nvPicPr>
          <p:cNvPr id="15" name="Картина 14" descr="september15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31640" y="1853198"/>
            <a:ext cx="6317682" cy="4672146"/>
          </a:xfrm>
          <a:prstGeom prst="rect">
            <a:avLst/>
          </a:prstGeom>
        </p:spPr>
      </p:pic>
      <p:pic>
        <p:nvPicPr>
          <p:cNvPr id="3" name="02_Himn_na_Kiril_Metodi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147520" y="2221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8488C4">
                <a:alpha val="48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81000"/>
            <a:ext cx="8610600" cy="7239000"/>
          </a:xfrm>
        </p:spPr>
        <p:txBody>
          <a:bodyPr/>
          <a:lstStyle/>
          <a:p>
            <a:pPr marL="2692400" indent="-447675" algn="l" eaLnBrk="1" hangingPunct="1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ХИМН НА НАРОДНИТЕ БУДИТЕЛИ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текст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музика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Добри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Христов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будители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народни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цял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низ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светли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имена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чисти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сяйни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благородни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вий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сте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наш'те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знамена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нам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вечни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времена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Припев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Чест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слава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вечна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слава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Вам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будители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народни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Ваш'та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памет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вдъхновява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към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дела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светли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(2)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Горди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сме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история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славна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горди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славянски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род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Кирил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Методий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пламна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пламък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светъл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възход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писмена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към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нов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живот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Припев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</a:t>
            </a:r>
            <a:r>
              <a:rPr lang="bg-BG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Ботев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Левски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великани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тях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сонм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дейци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безчет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Със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смъртта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балкани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род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прославиха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със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чест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Нек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пребъдат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в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слава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чест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Припев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bg-BG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Картина 3" descr="p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573016"/>
            <a:ext cx="1426397" cy="1760984"/>
          </a:xfrm>
          <a:prstGeom prst="rect">
            <a:avLst/>
          </a:prstGeom>
        </p:spPr>
      </p:pic>
      <p:pic>
        <p:nvPicPr>
          <p:cNvPr id="6" name="Картина 5" descr="mx640_3754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032" y="1358656"/>
            <a:ext cx="1950720" cy="1350264"/>
          </a:xfrm>
          <a:prstGeom prst="rect">
            <a:avLst/>
          </a:prstGeom>
        </p:spPr>
      </p:pic>
      <p:pic>
        <p:nvPicPr>
          <p:cNvPr id="5" name="Химн на народните будите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03989" y="1886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6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673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EFD1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600" dirty="0" smtClean="0">
                <a:solidFill>
                  <a:srgbClr val="FF0000"/>
                </a:solidFill>
                <a:latin typeface="Mistral" pitchFamily="66" charset="0"/>
              </a:rPr>
              <a:t>ЧЕСТИТ ПРАЗНИК !</a:t>
            </a:r>
            <a:endParaRPr lang="bg-BG" sz="66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68422"/>
            <a:ext cx="6464576" cy="486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4_Az Sum Bulgarc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91536" y="1396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bg-BG" sz="3600" b="1" dirty="0" smtClean="0">
                <a:latin typeface="Comic Sans MS" pitchFamily="66" charset="0"/>
              </a:rPr>
              <a:t>ПЪРВИ НОЕМВРИ</a:t>
            </a:r>
            <a:endParaRPr lang="bg-BG" sz="3600" b="1" dirty="0">
              <a:latin typeface="Comic Sans MS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052736"/>
            <a:ext cx="4690864" cy="507342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g-BG" b="1" i="1" dirty="0" smtClean="0">
                <a:latin typeface="Algerian" pitchFamily="82" charset="0"/>
              </a:rPr>
              <a:t>Ден </a:t>
            </a:r>
            <a:r>
              <a:rPr lang="en-US" b="1" i="1" dirty="0" err="1" smtClean="0">
                <a:latin typeface="Algerian" pitchFamily="82" charset="0"/>
              </a:rPr>
              <a:t>за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почит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предците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будители</a:t>
            </a:r>
            <a:r>
              <a:rPr lang="bg-BG" b="1" i="1" dirty="0" smtClean="0">
                <a:latin typeface="Algerian" pitchFamily="82" charset="0"/>
              </a:rPr>
              <a:t> </a:t>
            </a:r>
            <a:r>
              <a:rPr lang="en-US" b="1" i="1" dirty="0" smtClean="0">
                <a:latin typeface="Algerian" pitchFamily="82" charset="0"/>
              </a:rPr>
              <a:t>- </a:t>
            </a:r>
            <a:r>
              <a:rPr lang="en-US" b="1" i="1" dirty="0" err="1" smtClean="0">
                <a:latin typeface="Algerian" pitchFamily="82" charset="0"/>
              </a:rPr>
              <a:t>книжовници</a:t>
            </a:r>
            <a:r>
              <a:rPr lang="en-US" b="1" i="1" dirty="0" smtClean="0">
                <a:latin typeface="Algerian" pitchFamily="82" charset="0"/>
              </a:rPr>
              <a:t>, </a:t>
            </a:r>
            <a:r>
              <a:rPr lang="en-US" b="1" i="1" dirty="0" err="1" smtClean="0">
                <a:latin typeface="Algerian" pitchFamily="82" charset="0"/>
              </a:rPr>
              <a:t>светци</a:t>
            </a:r>
            <a:r>
              <a:rPr lang="en-US" b="1" i="1" dirty="0" smtClean="0">
                <a:latin typeface="Algerian" pitchFamily="82" charset="0"/>
              </a:rPr>
              <a:t>, </a:t>
            </a:r>
            <a:r>
              <a:rPr lang="en-US" b="1" i="1" dirty="0" err="1" smtClean="0">
                <a:latin typeface="Algerian" pitchFamily="82" charset="0"/>
              </a:rPr>
              <a:t>мъченици</a:t>
            </a:r>
            <a:r>
              <a:rPr lang="en-US" b="1" i="1" dirty="0" smtClean="0">
                <a:latin typeface="Algerian" pitchFamily="82" charset="0"/>
              </a:rPr>
              <a:t>, </a:t>
            </a:r>
            <a:r>
              <a:rPr lang="en-US" b="1" i="1" dirty="0" err="1" smtClean="0">
                <a:latin typeface="Algerian" pitchFamily="82" charset="0"/>
              </a:rPr>
              <a:t>герои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от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славното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минало</a:t>
            </a:r>
            <a:r>
              <a:rPr lang="en-US" b="1" i="1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err="1" smtClean="0">
                <a:latin typeface="Algerian" pitchFamily="82" charset="0"/>
              </a:rPr>
              <a:t>Преди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Освобождението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тази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дата</a:t>
            </a:r>
            <a:r>
              <a:rPr lang="en-US" b="1" i="1" dirty="0" smtClean="0">
                <a:latin typeface="Algerian" pitchFamily="82" charset="0"/>
              </a:rPr>
              <a:t> е </a:t>
            </a:r>
            <a:r>
              <a:rPr lang="en-US" b="1" i="1" dirty="0" err="1" smtClean="0">
                <a:latin typeface="Algerian" pitchFamily="82" charset="0"/>
              </a:rPr>
              <a:t>почитан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Свети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Иван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Рилски</a:t>
            </a:r>
            <a:r>
              <a:rPr lang="en-US" b="1" i="1" dirty="0" smtClean="0">
                <a:latin typeface="Algerian" pitchFamily="82" charset="0"/>
              </a:rPr>
              <a:t>. </a:t>
            </a:r>
            <a:endParaRPr lang="bg-BG" b="1" i="1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err="1" smtClean="0">
                <a:latin typeface="Algerian" pitchFamily="82" charset="0"/>
              </a:rPr>
              <a:t>Днес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той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се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счита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за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молител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пред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Бога</a:t>
            </a:r>
            <a:r>
              <a:rPr lang="en-US" b="1" i="1" dirty="0" smtClean="0">
                <a:latin typeface="Algerian" pitchFamily="82" charset="0"/>
              </a:rPr>
              <a:t> и </a:t>
            </a:r>
            <a:r>
              <a:rPr lang="en-US" b="1" i="1" dirty="0" err="1" smtClean="0">
                <a:latin typeface="Algerian" pitchFamily="82" charset="0"/>
              </a:rPr>
              <a:t>покровител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всички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българи</a:t>
            </a:r>
            <a:r>
              <a:rPr lang="en-US" b="1" i="1" dirty="0" smtClean="0">
                <a:latin typeface="Algerian" pitchFamily="82" charset="0"/>
              </a:rPr>
              <a:t>.</a:t>
            </a:r>
            <a:br>
              <a:rPr lang="en-US" b="1" i="1" dirty="0" smtClean="0">
                <a:latin typeface="Algerian" pitchFamily="82" charset="0"/>
              </a:rPr>
            </a:br>
            <a:endParaRPr lang="bg-BG" dirty="0"/>
          </a:p>
        </p:txBody>
      </p:sp>
      <p:pic>
        <p:nvPicPr>
          <p:cNvPr id="4" name="Картина 3" descr="65_22_07_10_11_48_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3603" y="763686"/>
            <a:ext cx="3515043" cy="566124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76879"/>
            <a:ext cx="4788024" cy="6464489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5100" b="1" i="1" dirty="0" err="1" smtClean="0">
                <a:latin typeface="Algerian" pitchFamily="82" charset="0"/>
              </a:rPr>
              <a:t>Първото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неофициално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честване</a:t>
            </a:r>
            <a:r>
              <a:rPr lang="en-US" sz="5100" b="1" i="1" dirty="0" smtClean="0">
                <a:latin typeface="Algerian" pitchFamily="82" charset="0"/>
              </a:rPr>
              <a:t> е в </a:t>
            </a:r>
            <a:r>
              <a:rPr lang="en-US" sz="5100" b="1" i="1" dirty="0" err="1" smtClean="0">
                <a:latin typeface="Algerian" pitchFamily="82" charset="0"/>
              </a:rPr>
              <a:t>Пловдив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през</a:t>
            </a:r>
            <a:r>
              <a:rPr lang="en-US" sz="5100" b="1" i="1" dirty="0" smtClean="0">
                <a:latin typeface="Algerian" pitchFamily="82" charset="0"/>
              </a:rPr>
              <a:t> 1909 г. </a:t>
            </a:r>
            <a:endParaRPr lang="bg-BG" sz="5100" b="1" i="1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100" b="1" i="1" dirty="0" err="1" smtClean="0">
                <a:latin typeface="Algerian" pitchFamily="82" charset="0"/>
              </a:rPr>
              <a:t>През</a:t>
            </a:r>
            <a:r>
              <a:rPr lang="en-US" sz="5100" b="1" i="1" dirty="0" smtClean="0">
                <a:latin typeface="Algerian" pitchFamily="82" charset="0"/>
              </a:rPr>
              <a:t> 1922 г. </a:t>
            </a:r>
            <a:r>
              <a:rPr lang="en-US" sz="5100" b="1" i="1" dirty="0" err="1" smtClean="0">
                <a:latin typeface="Algerian" pitchFamily="82" charset="0"/>
              </a:rPr>
              <a:t>министърът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на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Народното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Просвещение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Стоян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Омарчевски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внася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предложение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за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обявяване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на</a:t>
            </a:r>
            <a:r>
              <a:rPr lang="en-US" sz="5100" b="1" i="1" dirty="0" smtClean="0">
                <a:latin typeface="Algerian" pitchFamily="82" charset="0"/>
              </a:rPr>
              <a:t> 1 </a:t>
            </a:r>
            <a:r>
              <a:rPr lang="en-US" sz="5100" b="1" i="1" dirty="0" err="1" smtClean="0">
                <a:latin typeface="Algerian" pitchFamily="82" charset="0"/>
              </a:rPr>
              <a:t>ноември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за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ден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на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българските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народни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будители</a:t>
            </a:r>
            <a:r>
              <a:rPr lang="en-US" sz="5100" b="1" i="1" dirty="0" smtClean="0">
                <a:latin typeface="Algerian" pitchFamily="82" charset="0"/>
              </a:rPr>
              <a:t>. </a:t>
            </a:r>
            <a:endParaRPr lang="bg-BG" sz="5100" b="1" i="1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100" b="1" i="1" dirty="0" err="1" smtClean="0">
                <a:latin typeface="Algerian" pitchFamily="82" charset="0"/>
              </a:rPr>
              <a:t>През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есента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на</a:t>
            </a:r>
            <a:r>
              <a:rPr lang="en-US" sz="5100" b="1" i="1" dirty="0" smtClean="0">
                <a:latin typeface="Algerian" pitchFamily="82" charset="0"/>
              </a:rPr>
              <a:t> 1945 г. </a:t>
            </a:r>
            <a:r>
              <a:rPr lang="en-US" sz="5100" b="1" i="1" dirty="0" err="1" smtClean="0">
                <a:latin typeface="Algerian" pitchFamily="82" charset="0"/>
              </a:rPr>
              <a:t>той</a:t>
            </a:r>
            <a:r>
              <a:rPr lang="en-US" sz="5100" b="1" i="1" dirty="0" smtClean="0">
                <a:latin typeface="Algerian" pitchFamily="82" charset="0"/>
              </a:rPr>
              <a:t> е </a:t>
            </a:r>
            <a:r>
              <a:rPr lang="bg-BG" sz="5100" b="1" i="1" dirty="0" smtClean="0">
                <a:latin typeface="Algerian" pitchFamily="82" charset="0"/>
              </a:rPr>
              <a:t>изваден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от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празничния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календар</a:t>
            </a:r>
            <a:r>
              <a:rPr lang="bg-BG" sz="5100" b="1" i="1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bg-BG" sz="5100" b="1" i="1" dirty="0" smtClean="0">
                <a:latin typeface="Algerian" pitchFamily="82" charset="0"/>
              </a:rPr>
              <a:t>Н</a:t>
            </a:r>
            <a:r>
              <a:rPr lang="en-US" sz="5100" b="1" i="1" dirty="0" smtClean="0">
                <a:latin typeface="Algerian" pitchFamily="82" charset="0"/>
              </a:rPr>
              <a:t>а 1 </a:t>
            </a:r>
            <a:r>
              <a:rPr lang="en-US" sz="5100" b="1" i="1" dirty="0" err="1" smtClean="0">
                <a:latin typeface="Algerian" pitchFamily="82" charset="0"/>
              </a:rPr>
              <a:t>ноември</a:t>
            </a:r>
            <a:r>
              <a:rPr lang="en-US" sz="5100" b="1" i="1" dirty="0" smtClean="0">
                <a:latin typeface="Algerian" pitchFamily="82" charset="0"/>
              </a:rPr>
              <a:t> 1990 г. </a:t>
            </a:r>
            <a:r>
              <a:rPr lang="en-US" sz="5100" b="1" i="1" dirty="0" err="1" smtClean="0">
                <a:latin typeface="Algerian" pitchFamily="82" charset="0"/>
              </a:rPr>
              <a:t>по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bg-BG" sz="5100" b="1" i="1" dirty="0" smtClean="0">
                <a:latin typeface="Algerian" pitchFamily="82" charset="0"/>
              </a:rPr>
              <a:t>инициатива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на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общонародно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сдружение</a:t>
            </a:r>
            <a:r>
              <a:rPr lang="en-US" sz="5100" b="1" i="1" dirty="0" smtClean="0">
                <a:latin typeface="Algerian" pitchFamily="82" charset="0"/>
              </a:rPr>
              <a:t> „</a:t>
            </a:r>
            <a:r>
              <a:rPr lang="en-US" sz="5100" b="1" i="1" dirty="0" err="1" smtClean="0">
                <a:latin typeface="Algerian" pitchFamily="82" charset="0"/>
              </a:rPr>
              <a:t>Мати</a:t>
            </a:r>
            <a:r>
              <a:rPr lang="en-US" sz="5100" b="1" i="1" dirty="0" smtClean="0">
                <a:latin typeface="Algerian" pitchFamily="82" charset="0"/>
              </a:rPr>
              <a:t> </a:t>
            </a:r>
            <a:r>
              <a:rPr lang="en-US" sz="5100" b="1" i="1" dirty="0" err="1" smtClean="0">
                <a:latin typeface="Algerian" pitchFamily="82" charset="0"/>
              </a:rPr>
              <a:t>Болгария</a:t>
            </a:r>
            <a:r>
              <a:rPr lang="en-US" sz="5100" b="1" i="1" dirty="0" smtClean="0">
                <a:latin typeface="Algerian" pitchFamily="82" charset="0"/>
              </a:rPr>
              <a:t>” </a:t>
            </a:r>
            <a:r>
              <a:rPr lang="en-US" sz="5100" b="1" i="1" dirty="0" err="1" smtClean="0">
                <a:latin typeface="Algerian" pitchFamily="82" charset="0"/>
              </a:rPr>
              <a:t>честването</a:t>
            </a:r>
            <a:r>
              <a:rPr lang="en-US" sz="5100" b="1" i="1" dirty="0" smtClean="0">
                <a:latin typeface="Algerian" pitchFamily="82" charset="0"/>
              </a:rPr>
              <a:t> е </a:t>
            </a:r>
            <a:r>
              <a:rPr lang="en-US" sz="5100" b="1" i="1" dirty="0" err="1" smtClean="0">
                <a:latin typeface="Algerian" pitchFamily="82" charset="0"/>
              </a:rPr>
              <a:t>възстановено</a:t>
            </a:r>
            <a:endParaRPr lang="en-US" sz="5100" b="1" i="1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endParaRPr lang="bg-BG" dirty="0"/>
          </a:p>
        </p:txBody>
      </p:sp>
      <p:pic>
        <p:nvPicPr>
          <p:cNvPr id="5" name="Picture 19" descr="manifskopi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105" y="332656"/>
            <a:ext cx="41973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P315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5648" y="3284984"/>
            <a:ext cx="4242331" cy="273630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g-BG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Няма народ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като нашия,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чиято история  </a:t>
            </a:r>
            <a:r>
              <a:rPr lang="bg-BG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словото</a:t>
            </a:r>
            <a:r>
              <a:rPr lang="bg-BG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писмеността и духовността да са имали такава съдбовна роля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44624"/>
            <a:ext cx="4320480" cy="63367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bg-BG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bg-BG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</a:p>
          <a:p>
            <a:pPr>
              <a:lnSpc>
                <a:spcPct val="80000"/>
              </a:lnSpc>
              <a:buNone/>
              <a:defRPr/>
            </a:pPr>
            <a:endParaRPr lang="bg-BG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bg-BG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bg-BG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Още през </a:t>
            </a:r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</a:t>
            </a:r>
            <a:r>
              <a:rPr lang="bg-BG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век епископ Константин пише:</a:t>
            </a:r>
          </a:p>
          <a:p>
            <a:pPr>
              <a:buNone/>
              <a:defRPr/>
            </a:pPr>
            <a:r>
              <a:rPr lang="bg-BG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  Голи са народите без книги, немощни да се борят без оръжие с противника на нашите души “</a:t>
            </a:r>
            <a:endParaRPr lang="en-US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bg-BG" dirty="0">
              <a:latin typeface="Comic Sans MS" pitchFamily="66" charset="0"/>
            </a:endParaRPr>
          </a:p>
        </p:txBody>
      </p:sp>
      <p:pic>
        <p:nvPicPr>
          <p:cNvPr id="5" name="Картина 4" descr="uchitelno_evangelie_K_Preslav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9520" y="1196752"/>
            <a:ext cx="1097280" cy="1441094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4758595" y="171805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Миниатюра от </a:t>
            </a:r>
            <a:r>
              <a:rPr lang="bg-BG" dirty="0" err="1" smtClean="0"/>
              <a:t>Учителното</a:t>
            </a:r>
            <a:r>
              <a:rPr lang="bg-BG" dirty="0" smtClean="0"/>
              <a:t> евангелие на Константин Преславски</a:t>
            </a:r>
            <a:endParaRPr lang="bg-BG" dirty="0"/>
          </a:p>
        </p:txBody>
      </p:sp>
      <p:pic>
        <p:nvPicPr>
          <p:cNvPr id="8" name="Картина 7" descr="65_11_01_11_2_17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84096"/>
            <a:ext cx="4680520" cy="3469240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4499992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Златната църква в Преслав  </a:t>
            </a:r>
            <a:r>
              <a:rPr lang="en-US" dirty="0" smtClean="0"/>
              <a:t>(</a:t>
            </a:r>
            <a:r>
              <a:rPr lang="bg-BG" dirty="0" err="1" smtClean="0"/>
              <a:t>възстановка</a:t>
            </a:r>
            <a:r>
              <a:rPr lang="en-US" dirty="0" smtClean="0"/>
              <a:t>)</a:t>
            </a:r>
            <a:endParaRPr lang="bg-B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g-BG" sz="3200" b="1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В далечни манастири бледи монаси при светлината на вощеницата нижат букви за чест и слава   на българския род</a:t>
            </a:r>
            <a:endParaRPr lang="bg-BG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Кирил и Методий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Климент Охридски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Наум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Йоан Екзарх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Черноризец Храбър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Епископ Константин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Цар Симеон Велики</a:t>
            </a:r>
          </a:p>
          <a:p>
            <a:endParaRPr lang="bg-BG" dirty="0"/>
          </a:p>
        </p:txBody>
      </p:sp>
      <p:pic>
        <p:nvPicPr>
          <p:cNvPr id="4" name="Картина 3" descr="kyrill_methodij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94417"/>
            <a:ext cx="1543306" cy="1978599"/>
          </a:xfrm>
          <a:prstGeom prst="rect">
            <a:avLst/>
          </a:prstGeom>
        </p:spPr>
      </p:pic>
      <p:pic>
        <p:nvPicPr>
          <p:cNvPr id="5" name="Картина 4" descr="kliment-ohridsk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6869" y="1507604"/>
            <a:ext cx="1615611" cy="2065412"/>
          </a:xfrm>
          <a:prstGeom prst="rect">
            <a:avLst/>
          </a:prstGeom>
        </p:spPr>
      </p:pic>
      <p:pic>
        <p:nvPicPr>
          <p:cNvPr id="6" name="Картина 5" descr="nau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4608" y="4175720"/>
            <a:ext cx="1627632" cy="2133600"/>
          </a:xfrm>
          <a:prstGeom prst="rect">
            <a:avLst/>
          </a:prstGeom>
        </p:spPr>
      </p:pic>
      <p:pic>
        <p:nvPicPr>
          <p:cNvPr id="7" name="Картина 6" descr="imagesCAGMOI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6423" y="4149080"/>
            <a:ext cx="1472041" cy="2016224"/>
          </a:xfrm>
          <a:prstGeom prst="rect">
            <a:avLst/>
          </a:prstGeom>
        </p:spPr>
      </p:pic>
      <p:pic>
        <p:nvPicPr>
          <p:cNvPr id="8" name="Картина 7" descr="430x5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5336" y="5252800"/>
            <a:ext cx="1310640" cy="1560576"/>
          </a:xfrm>
          <a:prstGeom prst="rect">
            <a:avLst/>
          </a:prstGeom>
        </p:spPr>
      </p:pic>
      <p:pic>
        <p:nvPicPr>
          <p:cNvPr id="10" name="Картина 9" descr="nt_s1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307664"/>
            <a:ext cx="1213104" cy="1505712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4499992" y="350100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Св.</a:t>
            </a:r>
            <a:r>
              <a:rPr lang="bg-BG" dirty="0" err="1" smtClean="0"/>
              <a:t>Св</a:t>
            </a:r>
            <a:r>
              <a:rPr lang="bg-BG" dirty="0" smtClean="0"/>
              <a:t>.Кирил и  Методий</a:t>
            </a:r>
            <a:endParaRPr lang="bg-BG" dirty="0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876256" y="3717032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Св. Климент Охридски</a:t>
            </a:r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5436096" y="63720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Св. Наум</a:t>
            </a:r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7380312" y="63720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Йоан Екзарх</a:t>
            </a:r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547664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“За буквите”</a:t>
            </a:r>
            <a:endParaRPr lang="bg-BG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1547664" y="60212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Цар Симеон    Велики</a:t>
            </a:r>
            <a:endParaRPr lang="bg-B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err="1" smtClean="0">
                <a:latin typeface="Algerian" pitchFamily="82" charset="0"/>
              </a:rPr>
              <a:t>За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будители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днес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смятаме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видни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личности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като</a:t>
            </a:r>
            <a:r>
              <a:rPr lang="bg-BG" b="1" i="1" dirty="0" smtClean="0">
                <a:latin typeface="Algerian" pitchFamily="82" charset="0"/>
              </a:rPr>
              <a:t>: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bg-BG" b="1" i="1" dirty="0" smtClean="0">
                <a:latin typeface="Algerian" pitchFamily="82" charset="0"/>
              </a:rPr>
              <a:t/>
            </a:r>
            <a:br>
              <a:rPr lang="bg-BG" b="1" i="1" dirty="0" smtClean="0">
                <a:latin typeface="Algerian" pitchFamily="82" charset="0"/>
              </a:rPr>
            </a:b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600200"/>
            <a:ext cx="511256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 err="1" smtClean="0">
                <a:latin typeface="Algerian" pitchFamily="82" charset="0"/>
              </a:rPr>
              <a:t>Енравота</a:t>
            </a:r>
            <a:r>
              <a:rPr lang="en-US" b="1" i="1" dirty="0" smtClean="0">
                <a:latin typeface="Algerian" pitchFamily="82" charset="0"/>
              </a:rPr>
              <a:t> – </a:t>
            </a:r>
            <a:r>
              <a:rPr lang="bg-BG" b="1" i="1" dirty="0" smtClean="0">
                <a:latin typeface="Algerian" pitchFamily="82" charset="0"/>
              </a:rPr>
              <a:t>сина на хан Омуртаг. З</a:t>
            </a:r>
            <a:r>
              <a:rPr lang="en-US" b="1" i="1" dirty="0" err="1" smtClean="0">
                <a:latin typeface="Algerian" pitchFamily="82" charset="0"/>
              </a:rPr>
              <a:t>астъпник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християнството</a:t>
            </a:r>
            <a:r>
              <a:rPr lang="bg-BG" b="1" i="1" dirty="0" smtClean="0">
                <a:latin typeface="Algerian" pitchFamily="82" charset="0"/>
              </a:rPr>
              <a:t>,  първият мъченик за вярата </a:t>
            </a:r>
            <a:r>
              <a:rPr lang="en-US" b="1" i="1" dirty="0" err="1" smtClean="0">
                <a:latin typeface="Algerian" pitchFamily="82" charset="0"/>
              </a:rPr>
              <a:t>от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епохата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bg-BG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ранното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bg-BG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средновековие</a:t>
            </a:r>
            <a:r>
              <a:rPr lang="en-US" b="1" i="1" dirty="0" smtClean="0">
                <a:latin typeface="Algerian" pitchFamily="8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latin typeface="Algerian" pitchFamily="82" charset="0"/>
              </a:rPr>
              <a:t>В</a:t>
            </a:r>
            <a:r>
              <a:rPr lang="en-US" b="1" i="1" dirty="0" err="1" smtClean="0">
                <a:latin typeface="Algerian" pitchFamily="82" charset="0"/>
              </a:rPr>
              <a:t>ладетели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като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княз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Борис</a:t>
            </a:r>
            <a:r>
              <a:rPr lang="en-US" b="1" i="1" dirty="0" smtClean="0">
                <a:latin typeface="Algerian" pitchFamily="82" charset="0"/>
              </a:rPr>
              <a:t> І </a:t>
            </a:r>
            <a:r>
              <a:rPr lang="en-US" b="1" i="1" dirty="0" err="1" smtClean="0">
                <a:latin typeface="Algerian" pitchFamily="82" charset="0"/>
              </a:rPr>
              <a:t>Покръстителя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на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българския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народ</a:t>
            </a:r>
            <a:r>
              <a:rPr lang="en-US" b="1" i="1" dirty="0" smtClean="0">
                <a:latin typeface="Algerian" pitchFamily="82" charset="0"/>
              </a:rPr>
              <a:t> </a:t>
            </a:r>
            <a:endParaRPr lang="bg-BG" b="1" i="1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latin typeface="Algerian" pitchFamily="82" charset="0"/>
              </a:rPr>
              <a:t>Д</a:t>
            </a:r>
            <a:r>
              <a:rPr lang="en-US" b="1" i="1" dirty="0" err="1" smtClean="0">
                <a:latin typeface="Algerian" pitchFamily="82" charset="0"/>
              </a:rPr>
              <a:t>уховни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водачи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като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Патриарх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Евтимий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Търновски</a:t>
            </a:r>
            <a:r>
              <a:rPr lang="en-US" b="1" i="1" dirty="0" smtClean="0">
                <a:latin typeface="Algerian" pitchFamily="82" charset="0"/>
              </a:rPr>
              <a:t>.</a:t>
            </a:r>
            <a:endParaRPr lang="bg-BG" dirty="0"/>
          </a:p>
        </p:txBody>
      </p:sp>
      <p:pic>
        <p:nvPicPr>
          <p:cNvPr id="5" name="Картина 4" descr="Boris_I_of_Bulg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6607" y="1595933"/>
            <a:ext cx="1905000" cy="2606040"/>
          </a:xfrm>
          <a:prstGeom prst="rect">
            <a:avLst/>
          </a:prstGeom>
        </p:spPr>
      </p:pic>
      <p:pic>
        <p:nvPicPr>
          <p:cNvPr id="6" name="Картина 5" descr="40836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6769" y="3755719"/>
            <a:ext cx="2139838" cy="2620209"/>
          </a:xfrm>
          <a:prstGeom prst="rect">
            <a:avLst/>
          </a:prstGeom>
        </p:spPr>
      </p:pic>
      <p:pic>
        <p:nvPicPr>
          <p:cNvPr id="8" name="Картина 7" descr="sv_boyan_enravota_1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2592" y="1324577"/>
            <a:ext cx="1728192" cy="2392001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6876256" y="764704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Св. мъченик Боян </a:t>
            </a:r>
            <a:r>
              <a:rPr lang="bg-BG" dirty="0" err="1" smtClean="0"/>
              <a:t>Енравота</a:t>
            </a: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7281686" y="424111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Св. Борис </a:t>
            </a:r>
            <a:r>
              <a:rPr lang="en-US" dirty="0" smtClean="0"/>
              <a:t>I</a:t>
            </a:r>
            <a:endParaRPr lang="bg-BG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7187313" y="60065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Патриарх Евтимий</a:t>
            </a:r>
            <a:endParaRPr lang="bg-B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b="1" dirty="0" smtClean="0"/>
              <a:t>Нека заедно прочетем каменния надпис от времето на хан Омуртаг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600200"/>
            <a:ext cx="67687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Човек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добре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да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живее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у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мира</a:t>
            </a:r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друг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се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ражда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bg-BG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нека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родените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п</a:t>
            </a:r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късно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помнят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!”</a:t>
            </a:r>
            <a:endParaRPr lang="bg-BG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bg-BG" sz="40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bg-BG" sz="2800" dirty="0" smtClean="0"/>
              <a:t>    </a:t>
            </a:r>
            <a:r>
              <a:rPr lang="en-US" sz="4000" b="1" i="1" dirty="0" err="1" smtClean="0"/>
              <a:t>Ние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сме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родени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по-късно</a:t>
            </a:r>
            <a:r>
              <a:rPr lang="en-US" sz="4000" b="1" i="1" dirty="0" smtClean="0"/>
              <a:t>. </a:t>
            </a:r>
            <a:r>
              <a:rPr lang="en-US" sz="4000" b="1" i="1" dirty="0" err="1" smtClean="0"/>
              <a:t>Други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ще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се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родят</a:t>
            </a:r>
            <a:r>
              <a:rPr lang="en-US" sz="4000" b="1" i="1" dirty="0" smtClean="0"/>
              <a:t> </a:t>
            </a:r>
            <a:r>
              <a:rPr lang="bg-BG" sz="4000" b="1" i="1" dirty="0" smtClean="0"/>
              <a:t>след нас</a:t>
            </a:r>
            <a:r>
              <a:rPr lang="en-US" sz="4000" b="1" i="1" dirty="0" smtClean="0"/>
              <a:t>.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Нека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помним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endParaRPr lang="bg-BG" dirty="0"/>
          </a:p>
        </p:txBody>
      </p:sp>
      <p:pic>
        <p:nvPicPr>
          <p:cNvPr id="4" name="Картина 3" descr="Omurtag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414013"/>
            <a:ext cx="1944216" cy="518333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l"/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Algerian" pitchFamily="82" charset="0"/>
              </a:rPr>
              <a:t>Цял низ от светли имена - чисти и сияйни - издигат българското самосъзнание и превръщат България в държава на духа.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Algerian" pitchFamily="82" charset="0"/>
              </a:rPr>
              <a:t>Българското Възраждане е най-яркият изразител на този духовен процес.</a:t>
            </a: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bg-BG" dirty="0"/>
          </a:p>
        </p:txBody>
      </p:sp>
      <p:pic>
        <p:nvPicPr>
          <p:cNvPr id="4" name="Картина 3" descr="vuzrajd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645024"/>
            <a:ext cx="5472608" cy="273630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1313</Words>
  <Application>Microsoft Office PowerPoint</Application>
  <PresentationFormat>On-screen Show (4:3)</PresentationFormat>
  <Paragraphs>113</Paragraphs>
  <Slides>20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Algerian</vt:lpstr>
      <vt:lpstr>Arial</vt:lpstr>
      <vt:lpstr>Arial Narrow</vt:lpstr>
      <vt:lpstr>Blackadder ITC</vt:lpstr>
      <vt:lpstr>Calibri</vt:lpstr>
      <vt:lpstr>Chiller</vt:lpstr>
      <vt:lpstr>Comic Sans MS</vt:lpstr>
      <vt:lpstr>Forte</vt:lpstr>
      <vt:lpstr>Mistral</vt:lpstr>
      <vt:lpstr>Wingdings</vt:lpstr>
      <vt:lpstr>Office тема</vt:lpstr>
      <vt:lpstr>PowerPoint Presentation</vt:lpstr>
      <vt:lpstr> ХИМН НА НАРОДНИТЕ БУДИТЕЛИ текст и музика Добри Христов  О, будители народни, цял низ светли имена, чисти, сяйни благородни, вий сте наш'те знамена нам за вечни времена.         Припев:  Чест и слава, вечна слава Вам будители народни! Ваш'та памет вдъхновява към дела за светли дни (2)   Горди сме с история славна,  горди сред славянски род.  С Кирил и Методий пламна  пламък светъл на възход.  С писмена към нов живот.                        Припев:    Ботев, Левски - великани  с тях и сонм дейци безчет.  Със смъртта си по балкани  род прославиха със чест.  Нек пребъдат в слава и чест!            Припев:  </vt:lpstr>
      <vt:lpstr>ПЪРВИ НОЕМВРИ</vt:lpstr>
      <vt:lpstr>PowerPoint Presentation</vt:lpstr>
      <vt:lpstr>Няма народ като нашия, в чиято история  словото, писмеността и духовността да са имали такава съдбовна роля</vt:lpstr>
      <vt:lpstr>В далечни манастири бледи монаси при светлината на вощеницата нижат букви за чест и слава   на българския род</vt:lpstr>
      <vt:lpstr>За будители днес смятаме видни личности като:  </vt:lpstr>
      <vt:lpstr>Нека заедно прочетем каменния надпис от времето на хан Омуртаг</vt:lpstr>
      <vt:lpstr>PowerPoint Presentation</vt:lpstr>
      <vt:lpstr>Възрожденските будители</vt:lpstr>
      <vt:lpstr>Галерия</vt:lpstr>
      <vt:lpstr>ПАИСИЙ ХИЛЕНДАРСКИ (1722-1773)</vt:lpstr>
      <vt:lpstr> </vt:lpstr>
      <vt:lpstr>Епископ Софроний</vt:lpstr>
      <vt:lpstr>PowerPoint Presentation</vt:lpstr>
      <vt:lpstr>“ЖИТИЕ И СТРАДАНИЯ ГРЕШНАГО СОФРОНИЯ”</vt:lpstr>
      <vt:lpstr>Д-р Петър Берон</vt:lpstr>
      <vt:lpstr>PowerPoint Presentation</vt:lpstr>
      <vt:lpstr>Будителите са всички бивши и настоящи, знайни и незнайни, училищни, книжовни, читалищни, театрални, музикални и др. културни дейци, които допринасят с делото си за духовното израстване на българина. ПОКЛОН ПРЕД ТЯХ ! </vt:lpstr>
      <vt:lpstr>ЧЕСТИТ ПРАЗНИК 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Вера Ценкова</cp:lastModifiedBy>
  <cp:revision>79</cp:revision>
  <dcterms:created xsi:type="dcterms:W3CDTF">2012-07-13T09:22:14Z</dcterms:created>
  <dcterms:modified xsi:type="dcterms:W3CDTF">2016-10-31T17:08:04Z</dcterms:modified>
</cp:coreProperties>
</file>